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 id="2147483745" r:id="rId5"/>
    <p:sldMasterId id="2147483785" r:id="rId6"/>
    <p:sldMasterId id="2147483757" r:id="rId7"/>
    <p:sldMasterId id="2147483760" r:id="rId8"/>
    <p:sldMasterId id="2147483768" r:id="rId9"/>
    <p:sldMasterId id="2147483779" r:id="rId10"/>
  </p:sldMasterIdLst>
  <p:notesMasterIdLst>
    <p:notesMasterId r:id="rId38"/>
  </p:notesMasterIdLst>
  <p:handoutMasterIdLst>
    <p:handoutMasterId r:id="rId39"/>
  </p:handoutMasterIdLst>
  <p:sldIdLst>
    <p:sldId id="263" r:id="rId11"/>
    <p:sldId id="342" r:id="rId12"/>
    <p:sldId id="371" r:id="rId13"/>
    <p:sldId id="372" r:id="rId14"/>
    <p:sldId id="347" r:id="rId15"/>
    <p:sldId id="330" r:id="rId16"/>
    <p:sldId id="346" r:id="rId17"/>
    <p:sldId id="332" r:id="rId18"/>
    <p:sldId id="283" r:id="rId19"/>
    <p:sldId id="369" r:id="rId20"/>
    <p:sldId id="373" r:id="rId21"/>
    <p:sldId id="297" r:id="rId22"/>
    <p:sldId id="308" r:id="rId23"/>
    <p:sldId id="309" r:id="rId24"/>
    <p:sldId id="370" r:id="rId25"/>
    <p:sldId id="374" r:id="rId26"/>
    <p:sldId id="341" r:id="rId27"/>
    <p:sldId id="304" r:id="rId28"/>
    <p:sldId id="310" r:id="rId29"/>
    <p:sldId id="311" r:id="rId30"/>
    <p:sldId id="334" r:id="rId31"/>
    <p:sldId id="365" r:id="rId32"/>
    <p:sldId id="363" r:id="rId33"/>
    <p:sldId id="364" r:id="rId34"/>
    <p:sldId id="366" r:id="rId35"/>
    <p:sldId id="362" r:id="rId36"/>
    <p:sldId id="266" r:id="rId37"/>
  </p:sldIdLst>
  <p:sldSz cx="9144000" cy="5715000" type="screen16x1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isällysluettelon osa" id="{4CCC09A5-9AFE-4FC0-9195-8C06DF75736C}">
          <p14:sldIdLst/>
        </p14:section>
        <p14:section name="Video" id="{EDF8CDF7-E4D9-4CD5-9253-5906604A7500}">
          <p14:sldIdLst>
            <p14:sldId id="263"/>
          </p14:sldIdLst>
        </p14:section>
        <p14:section name="Tunnetko meidät?" id="{52434240-6EF6-4C45-B3CB-AD1270EAB7A7}">
          <p14:sldIdLst>
            <p14:sldId id="342"/>
            <p14:sldId id="371"/>
            <p14:sldId id="372"/>
            <p14:sldId id="347"/>
            <p14:sldId id="330"/>
            <p14:sldId id="346"/>
            <p14:sldId id="332"/>
            <p14:sldId id="283"/>
          </p14:sldIdLst>
        </p14:section>
        <p14:section name="Työmarkkinaneuvottelut Suomessa" id="{3E0F413C-D683-43A8-AACC-00C8D5A2C4D4}">
          <p14:sldIdLst>
            <p14:sldId id="369"/>
            <p14:sldId id="373"/>
            <p14:sldId id="297"/>
            <p14:sldId id="308"/>
            <p14:sldId id="309"/>
            <p14:sldId id="370"/>
          </p14:sldIdLst>
        </p14:section>
        <p14:section name="Mitä me teemme?" id="{3C3924AC-FA69-47DD-AD9F-F0B21D5951EF}">
          <p14:sldIdLst>
            <p14:sldId id="374"/>
            <p14:sldId id="341"/>
            <p14:sldId id="304"/>
            <p14:sldId id="310"/>
            <p14:sldId id="311"/>
            <p14:sldId id="334"/>
            <p14:sldId id="365"/>
            <p14:sldId id="363"/>
            <p14:sldId id="364"/>
            <p14:sldId id="366"/>
            <p14:sldId id="362"/>
            <p14:sldId id="266"/>
          </p14:sldIdLst>
        </p14:section>
      </p14:sectionLst>
    </p:ext>
    <p:ext uri="{EFAFB233-063F-42B5-8137-9DF3F51BA10A}">
      <p15:sldGuideLst xmlns:p15="http://schemas.microsoft.com/office/powerpoint/2012/main">
        <p15:guide id="1" orient="horz" pos="1233" userDrawn="1">
          <p15:clr>
            <a:srgbClr val="A4A3A4"/>
          </p15:clr>
        </p15:guide>
        <p15:guide id="3" pos="2200" userDrawn="1">
          <p15:clr>
            <a:srgbClr val="A4A3A4"/>
          </p15:clr>
        </p15:guide>
        <p15:guide id="4" pos="3810" userDrawn="1">
          <p15:clr>
            <a:srgbClr val="A4A3A4"/>
          </p15:clr>
        </p15:guide>
        <p15:guide id="5" pos="22" userDrawn="1">
          <p15:clr>
            <a:srgbClr val="A4A3A4"/>
          </p15:clr>
        </p15:guide>
        <p15:guide id="6" pos="340" userDrawn="1">
          <p15:clr>
            <a:srgbClr val="A4A3A4"/>
          </p15:clr>
        </p15:guide>
        <p15:guide id="7" pos="612" userDrawn="1">
          <p15:clr>
            <a:srgbClr val="A4A3A4"/>
          </p15:clr>
        </p15:guide>
        <p15:guide id="9" orient="horz" pos="1052" userDrawn="1">
          <p15:clr>
            <a:srgbClr val="A4A3A4"/>
          </p15:clr>
        </p15:guide>
        <p15:guide id="10" orient="horz" pos="190" userDrawn="1">
          <p15:clr>
            <a:srgbClr val="A4A3A4"/>
          </p15:clr>
        </p15:guide>
        <p15:guide id="11" orient="horz" pos="1460" userDrawn="1">
          <p15:clr>
            <a:srgbClr val="A4A3A4"/>
          </p15:clr>
        </p15:guide>
        <p15:guide id="12" orient="horz" pos="3342" userDrawn="1">
          <p15:clr>
            <a:srgbClr val="A4A3A4"/>
          </p15:clr>
        </p15:guide>
        <p15:guide id="13" pos="2880" userDrawn="1">
          <p15:clr>
            <a:srgbClr val="A4A3A4"/>
          </p15:clr>
        </p15:guide>
        <p15:guide id="15" orient="horz" pos="779" userDrawn="1">
          <p15:clr>
            <a:srgbClr val="A4A3A4"/>
          </p15:clr>
        </p15:guide>
        <p15:guide id="16" pos="431" userDrawn="1">
          <p15:clr>
            <a:srgbClr val="A4A3A4"/>
          </p15:clr>
        </p15:guide>
        <p15:guide id="17" pos="295" userDrawn="1">
          <p15:clr>
            <a:srgbClr val="A4A3A4"/>
          </p15:clr>
        </p15:guide>
        <p15:guide id="19" orient="horz" pos="2480" userDrawn="1">
          <p15:clr>
            <a:srgbClr val="A4A3A4"/>
          </p15:clr>
        </p15:guide>
        <p15:guide id="20" pos="4014" userDrawn="1">
          <p15:clr>
            <a:srgbClr val="A4A3A4"/>
          </p15:clr>
        </p15:guide>
        <p15:guide id="21" orient="horz" pos="1800" userDrawn="1">
          <p15:clr>
            <a:srgbClr val="A4A3A4"/>
          </p15:clr>
        </p15:guide>
        <p15:guide id="22" pos="1769" userDrawn="1">
          <p15:clr>
            <a:srgbClr val="A4A3A4"/>
          </p15:clr>
        </p15:guide>
        <p15:guide id="23" orient="horz" pos="2344" userDrawn="1">
          <p15:clr>
            <a:srgbClr val="A4A3A4"/>
          </p15:clr>
        </p15:guide>
        <p15:guide id="24" orient="horz" pos="14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Pihlajaniemi Marjo" initials="PM" lastIdx="88" clrIdx="1">
    <p:extLst>
      <p:ext uri="{19B8F6BF-5375-455C-9EA6-DF929625EA0E}">
        <p15:presenceInfo xmlns:p15="http://schemas.microsoft.com/office/powerpoint/2012/main" userId="S::marjo.pihlajaniemi@sak.fi::1654b799-c1cc-42e2-9781-5ec85396dff3" providerId="AD"/>
      </p:ext>
    </p:extLst>
  </p:cmAuthor>
  <p:cmAuthor id="3" name="Kaunisto Tiina-Emilia" initials="KT" lastIdx="13" clrIdx="2">
    <p:extLst>
      <p:ext uri="{19B8F6BF-5375-455C-9EA6-DF929625EA0E}">
        <p15:presenceInfo xmlns:p15="http://schemas.microsoft.com/office/powerpoint/2012/main" userId="S::tiina-emilia.kaunisto@sak.fi::bd44b166-d8ed-4132-b651-872dd96656b3" providerId="AD"/>
      </p:ext>
    </p:extLst>
  </p:cmAuthor>
  <p:cmAuthor id="4" name="Smeds Jonny" initials="SJ" lastIdx="11" clrIdx="3">
    <p:extLst>
      <p:ext uri="{19B8F6BF-5375-455C-9EA6-DF929625EA0E}">
        <p15:presenceInfo xmlns:p15="http://schemas.microsoft.com/office/powerpoint/2012/main" userId="S::jonny.smeds@sak.fi::15267f90-2872-4f1e-8355-1a6dd3900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983"/>
    <a:srgbClr val="000000"/>
    <a:srgbClr val="FFC600"/>
    <a:srgbClr val="FFDF00"/>
    <a:srgbClr val="1ABECA"/>
    <a:srgbClr val="F8462D"/>
    <a:srgbClr val="A3378E"/>
    <a:srgbClr val="B145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05705-1E43-4745-9A46-5F40C99022A7}" v="44" dt="2021-11-02T12:11:24.373"/>
    <p1510:client id="{48C55322-A707-4D29-A165-E0B4CAE1743A}" v="27" dt="2021-11-02T12:14:59.152"/>
    <p1510:client id="{6A1C5BE7-9C16-4750-9E32-C816662A3EC6}" v="38" dt="2021-11-02T12:03:16.374"/>
    <p1510:client id="{7B66C00A-E10F-49E9-B916-9A3AB8D860FC}" v="3" dt="2021-11-02T13:14:41.329"/>
    <p1510:client id="{D4642F70-8A62-437A-8496-FECF8AC72C78}" v="2" dt="2021-11-02T12:04:30.75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80" y="48"/>
      </p:cViewPr>
      <p:guideLst>
        <p:guide orient="horz" pos="1233"/>
        <p:guide pos="2200"/>
        <p:guide pos="3810"/>
        <p:guide pos="22"/>
        <p:guide pos="340"/>
        <p:guide pos="612"/>
        <p:guide orient="horz" pos="1052"/>
        <p:guide orient="horz" pos="190"/>
        <p:guide orient="horz" pos="1460"/>
        <p:guide orient="horz" pos="3342"/>
        <p:guide pos="2880"/>
        <p:guide orient="horz" pos="779"/>
        <p:guide pos="431"/>
        <p:guide pos="295"/>
        <p:guide orient="horz" pos="2480"/>
        <p:guide pos="4014"/>
        <p:guide orient="horz" pos="1800"/>
        <p:guide pos="1769"/>
        <p:guide orient="horz" pos="2344"/>
        <p:guide orient="horz" pos="148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41949566217157"/>
          <c:y val="4.163871130423949E-2"/>
          <c:w val="0.8335805707029651"/>
          <c:h val="0.91672257739152108"/>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Suomi</c:v>
                </c:pt>
                <c:pt idx="1">
                  <c:v>Ruotsi</c:v>
                </c:pt>
                <c:pt idx="2">
                  <c:v>Viro</c:v>
                </c:pt>
                <c:pt idx="3">
                  <c:v>Belgia</c:v>
                </c:pt>
                <c:pt idx="4">
                  <c:v>Irlanti</c:v>
                </c:pt>
                <c:pt idx="5">
                  <c:v>Iso-Britannia</c:v>
                </c:pt>
                <c:pt idx="6">
                  <c:v>Portugali</c:v>
                </c:pt>
                <c:pt idx="7">
                  <c:v>Slovakia</c:v>
                </c:pt>
                <c:pt idx="8">
                  <c:v>Espanja</c:v>
                </c:pt>
                <c:pt idx="9">
                  <c:v>Ranska</c:v>
                </c:pt>
                <c:pt idx="10">
                  <c:v>Tanska</c:v>
                </c:pt>
                <c:pt idx="11">
                  <c:v>Saksa</c:v>
                </c:pt>
                <c:pt idx="12">
                  <c:v>USA</c:v>
                </c:pt>
                <c:pt idx="13">
                  <c:v>Australia </c:v>
                </c:pt>
              </c:strCache>
            </c:strRef>
          </c:cat>
          <c:val>
            <c:numRef>
              <c:f>Sheet1!$B$2:$B$15</c:f>
              <c:numCache>
                <c:formatCode>0.0</c:formatCode>
                <c:ptCount val="14"/>
                <c:pt idx="0">
                  <c:v>76.099999999999994</c:v>
                </c:pt>
                <c:pt idx="1">
                  <c:v>90</c:v>
                </c:pt>
                <c:pt idx="2">
                  <c:v>18.600000000000001</c:v>
                </c:pt>
                <c:pt idx="3">
                  <c:v>96</c:v>
                </c:pt>
                <c:pt idx="4">
                  <c:v>32.5</c:v>
                </c:pt>
                <c:pt idx="5">
                  <c:v>26</c:v>
                </c:pt>
                <c:pt idx="6">
                  <c:v>73.900000000000006</c:v>
                </c:pt>
                <c:pt idx="7">
                  <c:v>25</c:v>
                </c:pt>
                <c:pt idx="8">
                  <c:v>83.6</c:v>
                </c:pt>
                <c:pt idx="9">
                  <c:v>98.5</c:v>
                </c:pt>
                <c:pt idx="10">
                  <c:v>82</c:v>
                </c:pt>
                <c:pt idx="11">
                  <c:v>56</c:v>
                </c:pt>
                <c:pt idx="12">
                  <c:v>11.6</c:v>
                </c:pt>
                <c:pt idx="13">
                  <c:v>60</c:v>
                </c:pt>
              </c:numCache>
            </c:numRef>
          </c:val>
          <c:extLst>
            <c:ext xmlns:c16="http://schemas.microsoft.com/office/drawing/2014/chart" uri="{C3380CC4-5D6E-409C-BE32-E72D297353CC}">
              <c16:uniqueId val="{00000000-5CA6-B342-8870-4A573A7D25DD}"/>
            </c:ext>
          </c:extLst>
        </c:ser>
        <c:ser>
          <c:idx val="1"/>
          <c:order val="1"/>
          <c:tx>
            <c:strRef>
              <c:f>Sheet1!$C$1</c:f>
              <c:strCache>
                <c:ptCount val="1"/>
                <c:pt idx="0">
                  <c:v>Column3</c:v>
                </c:pt>
              </c:strCache>
            </c:strRef>
          </c:tx>
          <c:spPr>
            <a:solidFill>
              <a:schemeClr val="accent2"/>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Suomi</c:v>
                </c:pt>
                <c:pt idx="1">
                  <c:v>Ruotsi</c:v>
                </c:pt>
                <c:pt idx="2">
                  <c:v>Viro</c:v>
                </c:pt>
                <c:pt idx="3">
                  <c:v>Belgia</c:v>
                </c:pt>
                <c:pt idx="4">
                  <c:v>Irlanti</c:v>
                </c:pt>
                <c:pt idx="5">
                  <c:v>Iso-Britannia</c:v>
                </c:pt>
                <c:pt idx="6">
                  <c:v>Portugali</c:v>
                </c:pt>
                <c:pt idx="7">
                  <c:v>Slovakia</c:v>
                </c:pt>
                <c:pt idx="8">
                  <c:v>Espanja</c:v>
                </c:pt>
                <c:pt idx="9">
                  <c:v>Ranska</c:v>
                </c:pt>
                <c:pt idx="10">
                  <c:v>Tanska</c:v>
                </c:pt>
                <c:pt idx="11">
                  <c:v>Saksa</c:v>
                </c:pt>
                <c:pt idx="12">
                  <c:v>USA</c:v>
                </c:pt>
                <c:pt idx="13">
                  <c:v>Australia </c:v>
                </c:pt>
              </c:strCache>
            </c:strRef>
          </c:cat>
          <c:val>
            <c:numRef>
              <c:f>Sheet1!$C$2:$C$15</c:f>
              <c:numCache>
                <c:formatCode>0.0</c:formatCode>
                <c:ptCount val="14"/>
                <c:pt idx="0">
                  <c:v>60.3</c:v>
                </c:pt>
                <c:pt idx="1">
                  <c:v>68.5</c:v>
                </c:pt>
                <c:pt idx="2">
                  <c:v>4.3</c:v>
                </c:pt>
                <c:pt idx="3">
                  <c:v>50.3</c:v>
                </c:pt>
                <c:pt idx="4">
                  <c:v>32.299999999999997</c:v>
                </c:pt>
                <c:pt idx="5">
                  <c:v>23.4</c:v>
                </c:pt>
                <c:pt idx="6">
                  <c:v>15.3</c:v>
                </c:pt>
                <c:pt idx="7">
                  <c:v>16.8</c:v>
                </c:pt>
                <c:pt idx="8">
                  <c:v>13.6</c:v>
                </c:pt>
                <c:pt idx="9">
                  <c:v>8.8000000000000007</c:v>
                </c:pt>
                <c:pt idx="10">
                  <c:v>66.5</c:v>
                </c:pt>
                <c:pt idx="11">
                  <c:v>16.5</c:v>
                </c:pt>
                <c:pt idx="12">
                  <c:v>10.1</c:v>
                </c:pt>
                <c:pt idx="13">
                  <c:v>14.7</c:v>
                </c:pt>
              </c:numCache>
            </c:numRef>
          </c:val>
          <c:extLst>
            <c:ext xmlns:c16="http://schemas.microsoft.com/office/drawing/2014/chart" uri="{C3380CC4-5D6E-409C-BE32-E72D297353CC}">
              <c16:uniqueId val="{00000001-5CA6-B342-8870-4A573A7D25DD}"/>
            </c:ext>
          </c:extLst>
        </c:ser>
        <c:dLbls>
          <c:dLblPos val="outEnd"/>
          <c:showLegendKey val="0"/>
          <c:showVal val="1"/>
          <c:showCatName val="0"/>
          <c:showSerName val="0"/>
          <c:showPercent val="0"/>
          <c:showBubbleSize val="0"/>
        </c:dLbls>
        <c:gapWidth val="59"/>
        <c:axId val="24757551"/>
        <c:axId val="84322383"/>
      </c:barChart>
      <c:catAx>
        <c:axId val="24757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i-FI"/>
          </a:p>
        </c:txPr>
        <c:crossAx val="84322383"/>
        <c:crosses val="autoZero"/>
        <c:auto val="1"/>
        <c:lblAlgn val="ctr"/>
        <c:lblOffset val="100"/>
        <c:noMultiLvlLbl val="0"/>
      </c:catAx>
      <c:valAx>
        <c:axId val="84322383"/>
        <c:scaling>
          <c:orientation val="minMax"/>
        </c:scaling>
        <c:delete val="0"/>
        <c:axPos val="t"/>
        <c:majorGridlines>
          <c:spPr>
            <a:ln w="0" cap="flat" cmpd="sng" algn="ctr">
              <a:solidFill>
                <a:srgbClr val="E7E6E6">
                  <a:lumMod val="90000"/>
                </a:srgbClr>
              </a:solidFill>
              <a:round/>
            </a:ln>
            <a:effectLst/>
          </c:spPr>
        </c:majorGridlines>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24757551"/>
        <c:crosses val="autoZero"/>
        <c:crossBetween val="between"/>
      </c:valAx>
      <c:spPr>
        <a:noFill/>
        <a:ln w="0">
          <a:noFill/>
        </a:ln>
        <a:effectLst/>
      </c:spPr>
    </c:plotArea>
    <c:plotVisOnly val="1"/>
    <c:dispBlanksAs val="gap"/>
    <c:showDLblsOverMax val="0"/>
    <c:extLst/>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26A8462F-C259-D646-A144-CC292F11CDDD}" type="datetimeFigureOut">
              <a:t>2.11.2021</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3AD165D5-A6BD-1742-A3F7-FD73FA407A65}" type="slidenum">
              <a:t>‹#›</a:t>
            </a:fld>
            <a:endParaRPr lang="en-US"/>
          </a:p>
        </p:txBody>
      </p:sp>
    </p:spTree>
    <p:extLst>
      <p:ext uri="{BB962C8B-B14F-4D97-AF65-F5344CB8AC3E}">
        <p14:creationId xmlns:p14="http://schemas.microsoft.com/office/powerpoint/2010/main" val="381094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0DAB9BA-03A4-2640-B45D-B5280DA59C80}" type="datetimeFigureOut">
              <a:t>2.11.2021</a:t>
            </a:fld>
            <a:endParaRPr lang="en-US"/>
          </a:p>
        </p:txBody>
      </p:sp>
      <p:sp>
        <p:nvSpPr>
          <p:cNvPr id="4" name="Slide Image Placeholder 3"/>
          <p:cNvSpPr>
            <a:spLocks noGrp="1" noRot="1" noChangeAspect="1"/>
          </p:cNvSpPr>
          <p:nvPr>
            <p:ph type="sldImg" idx="2"/>
          </p:nvPr>
        </p:nvSpPr>
        <p:spPr>
          <a:xfrm>
            <a:off x="420688" y="746125"/>
            <a:ext cx="5964237"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71A5AA5-429D-7648-8B34-2BDDC672BC18}" type="slidenum">
              <a:t>‹#›</a:t>
            </a:fld>
            <a:endParaRPr lang="en-US"/>
          </a:p>
        </p:txBody>
      </p:sp>
    </p:spTree>
    <p:extLst>
      <p:ext uri="{BB962C8B-B14F-4D97-AF65-F5344CB8AC3E}">
        <p14:creationId xmlns:p14="http://schemas.microsoft.com/office/powerpoint/2010/main" val="2272588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w9XODi-uBQ&amp;t=2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Näytä halutessasi video  </a:t>
            </a:r>
            <a:r>
              <a:rPr lang="fi-FI">
                <a:hlinkClick r:id="rId3"/>
              </a:rPr>
              <a:t>https://www.youtube.com/watch?v=Lw9XODi-uBQ&amp;t=2s</a:t>
            </a:r>
            <a:endParaRPr lang="fi-FI"/>
          </a:p>
          <a:p>
            <a:endParaRPr lang="fi-FI"/>
          </a:p>
          <a:p>
            <a:r>
              <a:rPr lang="fi-FI"/>
              <a:t>Muista testata, että video aukeaa. Tarvitset siihen nettiyhteyden ja äänet päälle! </a:t>
            </a:r>
          </a:p>
        </p:txBody>
      </p:sp>
      <p:sp>
        <p:nvSpPr>
          <p:cNvPr id="4" name="Dian numeron paikkamerkki 3"/>
          <p:cNvSpPr>
            <a:spLocks noGrp="1"/>
          </p:cNvSpPr>
          <p:nvPr>
            <p:ph type="sldNum" sz="quarter" idx="5"/>
          </p:nvPr>
        </p:nvSpPr>
        <p:spPr/>
        <p:txBody>
          <a:bodyPr/>
          <a:lstStyle/>
          <a:p>
            <a:fld id="{971A5AA5-429D-7648-8B34-2BDDC672BC18}" type="slidenum">
              <a:rPr lang="fi-FI" smtClean="0"/>
              <a:t>1</a:t>
            </a:fld>
            <a:endParaRPr lang="fi-FI"/>
          </a:p>
        </p:txBody>
      </p:sp>
    </p:spTree>
    <p:extLst>
      <p:ext uri="{BB962C8B-B14F-4D97-AF65-F5344CB8AC3E}">
        <p14:creationId xmlns:p14="http://schemas.microsoft.com/office/powerpoint/2010/main" val="16283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a:t>1) PSKJ</a:t>
            </a:r>
          </a:p>
          <a:p>
            <a:pPr marL="171450" indent="-171450">
              <a:buFontTx/>
              <a:buChar char="-"/>
            </a:pPr>
            <a:r>
              <a:rPr lang="fi-FI"/>
              <a:t>PSKJ eli palkansaajakeskusjärjestöt. Perinteisesti on jaoteltu, että ”duunarit” kuuluvat SAK:hon, toimihenkilöt STTK:hon ja akateemisesti koulutetut Akavaan. Pääasiassa näin on ja jokaisella on näkökulmia ja tavoitteita, jotka liittyvät nimenomaan omien liittojen jäsenien koulutukseen tai työhön. Meillä on myös paljon yhteisiä kysymyksiä, missä vaikutamme ja neuvottelemme yhtenä rintamana.</a:t>
            </a:r>
          </a:p>
          <a:p>
            <a:pPr marL="171450" indent="-171450">
              <a:buFontTx/>
              <a:buChar char="-"/>
            </a:pPr>
            <a:endParaRPr lang="fi-FI"/>
          </a:p>
          <a:p>
            <a:pPr marL="0" indent="0">
              <a:buFontTx/>
              <a:buNone/>
            </a:pPr>
            <a:r>
              <a:rPr lang="fi-FI"/>
              <a:t>2) Työmarkkinaosapuolet</a:t>
            </a:r>
          </a:p>
          <a:p>
            <a:pPr marL="0" indent="0">
              <a:buFontTx/>
              <a:buNone/>
            </a:pPr>
            <a:r>
              <a:rPr lang="fi-FI"/>
              <a:t>Palkansaajakeskusjärjestöjen neuvottelukumppani on usein yhdessä tai erikseen työnantajakeskusjärjestöt. Työnantajiin kuuluu Elinkeinoelämän keskusliitto EK, Kuntatyönantajat, Valtion työmarkkinalaitos ja Kirkon työmarkkinalaitos. </a:t>
            </a:r>
          </a:p>
          <a:p>
            <a:pPr marL="171450" indent="-171450">
              <a:buFontTx/>
              <a:buChar char="-"/>
            </a:pPr>
            <a:endParaRPr lang="fi-FI"/>
          </a:p>
          <a:p>
            <a:pPr marL="0" indent="0">
              <a:buFontTx/>
              <a:buNone/>
            </a:pPr>
            <a:r>
              <a:rPr lang="fi-FI"/>
              <a:t>3) Kolmikanta</a:t>
            </a:r>
          </a:p>
          <a:p>
            <a:r>
              <a:rPr lang="fi-FI" sz="1200" b="0" i="0" kern="1200">
                <a:solidFill>
                  <a:schemeClr val="tx1"/>
                </a:solidFill>
                <a:effectLst/>
                <a:latin typeface="+mn-lt"/>
                <a:ea typeface="+mn-ea"/>
                <a:cs typeface="+mn-cs"/>
              </a:rPr>
              <a:t>Kolmikanta tarkoittaa, että työntekijöiden ammattiliitot, työnantajien järjestöt ja maan hallitus tekevät yhteistyötä ja neuvottelevat. Suomessa erityisesti työnlainsäädäntöä ja palkkaperusteista sosiaaliturvaa on kehitetty kolmikantaisesti. Suomen yrittäjät ovat järjestönä mukana joissakin neuvottelupöydissä, mutta eivät kolmikannassa.</a:t>
            </a:r>
          </a:p>
        </p:txBody>
      </p:sp>
      <p:sp>
        <p:nvSpPr>
          <p:cNvPr id="4" name="Dian numeron paikkamerkki 3"/>
          <p:cNvSpPr>
            <a:spLocks noGrp="1"/>
          </p:cNvSpPr>
          <p:nvPr>
            <p:ph type="sldNum" sz="quarter" idx="5"/>
          </p:nvPr>
        </p:nvSpPr>
        <p:spPr/>
        <p:txBody>
          <a:bodyPr/>
          <a:lstStyle/>
          <a:p>
            <a:fld id="{971A5AA5-429D-7648-8B34-2BDDC672BC18}" type="slidenum">
              <a:rPr lang="fi-FI" smtClean="0"/>
              <a:t>12</a:t>
            </a:fld>
            <a:endParaRPr lang="fi-FI"/>
          </a:p>
        </p:txBody>
      </p:sp>
    </p:spTree>
    <p:extLst>
      <p:ext uri="{BB962C8B-B14F-4D97-AF65-F5344CB8AC3E}">
        <p14:creationId xmlns:p14="http://schemas.microsoft.com/office/powerpoint/2010/main" val="217727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1907</a:t>
            </a:r>
            <a:r>
              <a:rPr lang="en-GB" altLang="fi-FI" sz="1200">
                <a:latin typeface="Arial" panose="020B0604020202020204" pitchFamily="34" charset="0"/>
                <a:ea typeface="ＭＳ Ｐゴシック" panose="020B0600070205080204" pitchFamily="34" charset="-128"/>
              </a:rPr>
              <a:t> 	SAK established</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1917</a:t>
            </a:r>
            <a:r>
              <a:rPr lang="en-GB" altLang="fi-FI" sz="1200">
                <a:latin typeface="Arial" panose="020B0604020202020204" pitchFamily="34" charset="0"/>
                <a:ea typeface="ＭＳ Ｐゴシック" panose="020B0600070205080204" pitchFamily="34" charset="-128"/>
              </a:rPr>
              <a:t> 	Finland becomes independent, 8-hour working day</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1922</a:t>
            </a:r>
            <a:r>
              <a:rPr lang="en-GB" altLang="fi-FI" sz="1200">
                <a:latin typeface="Arial" panose="020B0604020202020204" pitchFamily="34" charset="0"/>
                <a:ea typeface="ＭＳ Ｐゴシック" panose="020B0600070205080204" pitchFamily="34" charset="-128"/>
              </a:rPr>
              <a:t> 	Employment Contracts Act, 4 </a:t>
            </a:r>
            <a:r>
              <a:rPr lang="en-GB" altLang="fi-FI" sz="1200">
                <a:latin typeface="Arial Bold" pitchFamily="1" charset="0"/>
                <a:ea typeface="ＭＳ Ｐゴシック" panose="020B0600070205080204" pitchFamily="34" charset="-128"/>
              </a:rPr>
              <a:t>– </a:t>
            </a:r>
            <a:r>
              <a:rPr lang="en-GB" altLang="fi-FI" sz="1200">
                <a:latin typeface="Arial" panose="020B0604020202020204" pitchFamily="34" charset="0"/>
                <a:ea typeface="ＭＳ Ｐゴシック" panose="020B0600070205080204" pitchFamily="34" charset="-128"/>
              </a:rPr>
              <a:t>7 days of annual holiday</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1930s</a:t>
            </a:r>
            <a:r>
              <a:rPr lang="en-GB" altLang="fi-FI" sz="1200">
                <a:latin typeface="Arial" panose="020B0604020202020204" pitchFamily="34" charset="0"/>
                <a:ea typeface="ＭＳ Ｐゴシック" panose="020B0600070205080204" pitchFamily="34" charset="-128"/>
              </a:rPr>
              <a:t> 	National Pension Act, 5</a:t>
            </a:r>
            <a:r>
              <a:rPr lang="en-GB" altLang="fi-FI" sz="1200">
                <a:latin typeface="Arial Bold" pitchFamily="1" charset="0"/>
                <a:ea typeface="ＭＳ Ｐゴシック" panose="020B0600070205080204" pitchFamily="34" charset="-128"/>
              </a:rPr>
              <a:t> – </a:t>
            </a:r>
            <a:r>
              <a:rPr lang="en-GB" altLang="fi-FI" sz="1200">
                <a:latin typeface="Arial" panose="020B0604020202020204" pitchFamily="34" charset="0"/>
                <a:ea typeface="ＭＳ Ｐゴシック" panose="020B0600070205080204" pitchFamily="34" charset="-128"/>
              </a:rPr>
              <a:t>12 days of annual holiday</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1940s</a:t>
            </a:r>
            <a:r>
              <a:rPr lang="en-GB" altLang="fi-FI" sz="1200">
                <a:latin typeface="Arial" panose="020B0604020202020204" pitchFamily="34" charset="0"/>
                <a:ea typeface="ＭＳ Ｐゴシック" panose="020B0600070205080204" pitchFamily="34" charset="-128"/>
              </a:rPr>
              <a:t> 	Collective bargaining system, workers’ representative system, Labour Court, child benefit</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1950s</a:t>
            </a:r>
            <a:r>
              <a:rPr lang="en-GB" altLang="fi-FI" sz="1200">
                <a:latin typeface="Arial" panose="020B0604020202020204" pitchFamily="34" charset="0"/>
                <a:ea typeface="ＭＳ Ｐゴシック" panose="020B0600070205080204" pitchFamily="34" charset="-128"/>
              </a:rPr>
              <a:t> 	General strike, 45-hour working week</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1960s</a:t>
            </a:r>
            <a:r>
              <a:rPr lang="en-GB" altLang="fi-FI" sz="1200">
                <a:latin typeface="Arial" panose="020B0604020202020204" pitchFamily="34" charset="0"/>
                <a:ea typeface="ＭＳ Ｐゴシック" panose="020B0600070205080204" pitchFamily="34" charset="-128"/>
              </a:rPr>
              <a:t> 	Employment pension system, Sickness Insurance Act, 40-hour / 5-day working week, annual holiday pay agreement, first incomes policy agreement (</a:t>
            </a:r>
            <a:r>
              <a:rPr lang="en-GB" altLang="fi-FI" sz="1200" err="1">
                <a:latin typeface="Arial" panose="020B0604020202020204" pitchFamily="34" charset="0"/>
                <a:ea typeface="ＭＳ Ｐゴシック" panose="020B0600070205080204" pitchFamily="34" charset="-128"/>
              </a:rPr>
              <a:t>Liinamaa</a:t>
            </a:r>
            <a:r>
              <a:rPr lang="en-GB" altLang="fi-FI" sz="1200">
                <a:latin typeface="Arial" panose="020B0604020202020204" pitchFamily="34" charset="0"/>
                <a:ea typeface="ＭＳ Ｐゴシック" panose="020B0600070205080204" pitchFamily="34" charset="-128"/>
              </a:rPr>
              <a:t> I)</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1970s</a:t>
            </a:r>
            <a:r>
              <a:rPr lang="en-GB" altLang="fi-FI" sz="1200">
                <a:latin typeface="Arial" panose="020B0604020202020204" pitchFamily="34" charset="0"/>
                <a:ea typeface="ＭＳ Ｐゴシック" panose="020B0600070205080204" pitchFamily="34" charset="-128"/>
              </a:rPr>
              <a:t> 	Minimum wage, holiday return bonus, 7-month maternity leave, winter holiday, Occupational Health Care Act, Act on Co-operation within Undertakings</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1980s</a:t>
            </a:r>
            <a:r>
              <a:rPr lang="en-GB" altLang="fi-FI" sz="1200">
                <a:latin typeface="Arial" panose="020B0604020202020204" pitchFamily="34" charset="0"/>
                <a:ea typeface="ＭＳ Ｐゴシック" panose="020B0600070205080204" pitchFamily="34" charset="-128"/>
              </a:rPr>
              <a:t> 	Study Leave Act, Act on Equality between Women and Men, parental and child care leave</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1990s</a:t>
            </a:r>
            <a:r>
              <a:rPr lang="en-GB" altLang="fi-FI" sz="1200">
                <a:latin typeface="Arial" panose="020B0604020202020204" pitchFamily="34" charset="0"/>
                <a:ea typeface="ＭＳ Ｐゴシック" panose="020B0600070205080204" pitchFamily="34" charset="-128"/>
              </a:rPr>
              <a:t> 	Improved conditions in casual employment, annual holiday bank, Working Hours Act</a:t>
            </a:r>
          </a:p>
          <a:p>
            <a:pPr marL="761970" indent="-761970">
              <a:lnSpc>
                <a:spcPts val="1562"/>
              </a:lnSpc>
            </a:pPr>
            <a:r>
              <a:rPr lang="en-GB" altLang="fi-FI" sz="2800">
                <a:solidFill>
                  <a:srgbClr val="F79646"/>
                </a:solidFill>
                <a:latin typeface="Arial" panose="020B0604020202020204" pitchFamily="34" charset="0"/>
                <a:ea typeface="ＭＳ Ｐゴシック" panose="020B0600070205080204" pitchFamily="34" charset="-128"/>
              </a:rPr>
              <a:t>2000s</a:t>
            </a:r>
            <a:r>
              <a:rPr lang="en-GB" altLang="fi-FI" sz="1200">
                <a:latin typeface="Arial" panose="020B0604020202020204" pitchFamily="34" charset="0"/>
                <a:ea typeface="ＭＳ Ｐゴシック" panose="020B0600070205080204" pitchFamily="34" charset="-128"/>
              </a:rPr>
              <a:t> 	4-hour minimum working time, pension reform, subscriber liability for outsourced labour, revised Act on Co-operation within Undertakings, reform of the Annual Holidays Act and the Act on Equality between Women and Men, equal pay programme</a:t>
            </a:r>
            <a:endParaRPr lang="fi-FI" altLang="fi-FI" sz="1200">
              <a:latin typeface="Arial" panose="020B0604020202020204" pitchFamily="34" charset="0"/>
              <a:ea typeface="ＭＳ Ｐゴシック" panose="020B0600070205080204" pitchFamily="34" charset="-128"/>
            </a:endParaRPr>
          </a:p>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13</a:t>
            </a:fld>
            <a:endParaRPr lang="fi-FI"/>
          </a:p>
        </p:txBody>
      </p:sp>
    </p:spTree>
    <p:extLst>
      <p:ext uri="{BB962C8B-B14F-4D97-AF65-F5344CB8AC3E}">
        <p14:creationId xmlns:p14="http://schemas.microsoft.com/office/powerpoint/2010/main" val="9921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14</a:t>
            </a:fld>
            <a:endParaRPr lang="fi-FI"/>
          </a:p>
        </p:txBody>
      </p:sp>
    </p:spTree>
    <p:extLst>
      <p:ext uri="{BB962C8B-B14F-4D97-AF65-F5344CB8AC3E}">
        <p14:creationId xmlns:p14="http://schemas.microsoft.com/office/powerpoint/2010/main" val="148763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Mieti etukäteen, mitä päämääriä haluat itse nostaa esiin. Kaikkia ei tarvitse käydä läpi. Jos sinulla ei ole mitään erityistä aiheitta, mistä kuulijat ovat kiinnostuneita, nosta esiin ajankohtaisia aiheita ja anna käytännön esimerkkejä. Muuten voit käydä vain pääotsikot</a:t>
            </a:r>
          </a:p>
          <a:p>
            <a:r>
              <a:rPr lang="fi-FI" err="1"/>
              <a:t>Aliedustettut</a:t>
            </a:r>
            <a:r>
              <a:rPr lang="fi-FI"/>
              <a:t> kohderyhmät= esim. ulkomailta tulevat työntekijät, alustatalouden työntekijät, vuokratyötä tekevät, ammattikorkeakouluista valmistuvat).</a:t>
            </a:r>
          </a:p>
        </p:txBody>
      </p:sp>
      <p:sp>
        <p:nvSpPr>
          <p:cNvPr id="4" name="Slide Number Placeholder 3"/>
          <p:cNvSpPr>
            <a:spLocks noGrp="1"/>
          </p:cNvSpPr>
          <p:nvPr>
            <p:ph type="sldNum" sz="quarter" idx="5"/>
          </p:nvPr>
        </p:nvSpPr>
        <p:spPr/>
        <p:txBody>
          <a:bodyPr/>
          <a:lstStyle/>
          <a:p>
            <a:fld id="{971A5AA5-429D-7648-8B34-2BDDC672BC18}" type="slidenum">
              <a:rPr lang="fi-FI" smtClean="0"/>
              <a:t>18</a:t>
            </a:fld>
            <a:endParaRPr lang="fi-FI"/>
          </a:p>
        </p:txBody>
      </p:sp>
    </p:spTree>
    <p:extLst>
      <p:ext uri="{BB962C8B-B14F-4D97-AF65-F5344CB8AC3E}">
        <p14:creationId xmlns:p14="http://schemas.microsoft.com/office/powerpoint/2010/main" val="130354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19</a:t>
            </a:fld>
            <a:endParaRPr lang="fi-FI"/>
          </a:p>
        </p:txBody>
      </p:sp>
    </p:spTree>
    <p:extLst>
      <p:ext uri="{BB962C8B-B14F-4D97-AF65-F5344CB8AC3E}">
        <p14:creationId xmlns:p14="http://schemas.microsoft.com/office/powerpoint/2010/main" val="259357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20</a:t>
            </a:fld>
            <a:endParaRPr lang="fi-FI"/>
          </a:p>
        </p:txBody>
      </p:sp>
    </p:spTree>
    <p:extLst>
      <p:ext uri="{BB962C8B-B14F-4D97-AF65-F5344CB8AC3E}">
        <p14:creationId xmlns:p14="http://schemas.microsoft.com/office/powerpoint/2010/main" val="415319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i-FI" sz="1200" kern="1200">
              <a:solidFill>
                <a:schemeClr val="tx1"/>
              </a:solidFill>
              <a:latin typeface="+mn-lt"/>
              <a:ea typeface="+mn-ea"/>
              <a:cs typeface="+mn-cs"/>
            </a:endParaRPr>
          </a:p>
          <a:p>
            <a:pPr marL="0" indent="0">
              <a:buNone/>
            </a:pPr>
            <a:r>
              <a:rPr lang="fi-FI" sz="1200" kern="1200">
                <a:solidFill>
                  <a:schemeClr val="tx1"/>
                </a:solidFill>
                <a:latin typeface="+mn-lt"/>
                <a:ea typeface="+mn-ea"/>
                <a:cs typeface="+mn-cs"/>
              </a:rPr>
              <a:t>Mitä löytyy englanniksi </a:t>
            </a:r>
          </a:p>
          <a:p>
            <a:pPr marL="0" indent="0">
              <a:buNone/>
            </a:pPr>
            <a:r>
              <a:rPr lang="fi-FI" sz="1200" kern="1200">
                <a:solidFill>
                  <a:schemeClr val="tx1"/>
                </a:solidFill>
                <a:latin typeface="+mn-lt"/>
                <a:ea typeface="+mn-ea"/>
                <a:cs typeface="+mn-cs"/>
              </a:rPr>
              <a:t>// Kerro esimerkkejä oman työsi kautta//</a:t>
            </a:r>
          </a:p>
          <a:p>
            <a:pPr marL="228600" indent="-228600">
              <a:buAutoNum type="arabicParenR"/>
            </a:pPr>
            <a:endParaRPr lang="fi-FI" sz="1200" kern="1200">
              <a:solidFill>
                <a:schemeClr val="tx1"/>
              </a:solidFill>
              <a:latin typeface="+mn-lt"/>
              <a:ea typeface="+mn-ea"/>
              <a:cs typeface="+mn-cs"/>
            </a:endParaRPr>
          </a:p>
          <a:p>
            <a:pPr marL="228600" indent="-228600">
              <a:buAutoNum type="arabicParenR"/>
            </a:pPr>
            <a:r>
              <a:rPr lang="fi-FI" sz="1200" kern="1200">
                <a:solidFill>
                  <a:schemeClr val="tx1"/>
                </a:solidFill>
                <a:latin typeface="+mn-lt"/>
                <a:ea typeface="+mn-ea"/>
                <a:cs typeface="+mn-cs"/>
              </a:rPr>
              <a:t>Vaikuttaminen</a:t>
            </a:r>
          </a:p>
          <a:p>
            <a:pPr marL="0" indent="0">
              <a:buFont typeface="Arial" panose="020B0604020202020204" pitchFamily="34" charset="0"/>
              <a:buNone/>
            </a:pPr>
            <a:r>
              <a:rPr lang="fi-FI" sz="1200" kern="1200">
                <a:solidFill>
                  <a:schemeClr val="tx1"/>
                </a:solidFill>
                <a:latin typeface="+mn-lt"/>
                <a:ea typeface="+mn-ea"/>
                <a:cs typeface="+mn-cs"/>
              </a:rPr>
              <a:t>Suurin osa työstä, jota teemme, on näkymätöntä. </a:t>
            </a:r>
          </a:p>
          <a:p>
            <a:pPr marL="171450" indent="-171450">
              <a:buFont typeface="Arial" panose="020B0604020202020204" pitchFamily="34" charset="0"/>
              <a:buChar char="•"/>
            </a:pPr>
            <a:r>
              <a:rPr lang="fi-FI" sz="1200" kern="1200">
                <a:solidFill>
                  <a:schemeClr val="tx1"/>
                </a:solidFill>
                <a:latin typeface="+mn-lt"/>
                <a:ea typeface="+mn-ea"/>
                <a:cs typeface="+mn-cs"/>
              </a:rPr>
              <a:t>Y</a:t>
            </a:r>
            <a:r>
              <a:rPr lang="fi-FI" sz="1200" kern="1200">
                <a:solidFill>
                  <a:schemeClr val="tx1"/>
                </a:solidFill>
                <a:effectLst/>
                <a:latin typeface="+mn-lt"/>
                <a:ea typeface="+mn-ea"/>
                <a:cs typeface="+mn-cs"/>
              </a:rPr>
              <a:t>hteisen lainsäädäntötyön lisäksi ministeriöt pyytävät meiltä hallituksen esityksistä </a:t>
            </a:r>
            <a:r>
              <a:rPr lang="fi-FI" sz="1200" b="1" kern="1200">
                <a:solidFill>
                  <a:schemeClr val="tx1"/>
                </a:solidFill>
                <a:effectLst/>
                <a:latin typeface="+mn-lt"/>
                <a:ea typeface="+mn-ea"/>
                <a:cs typeface="+mn-cs"/>
              </a:rPr>
              <a:t>lausuntoja. </a:t>
            </a:r>
            <a:r>
              <a:rPr lang="fi-FI" sz="1200" kern="1200">
                <a:solidFill>
                  <a:schemeClr val="tx1"/>
                </a:solidFill>
                <a:latin typeface="+mn-lt"/>
                <a:ea typeface="+mn-ea"/>
                <a:cs typeface="+mn-cs"/>
              </a:rPr>
              <a:t>Niissä arvioimme omalta  ja oman asiantuntijuuden avulla vaikutuksia. </a:t>
            </a:r>
            <a:r>
              <a:rPr lang="fi-FI" sz="1200" b="0" kern="1200">
                <a:solidFill>
                  <a:schemeClr val="tx1"/>
                </a:solidFill>
                <a:effectLst/>
                <a:latin typeface="+mn-lt"/>
                <a:ea typeface="+mn-ea"/>
                <a:cs typeface="+mn-cs"/>
              </a:rPr>
              <a:t>Viralliset lausunnot julkaisemme omilla verkkosivuillamme. </a:t>
            </a:r>
          </a:p>
          <a:p>
            <a:pPr marL="171450" indent="-171450">
              <a:buFont typeface="Arial" panose="020B0604020202020204" pitchFamily="34" charset="0"/>
              <a:buChar char="•"/>
            </a:pPr>
            <a:r>
              <a:rPr lang="fi-FI" sz="1200" b="1" kern="1200">
                <a:solidFill>
                  <a:schemeClr val="tx1"/>
                </a:solidFill>
                <a:effectLst/>
                <a:latin typeface="+mn-lt"/>
                <a:ea typeface="+mn-ea"/>
                <a:cs typeface="+mn-cs"/>
              </a:rPr>
              <a:t>Asiantuntijakuulemisiin</a:t>
            </a:r>
            <a:r>
              <a:rPr lang="fi-FI" sz="1200" b="0" kern="1200">
                <a:solidFill>
                  <a:schemeClr val="tx1"/>
                </a:solidFill>
                <a:effectLst/>
                <a:latin typeface="+mn-lt"/>
                <a:ea typeface="+mn-ea"/>
                <a:cs typeface="+mn-cs"/>
              </a:rPr>
              <a:t> kutsutaan asiantuntijoitamme, jotka joko osallistuvat kuulemiseen itse tai lähettävät kirjallisen asiantuntijalausunnon, jossa on SAK:n sijaan heidän omat yhteystietonsa. Suurin osa asiantuntijalausunnoista annetaan eduskunnan käsittelyssä oleviin hallituksen esityksiin eri eduskunnan valiokunnille.  Asiantuntijalausuntojen </a:t>
            </a:r>
            <a:r>
              <a:rPr lang="fi-FI" sz="1200" kern="1200">
                <a:solidFill>
                  <a:schemeClr val="tx1"/>
                </a:solidFill>
                <a:effectLst/>
                <a:latin typeface="+mn-lt"/>
                <a:ea typeface="+mn-ea"/>
                <a:cs typeface="+mn-cs"/>
              </a:rPr>
              <a:t>julkaisemisesta päättää eduskunta, eli ne eivät ole samalla tavalla julkisia kuin viralliset lausunnot.  Sekä virallisia lausuntoja että kuulemisia voi kertyä samoista esityksistä, eli ne eivät sulje toisiaan pois. </a:t>
            </a:r>
          </a:p>
          <a:p>
            <a:pPr marL="171450" indent="-171450">
              <a:buFont typeface="Arial" panose="020B0604020202020204" pitchFamily="34" charset="0"/>
              <a:buChar char="•"/>
            </a:pPr>
            <a:r>
              <a:rPr lang="fi-FI" sz="1200" b="1" kern="1200">
                <a:solidFill>
                  <a:schemeClr val="tx1"/>
                </a:solidFill>
                <a:latin typeface="+mn-lt"/>
                <a:ea typeface="+mn-ea"/>
                <a:cs typeface="+mn-cs"/>
              </a:rPr>
              <a:t>Edustajamme</a:t>
            </a:r>
            <a:r>
              <a:rPr lang="fi-FI" sz="1200" kern="1200">
                <a:solidFill>
                  <a:schemeClr val="tx1"/>
                </a:solidFill>
                <a:latin typeface="+mn-lt"/>
                <a:ea typeface="+mn-ea"/>
                <a:cs typeface="+mn-cs"/>
              </a:rPr>
              <a:t> on mukana monessa jatkuvassa ja määräaikaisessa työryhmässä, neuvostossa, hallituksessa ja toimikunnassa</a:t>
            </a:r>
          </a:p>
          <a:p>
            <a:endParaRPr lang="fi-FI" sz="1200" kern="1200">
              <a:solidFill>
                <a:schemeClr val="tx1"/>
              </a:solidFill>
              <a:latin typeface="+mn-lt"/>
              <a:ea typeface="+mn-ea"/>
              <a:cs typeface="+mn-cs"/>
            </a:endParaRPr>
          </a:p>
          <a:p>
            <a:r>
              <a:rPr lang="fi-FI" sz="1200" kern="1200">
                <a:solidFill>
                  <a:schemeClr val="tx1"/>
                </a:solidFill>
                <a:latin typeface="+mn-lt"/>
                <a:ea typeface="+mn-ea"/>
                <a:cs typeface="+mn-cs"/>
              </a:rPr>
              <a:t>2) Viestintä</a:t>
            </a:r>
          </a:p>
          <a:p>
            <a:pPr marL="0" indent="0">
              <a:buFontTx/>
              <a:buNone/>
            </a:pPr>
            <a:r>
              <a:rPr lang="fi-FI" sz="1200" kern="1200">
                <a:solidFill>
                  <a:schemeClr val="tx1"/>
                </a:solidFill>
                <a:latin typeface="+mn-lt"/>
                <a:ea typeface="+mn-ea"/>
                <a:cs typeface="+mn-cs"/>
              </a:rPr>
              <a:t>Ulospäin näkyvää työtämme on erilaiset ulostulot, haastattelut sekä sosiaalisen median kautta käytävä tiedottaminen ja keskustelu.</a:t>
            </a:r>
          </a:p>
          <a:p>
            <a:pPr marL="171450" indent="-171450">
              <a:buFont typeface="Arial" panose="020B0604020202020204" pitchFamily="34" charset="0"/>
              <a:buChar char="•"/>
            </a:pPr>
            <a:r>
              <a:rPr lang="fi-FI" sz="1200" b="1" kern="1200">
                <a:solidFill>
                  <a:schemeClr val="tx1"/>
                </a:solidFill>
                <a:latin typeface="+mn-lt"/>
                <a:ea typeface="+mn-ea"/>
                <a:cs typeface="+mn-cs"/>
              </a:rPr>
              <a:t>Tiedotteet</a:t>
            </a:r>
            <a:r>
              <a:rPr lang="fi-FI" sz="1200" kern="1200">
                <a:solidFill>
                  <a:schemeClr val="tx1"/>
                </a:solidFill>
                <a:latin typeface="+mn-lt"/>
                <a:ea typeface="+mn-ea"/>
                <a:cs typeface="+mn-cs"/>
              </a:rPr>
              <a:t> sisältävät kannanottoja ja julkituloja eri aiheista. Ne yleensä päätyvät toimittajien teksteiksi.</a:t>
            </a:r>
          </a:p>
          <a:p>
            <a:pPr marL="171450" indent="-171450">
              <a:buFont typeface="Arial" panose="020B0604020202020204" pitchFamily="34" charset="0"/>
              <a:buChar char="•"/>
            </a:pPr>
            <a:r>
              <a:rPr lang="fi-FI" sz="1200" kern="1200">
                <a:solidFill>
                  <a:schemeClr val="tx1"/>
                </a:solidFill>
                <a:latin typeface="+mn-lt"/>
                <a:ea typeface="+mn-ea"/>
                <a:cs typeface="+mn-cs"/>
              </a:rPr>
              <a:t>Tiedotamme toiminnastamme </a:t>
            </a:r>
            <a:r>
              <a:rPr lang="fi-FI" sz="1200" b="1" kern="1200">
                <a:solidFill>
                  <a:schemeClr val="tx1"/>
                </a:solidFill>
                <a:latin typeface="+mn-lt"/>
                <a:ea typeface="+mn-ea"/>
                <a:cs typeface="+mn-cs"/>
              </a:rPr>
              <a:t>omalla</a:t>
            </a:r>
            <a:r>
              <a:rPr lang="fi-FI" sz="1200" kern="1200">
                <a:solidFill>
                  <a:schemeClr val="tx1"/>
                </a:solidFill>
                <a:latin typeface="+mn-lt"/>
                <a:ea typeface="+mn-ea"/>
                <a:cs typeface="+mn-cs"/>
              </a:rPr>
              <a:t> </a:t>
            </a:r>
            <a:r>
              <a:rPr lang="fi-FI" sz="1200" b="1" kern="1200">
                <a:solidFill>
                  <a:schemeClr val="tx1"/>
                </a:solidFill>
                <a:latin typeface="+mn-lt"/>
                <a:ea typeface="+mn-ea"/>
                <a:cs typeface="+mn-cs"/>
              </a:rPr>
              <a:t>verkkosivulla</a:t>
            </a:r>
            <a:r>
              <a:rPr lang="fi-FI" sz="1200" kern="1200">
                <a:solidFill>
                  <a:schemeClr val="tx1"/>
                </a:solidFill>
                <a:latin typeface="+mn-lt"/>
                <a:ea typeface="+mn-ea"/>
                <a:cs typeface="+mn-cs"/>
              </a:rPr>
              <a:t>. </a:t>
            </a:r>
            <a:r>
              <a:rPr lang="fi-FI" sz="1200" kern="1200" err="1">
                <a:solidFill>
                  <a:schemeClr val="tx1"/>
                </a:solidFill>
                <a:latin typeface="+mn-lt"/>
                <a:ea typeface="+mn-ea"/>
                <a:cs typeface="+mn-cs"/>
              </a:rPr>
              <a:t>Sak.fi</a:t>
            </a:r>
            <a:r>
              <a:rPr lang="fi-FI" sz="1200" kern="1200">
                <a:solidFill>
                  <a:schemeClr val="tx1"/>
                </a:solidFill>
                <a:latin typeface="+mn-lt"/>
                <a:ea typeface="+mn-ea"/>
                <a:cs typeface="+mn-cs"/>
              </a:rPr>
              <a:t>-sivun kävijämäärä kasvoi 14,2 % vuoteen 2017 verrattuna. </a:t>
            </a:r>
          </a:p>
          <a:p>
            <a:pPr marL="171450" indent="-171450">
              <a:buFont typeface="Arial" panose="020B0604020202020204" pitchFamily="34" charset="0"/>
              <a:buChar char="•"/>
            </a:pPr>
            <a:r>
              <a:rPr lang="fi-FI" sz="1200" b="1" kern="1200">
                <a:solidFill>
                  <a:schemeClr val="tx1"/>
                </a:solidFill>
                <a:latin typeface="+mn-lt"/>
                <a:ea typeface="+mn-ea"/>
                <a:cs typeface="+mn-cs"/>
              </a:rPr>
              <a:t>Sosiaalinen media </a:t>
            </a:r>
            <a:r>
              <a:rPr lang="fi-FI" sz="1200" kern="1200">
                <a:solidFill>
                  <a:schemeClr val="tx1"/>
                </a:solidFill>
                <a:latin typeface="+mn-lt"/>
                <a:ea typeface="+mn-ea"/>
                <a:cs typeface="+mn-cs"/>
              </a:rPr>
              <a:t>on tärkeä yhteiskunnallinen kanava, jossa olemme läsnä. Esimerkiksi Twitterissä meillä kasvoi vuonna 2018 seuraajien määrä 33,7 %</a:t>
            </a:r>
          </a:p>
          <a:p>
            <a:pPr marL="171450" indent="-171450">
              <a:buFontTx/>
              <a:buChar char="-"/>
            </a:pPr>
            <a:endParaRPr lang="fi-FI" sz="1200" kern="1200">
              <a:solidFill>
                <a:schemeClr val="tx1"/>
              </a:solidFill>
              <a:latin typeface="+mn-lt"/>
              <a:ea typeface="+mn-ea"/>
              <a:cs typeface="+mn-cs"/>
            </a:endParaRPr>
          </a:p>
          <a:p>
            <a:pPr marL="0" indent="0">
              <a:buFontTx/>
              <a:buNone/>
            </a:pPr>
            <a:r>
              <a:rPr lang="fi-FI" sz="1200" kern="1200">
                <a:solidFill>
                  <a:schemeClr val="tx1"/>
                </a:solidFill>
                <a:latin typeface="+mn-lt"/>
                <a:ea typeface="+mn-ea"/>
                <a:cs typeface="+mn-cs"/>
              </a:rPr>
              <a:t>3) Uutiskirje</a:t>
            </a:r>
          </a:p>
          <a:p>
            <a:pPr marL="171450" indent="-171450">
              <a:buFont typeface="Arial" panose="020B0604020202020204" pitchFamily="34" charset="0"/>
              <a:buChar char="•"/>
            </a:pPr>
            <a:r>
              <a:rPr lang="fi-FI" sz="1200" kern="1200">
                <a:solidFill>
                  <a:schemeClr val="tx1"/>
                </a:solidFill>
                <a:latin typeface="+mn-lt"/>
                <a:ea typeface="+mn-ea"/>
                <a:cs typeface="+mn-cs"/>
              </a:rPr>
              <a:t>Meillä on uutiskirje, joka sisältää ajankohtaista tietoa SAK:n toimintakentästä</a:t>
            </a:r>
          </a:p>
          <a:p>
            <a:pPr marL="171450" indent="-171450">
              <a:buFont typeface="Arial" panose="020B0604020202020204" pitchFamily="34" charset="0"/>
              <a:buChar char="•"/>
            </a:pPr>
            <a:r>
              <a:rPr lang="fi-FI" sz="1200" kern="1200">
                <a:solidFill>
                  <a:schemeClr val="tx1"/>
                </a:solidFill>
                <a:latin typeface="+mn-lt"/>
                <a:ea typeface="+mn-ea"/>
                <a:cs typeface="+mn-cs"/>
              </a:rPr>
              <a:t>Voit tilata sen </a:t>
            </a:r>
            <a:r>
              <a:rPr lang="fi-FI" sz="1200" kern="1200" err="1">
                <a:solidFill>
                  <a:schemeClr val="tx1"/>
                </a:solidFill>
                <a:latin typeface="+mn-lt"/>
                <a:ea typeface="+mn-ea"/>
                <a:cs typeface="+mn-cs"/>
              </a:rPr>
              <a:t>https</a:t>
            </a:r>
            <a:r>
              <a:rPr lang="fi-FI" sz="1200" kern="1200">
                <a:solidFill>
                  <a:schemeClr val="tx1"/>
                </a:solidFill>
                <a:latin typeface="+mn-lt"/>
                <a:ea typeface="+mn-ea"/>
                <a:cs typeface="+mn-cs"/>
              </a:rPr>
              <a:t>://</a:t>
            </a:r>
            <a:r>
              <a:rPr lang="fi-FI" sz="1200" kern="1200" err="1">
                <a:solidFill>
                  <a:schemeClr val="tx1"/>
                </a:solidFill>
                <a:latin typeface="+mn-lt"/>
                <a:ea typeface="+mn-ea"/>
                <a:cs typeface="+mn-cs"/>
              </a:rPr>
              <a:t>www.sak.fi</a:t>
            </a:r>
            <a:r>
              <a:rPr lang="fi-FI" sz="1200" kern="1200">
                <a:solidFill>
                  <a:schemeClr val="tx1"/>
                </a:solidFill>
                <a:latin typeface="+mn-lt"/>
                <a:ea typeface="+mn-ea"/>
                <a:cs typeface="+mn-cs"/>
              </a:rPr>
              <a:t>/uutiskirje tai kirjoittaa tähän nimesi tai kirjoittaa nimesi tähän listaan ja lisäämme nimesi siihen (laita lista kiertämään, saat sen tulostettua Myllystä </a:t>
            </a:r>
            <a:r>
              <a:rPr lang="fi-FI" sz="1200" kern="1200" err="1">
                <a:solidFill>
                  <a:schemeClr val="tx1"/>
                </a:solidFill>
                <a:latin typeface="+mn-lt"/>
                <a:ea typeface="+mn-ea"/>
                <a:cs typeface="+mn-cs"/>
              </a:rPr>
              <a:t>uutiskirjeen_tilauslomake</a:t>
            </a:r>
            <a:r>
              <a:rPr lang="fi-FI" sz="1200" kern="1200">
                <a:solidFill>
                  <a:schemeClr val="tx1"/>
                </a:solidFill>
                <a:latin typeface="+mn-lt"/>
                <a:ea typeface="+mn-ea"/>
                <a:cs typeface="+mn-cs"/>
              </a:rPr>
              <a:t>)</a:t>
            </a:r>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21</a:t>
            </a:fld>
            <a:endParaRPr lang="fi-FI"/>
          </a:p>
        </p:txBody>
      </p:sp>
    </p:spTree>
    <p:extLst>
      <p:ext uri="{BB962C8B-B14F-4D97-AF65-F5344CB8AC3E}">
        <p14:creationId xmlns:p14="http://schemas.microsoft.com/office/powerpoint/2010/main" val="64786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27</a:t>
            </a:fld>
            <a:endParaRPr lang="fi-FI"/>
          </a:p>
        </p:txBody>
      </p:sp>
    </p:spTree>
    <p:extLst>
      <p:ext uri="{BB962C8B-B14F-4D97-AF65-F5344CB8AC3E}">
        <p14:creationId xmlns:p14="http://schemas.microsoft.com/office/powerpoint/2010/main" val="337534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Yhteensä jäseniä oli vuoden 2021 alussa </a:t>
            </a:r>
            <a:r>
              <a:rPr lang="fi-FI" sz="1800">
                <a:effectLst/>
                <a:latin typeface="Franklin Gothic Book" panose="020B0503020102020204" pitchFamily="34" charset="0"/>
                <a:ea typeface="Calibri" panose="020F0502020204030204" pitchFamily="34" charset="0"/>
                <a:cs typeface="Calibri" panose="020F0502020204030204" pitchFamily="34" charset="0"/>
              </a:rPr>
              <a:t>861 371</a:t>
            </a:r>
            <a:r>
              <a:rPr lang="fi-FI"/>
              <a:t>. </a:t>
            </a:r>
          </a:p>
          <a:p>
            <a:endParaRPr lang="fi-FI"/>
          </a:p>
          <a:p>
            <a:r>
              <a:rPr lang="fi-FI" b="1"/>
              <a:t>Jäsenet</a:t>
            </a:r>
            <a:r>
              <a:rPr lang="fi-FI"/>
              <a:t> kuuluvat johonkin ammattiin tai työpaikkaan perustuvasta 18:stä </a:t>
            </a:r>
            <a:r>
              <a:rPr lang="fi-FI" b="1"/>
              <a:t>jäsenliitosta</a:t>
            </a:r>
            <a:r>
              <a:rPr lang="fi-FI"/>
              <a:t>. Jäsenliitot ovat jakautuneet </a:t>
            </a:r>
            <a:r>
              <a:rPr lang="fi-FI" b="1"/>
              <a:t>ammattiosastoihin</a:t>
            </a:r>
            <a:r>
              <a:rPr lang="fi-FI"/>
              <a:t> </a:t>
            </a:r>
          </a:p>
          <a:p>
            <a:endParaRPr lang="fi-FI"/>
          </a:p>
          <a:p>
            <a:r>
              <a:rPr lang="fi-FI"/>
              <a:t>SAK:n </a:t>
            </a:r>
            <a:r>
              <a:rPr lang="fi-FI" b="1"/>
              <a:t>paikallisjärjestöt</a:t>
            </a:r>
            <a:r>
              <a:rPr lang="fi-FI"/>
              <a:t> ovat itsenäisiä yhdistyksiä, jotka kokoavat SAK:n jäsenliittojen </a:t>
            </a:r>
            <a:r>
              <a:rPr lang="fi-FI" b="1"/>
              <a:t>ammattiosastot</a:t>
            </a:r>
            <a:r>
              <a:rPr lang="fi-FI"/>
              <a:t> yhteistoimintaan omalla alueellaan.</a:t>
            </a:r>
            <a:endParaRPr lang="fi-FI" b="0"/>
          </a:p>
          <a:p>
            <a:endParaRPr lang="fi-FI"/>
          </a:p>
          <a:p>
            <a:r>
              <a:rPr lang="fi-FI"/>
              <a:t>SAK on myös iso </a:t>
            </a:r>
            <a:r>
              <a:rPr lang="fi-FI" b="1"/>
              <a:t>nais-</a:t>
            </a:r>
            <a:r>
              <a:rPr lang="fi-FI"/>
              <a:t>, </a:t>
            </a:r>
            <a:r>
              <a:rPr lang="fi-FI" b="1"/>
              <a:t>opiskelija-</a:t>
            </a:r>
            <a:r>
              <a:rPr lang="fi-FI"/>
              <a:t> sekä </a:t>
            </a:r>
            <a:r>
              <a:rPr lang="fi-FI" b="1"/>
              <a:t>nuorisojärjestö</a:t>
            </a:r>
            <a:r>
              <a:rPr lang="fi-FI"/>
              <a:t>. Meitä voi kutsua myös merkittäväksi maahanmuuttajajärjestöksi, sillä liiton jäsenet edustavat kymmeniä eri kansalaisuuksia ja kieliä. Jäseninä tämä tarkoittaa useita tuhansia.</a:t>
            </a:r>
            <a:r>
              <a:rPr lang="fi-FI" sz="1200" kern="1200">
                <a:solidFill>
                  <a:schemeClr val="tx1"/>
                </a:solidFill>
                <a:effectLst/>
                <a:latin typeface="+mn-lt"/>
                <a:ea typeface="+mn-ea"/>
                <a:cs typeface="+mn-cs"/>
              </a:rPr>
              <a:t> Valtakunnallista keskusjärjestötasoista nuorisotoimintaa toteuttaa nuorisoasioista vastaava järjestöasiantuntija yhdessä liittojen nuorisovastaavien kanssa. Alueellista nuorisotoimintaa pyörittävät nuorten omat toimintaryhmät, joita on yhteensä 13.</a:t>
            </a:r>
          </a:p>
          <a:p>
            <a:endParaRPr lang="fi-FI"/>
          </a:p>
          <a:p>
            <a:r>
              <a:rPr lang="fi-FI" sz="1200" b="1" kern="1200">
                <a:solidFill>
                  <a:schemeClr val="tx1"/>
                </a:solidFill>
                <a:effectLst/>
                <a:latin typeface="+mn-lt"/>
                <a:ea typeface="+mn-ea"/>
                <a:cs typeface="+mn-cs"/>
              </a:rPr>
              <a:t>Alueilla</a:t>
            </a:r>
            <a:r>
              <a:rPr lang="fi-FI" sz="1200" kern="1200">
                <a:solidFill>
                  <a:schemeClr val="tx1"/>
                </a:solidFill>
                <a:effectLst/>
                <a:latin typeface="+mn-lt"/>
                <a:ea typeface="+mn-ea"/>
                <a:cs typeface="+mn-cs"/>
              </a:rPr>
              <a:t> vaikutetaan erilaisissa maakunnallisissa edunvalvonnallisissa yhteistyöelimissä. SAK:laista aluetoimintaa toteuttavat aluetoimikunnat, joita on yhteensä 13</a:t>
            </a:r>
          </a:p>
          <a:p>
            <a:r>
              <a:rPr lang="fi-FI" sz="120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971A5AA5-429D-7648-8B34-2BDDC672BC18}" type="slidenum">
              <a:rPr lang="fi-FI" smtClean="0"/>
              <a:t>2</a:t>
            </a:fld>
            <a:endParaRPr lang="fi-FI"/>
          </a:p>
        </p:txBody>
      </p:sp>
    </p:spTree>
    <p:extLst>
      <p:ext uri="{BB962C8B-B14F-4D97-AF65-F5344CB8AC3E}">
        <p14:creationId xmlns:p14="http://schemas.microsoft.com/office/powerpoint/2010/main" val="72948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71A5AA5-429D-7648-8B34-2BDDC672BC18}" type="slidenum">
              <a:rPr lang="en-GB" smtClean="0"/>
              <a:t>3</a:t>
            </a:fld>
            <a:endParaRPr lang="fi-FI"/>
          </a:p>
        </p:txBody>
      </p:sp>
    </p:spTree>
    <p:extLst>
      <p:ext uri="{BB962C8B-B14F-4D97-AF65-F5344CB8AC3E}">
        <p14:creationId xmlns:p14="http://schemas.microsoft.com/office/powerpoint/2010/main" val="3380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fi-FI" smtClean="0"/>
              <a:t>5</a:t>
            </a:fld>
            <a:endParaRPr lang="fi-FI"/>
          </a:p>
        </p:txBody>
      </p:sp>
    </p:spTree>
    <p:extLst>
      <p:ext uri="{BB962C8B-B14F-4D97-AF65-F5344CB8AC3E}">
        <p14:creationId xmlns:p14="http://schemas.microsoft.com/office/powerpoint/2010/main" val="429285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//puhekupla on linkki historiaan//</a:t>
            </a:r>
          </a:p>
        </p:txBody>
      </p:sp>
      <p:sp>
        <p:nvSpPr>
          <p:cNvPr id="4" name="Slide Number Placeholder 3"/>
          <p:cNvSpPr>
            <a:spLocks noGrp="1"/>
          </p:cNvSpPr>
          <p:nvPr>
            <p:ph type="sldNum" sz="quarter" idx="5"/>
          </p:nvPr>
        </p:nvSpPr>
        <p:spPr/>
        <p:txBody>
          <a:bodyPr/>
          <a:lstStyle/>
          <a:p>
            <a:fld id="{971A5AA5-429D-7648-8B34-2BDDC672BC18}" type="slidenum">
              <a:rPr lang="fi-FI" smtClean="0"/>
              <a:t>6</a:t>
            </a:fld>
            <a:endParaRPr lang="fi-FI"/>
          </a:p>
        </p:txBody>
      </p:sp>
    </p:spTree>
    <p:extLst>
      <p:ext uri="{BB962C8B-B14F-4D97-AF65-F5344CB8AC3E}">
        <p14:creationId xmlns:p14="http://schemas.microsoft.com/office/powerpoint/2010/main" val="192009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971A5AA5-429D-7648-8B34-2BDDC672BC18}" type="slidenum">
              <a:rPr lang="en-FI" smtClean="0"/>
              <a:t>7</a:t>
            </a:fld>
            <a:endParaRPr lang="en-FI"/>
          </a:p>
        </p:txBody>
      </p:sp>
    </p:spTree>
    <p:extLst>
      <p:ext uri="{BB962C8B-B14F-4D97-AF65-F5344CB8AC3E}">
        <p14:creationId xmlns:p14="http://schemas.microsoft.com/office/powerpoint/2010/main" val="198082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i-FI"/>
              <a:t>VISIOMME on luottamusyhteiskunta</a:t>
            </a:r>
          </a:p>
          <a:p>
            <a:pPr marL="171450" indent="-171450">
              <a:buFontTx/>
              <a:buChar char="-"/>
            </a:pPr>
            <a:r>
              <a:rPr lang="fi-FI"/>
              <a:t>Haluamme rakentaa suomalaista luottamusyhteiskuntaa, sillä luottamus on yhteinen keskeinen tekijä kaikissa menestyksekkäissä neuvotteluissa, aikaa kestävissä muutoksissa ja jopa kipeissä mutta tarpeellisissa päätöksissä. Luottamuksesta nousee uskallus osallistua, kehittyä ja uudistaa.</a:t>
            </a:r>
          </a:p>
          <a:p>
            <a:pPr marL="171450" indent="-171450">
              <a:buFontTx/>
              <a:buChar char="-"/>
            </a:pPr>
            <a:endParaRPr lang="fi-FI"/>
          </a:p>
          <a:p>
            <a:pPr marL="0" indent="0">
              <a:buFontTx/>
              <a:buNone/>
            </a:pPr>
            <a:r>
              <a:rPr lang="fi-FI"/>
              <a:t>LUOTTAMUS tarkoittaa meille montaa asiaa. Työpaikoilla se tarkoittaa työntekijän ja työantajan keskinäistä luottamusta yhteisesti neuvoteltujen asioiden noudattamisesta. Tarvittaessa myös yhdessä valittu luottamusmies auttaa. </a:t>
            </a:r>
          </a:p>
          <a:p>
            <a:pPr marL="0" indent="0">
              <a:buFontTx/>
              <a:buNone/>
            </a:pPr>
            <a:endParaRPr lang="fi-FI"/>
          </a:p>
          <a:p>
            <a:pPr marL="0" indent="0">
              <a:buFontTx/>
              <a:buNone/>
            </a:pPr>
            <a:r>
              <a:rPr lang="fi-FI"/>
              <a:t>Neuvotteluissa se on luottamusta sovun löytämiseen vaikeissakin asioissa ja luottamusta, että sopimusta noudatetaan. </a:t>
            </a:r>
          </a:p>
          <a:p>
            <a:pPr marL="0" indent="0">
              <a:buFontTx/>
              <a:buNone/>
            </a:pPr>
            <a:endParaRPr lang="fi-FI"/>
          </a:p>
          <a:p>
            <a:pPr marL="0" indent="0">
              <a:buFontTx/>
              <a:buNone/>
            </a:pPr>
            <a:r>
              <a:rPr lang="fi-FI"/>
              <a:t>Luottamus on tietenkin myös yhteiskunnallinen asia, me esimerkiksi mittaamme yritysten ja ihmisten luottamusta talouden kehitykseen. Sen taustalla on  luottamus yhteiskunnan toimisesta niin että työtä on ja sille löytyy tekijöitä.</a:t>
            </a:r>
          </a:p>
        </p:txBody>
      </p:sp>
      <p:sp>
        <p:nvSpPr>
          <p:cNvPr id="4" name="Slide Number Placeholder 3"/>
          <p:cNvSpPr>
            <a:spLocks noGrp="1"/>
          </p:cNvSpPr>
          <p:nvPr>
            <p:ph type="sldNum" sz="quarter" idx="5"/>
          </p:nvPr>
        </p:nvSpPr>
        <p:spPr/>
        <p:txBody>
          <a:bodyPr/>
          <a:lstStyle/>
          <a:p>
            <a:fld id="{971A5AA5-429D-7648-8B34-2BDDC672BC18}" type="slidenum">
              <a:rPr lang="fi-FI" smtClean="0"/>
              <a:t>8</a:t>
            </a:fld>
            <a:endParaRPr lang="fi-FI"/>
          </a:p>
        </p:txBody>
      </p:sp>
    </p:spTree>
    <p:extLst>
      <p:ext uri="{BB962C8B-B14F-4D97-AF65-F5344CB8AC3E}">
        <p14:creationId xmlns:p14="http://schemas.microsoft.com/office/powerpoint/2010/main" val="338458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71A5AA5-429D-7648-8B34-2BDDC672BC18}" type="slidenum">
              <a:rPr lang="fi-FI" smtClean="0"/>
              <a:t>9</a:t>
            </a:fld>
            <a:endParaRPr lang="fi-FI"/>
          </a:p>
        </p:txBody>
      </p:sp>
    </p:spTree>
    <p:extLst>
      <p:ext uri="{BB962C8B-B14F-4D97-AF65-F5344CB8AC3E}">
        <p14:creationId xmlns:p14="http://schemas.microsoft.com/office/powerpoint/2010/main" val="309162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8FC826A5-DC03-4851-A6D9-E877D46EC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Huomautusten paikkamerkki 2">
            <a:extLst>
              <a:ext uri="{FF2B5EF4-FFF2-40B4-BE49-F238E27FC236}">
                <a16:creationId xmlns:a16="http://schemas.microsoft.com/office/drawing/2014/main" id="{F47C0E5E-A55A-467E-AEFA-93634CFE2F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i-FI">
                <a:ea typeface="ＭＳ Ｐゴシック" panose="020B0600070205080204" pitchFamily="34" charset="-128"/>
              </a:rPr>
              <a:t>Source: Eurostat and OECD</a:t>
            </a:r>
          </a:p>
        </p:txBody>
      </p:sp>
      <p:sp>
        <p:nvSpPr>
          <p:cNvPr id="44036" name="Dian numeron paikkamerkki 3">
            <a:extLst>
              <a:ext uri="{FF2B5EF4-FFF2-40B4-BE49-F238E27FC236}">
                <a16:creationId xmlns:a16="http://schemas.microsoft.com/office/drawing/2014/main" id="{C62AB912-30BF-4272-9001-A9C222002D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BDFB161-17FE-45CE-9B00-464B9BB22B2B}" type="slidenum">
              <a:rPr lang="en-GB" altLang="fi-FI">
                <a:latin typeface="Calibri" panose="020F0502020204030204" pitchFamily="34" charset="0"/>
              </a:rPr>
              <a:pPr eaLnBrk="1" hangingPunct="1"/>
              <a:t>11</a:t>
            </a:fld>
            <a:endParaRPr lang="fi-FI" altLang="fi-FI">
              <a:latin typeface="Calibri" panose="020F0502020204030204" pitchFamily="34" charset="0"/>
            </a:endParaRPr>
          </a:p>
        </p:txBody>
      </p:sp>
    </p:spTree>
    <p:extLst>
      <p:ext uri="{BB962C8B-B14F-4D97-AF65-F5344CB8AC3E}">
        <p14:creationId xmlns:p14="http://schemas.microsoft.com/office/powerpoint/2010/main" val="394886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Master" Target="../slideMasters/slideMaster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emf"/><Relationship Id="rId1" Type="http://schemas.openxmlformats.org/officeDocument/2006/relationships/slideMaster" Target="../slideMasters/slideMaster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armaa tausta + lista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userDrawn="1"/>
        </p:nvSpPr>
        <p:spPr>
          <a:xfrm>
            <a:off x="6205" y="1"/>
            <a:ext cx="4727720" cy="5714999"/>
          </a:xfrm>
          <a:prstGeom prst="rect">
            <a:avLst/>
          </a:prstGeom>
          <a:solidFill>
            <a:schemeClr val="tx2">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userDrawn="1"/>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userDrawn="1"/>
        </p:nvSpPr>
        <p:spPr>
          <a:xfrm rot="10800000">
            <a:off x="4607577" y="-2937"/>
            <a:ext cx="533650" cy="5111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userDrawn="1"/>
        </p:nvSpPr>
        <p:spPr>
          <a:xfrm rot="10800000">
            <a:off x="4082816" y="-2937"/>
            <a:ext cx="792390" cy="758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712268"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10">
            <a:extLst>
              <a:ext uri="{FF2B5EF4-FFF2-40B4-BE49-F238E27FC236}">
                <a16:creationId xmlns:a16="http://schemas.microsoft.com/office/drawing/2014/main" id="{533BC36D-C29D-754E-86F2-CD07892A3D97}"/>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8CA9340F-4D41-2B46-8656-BD8BA61C8E1C}"/>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6" name="Text Placeholder 10">
            <a:extLst>
              <a:ext uri="{FF2B5EF4-FFF2-40B4-BE49-F238E27FC236}">
                <a16:creationId xmlns:a16="http://schemas.microsoft.com/office/drawing/2014/main" id="{0E715FA4-3BEE-804B-AD4F-A4893650C5B0}"/>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4184162227"/>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Otsikko, punainen tau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 y="304588"/>
            <a:ext cx="7167838" cy="836675"/>
          </a:xfrm>
        </p:spPr>
        <p:txBody>
          <a:bodyPr anchor="t"/>
          <a:lstStyle>
            <a:lvl1pPr>
              <a:defRPr b="1">
                <a:solidFill>
                  <a:schemeClr val="bg2">
                    <a:lumMod val="75000"/>
                    <a:lumOff val="25000"/>
                  </a:schemeClr>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a:extLst>
              <a:ext uri="{FF2B5EF4-FFF2-40B4-BE49-F238E27FC236}">
                <a16:creationId xmlns:a16="http://schemas.microsoft.com/office/drawing/2014/main" id="{93130D4B-793E-41AB-BA81-67CFF871B597}"/>
              </a:ext>
            </a:extLst>
          </p:cNvPr>
          <p:cNvSpPr>
            <a:spLocks noGrp="1"/>
          </p:cNvSpPr>
          <p:nvPr>
            <p:ph idx="1" hasCustomPrompt="1"/>
          </p:nvPr>
        </p:nvSpPr>
        <p:spPr>
          <a:xfrm>
            <a:off x="468312" y="1333500"/>
            <a:ext cx="8207375" cy="3792538"/>
          </a:xfrm>
        </p:spPr>
        <p:txBody>
          <a:bodyPr/>
          <a:lstStyle>
            <a:lvl1pPr marL="342900" indent="-342900">
              <a:buClr>
                <a:srgbClr val="F8462D"/>
              </a:buClr>
              <a:buFont typeface="Arial" panose="020B0604020202020204" pitchFamily="34" charset="0"/>
              <a:buChar char="•"/>
              <a:defRPr>
                <a:solidFill>
                  <a:schemeClr val="bg2"/>
                </a:solidFill>
              </a:defRPr>
            </a:lvl1pPr>
            <a:lvl2pPr marL="1092200" indent="-288925">
              <a:buClr>
                <a:srgbClr val="F8462D"/>
              </a:buClr>
              <a:buFont typeface="Arial" panose="020B0604020202020204" pitchFamily="34" charset="0"/>
              <a:buChar char="•"/>
              <a:defRPr>
                <a:solidFill>
                  <a:schemeClr val="bg2"/>
                </a:solidFill>
              </a:defRPr>
            </a:lvl2pPr>
            <a:lvl3pPr marL="1549400" indent="-228600">
              <a:buClr>
                <a:srgbClr val="F8462D"/>
              </a:buClr>
              <a:buFont typeface="Arial" panose="020B0604020202020204" pitchFamily="34" charset="0"/>
              <a:buChar char="•"/>
              <a:defRPr>
                <a:solidFill>
                  <a:schemeClr val="bg2"/>
                </a:solidFill>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spTree>
    <p:extLst>
      <p:ext uri="{BB962C8B-B14F-4D97-AF65-F5344CB8AC3E}">
        <p14:creationId xmlns:p14="http://schemas.microsoft.com/office/powerpoint/2010/main" val="172949410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A67F22-4A0E-4BEB-8B7D-E9769AB706A3}"/>
              </a:ext>
            </a:extLst>
          </p:cNvPr>
          <p:cNvSpPr>
            <a:spLocks noGrp="1"/>
          </p:cNvSpPr>
          <p:nvPr>
            <p:ph type="title"/>
          </p:nvPr>
        </p:nvSpPr>
        <p:spPr>
          <a:xfrm>
            <a:off x="553067" y="2381250"/>
            <a:ext cx="8196263" cy="952500"/>
          </a:xfrm>
        </p:spPr>
        <p:txBody>
          <a:bodyPr/>
          <a:lstStyle>
            <a:lvl1pPr>
              <a:defRPr spc="-100" baseline="0">
                <a:solidFill>
                  <a:schemeClr val="tx2">
                    <a:lumMod val="75000"/>
                    <a:lumOff val="25000"/>
                  </a:schemeClr>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Tree>
    <p:extLst>
      <p:ext uri="{BB962C8B-B14F-4D97-AF65-F5344CB8AC3E}">
        <p14:creationId xmlns:p14="http://schemas.microsoft.com/office/powerpoint/2010/main" val="316961057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EC5ACF-1BEE-574E-A35B-E54A489811D4}" type="slidenum">
              <a:t>‹#›</a:t>
            </a:fld>
            <a:endParaRPr lang="en-US"/>
          </a:p>
        </p:txBody>
      </p:sp>
    </p:spTree>
    <p:extLst>
      <p:ext uri="{BB962C8B-B14F-4D97-AF65-F5344CB8AC3E}">
        <p14:creationId xmlns:p14="http://schemas.microsoft.com/office/powerpoint/2010/main" val="299790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urkoo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076" y="2439162"/>
            <a:ext cx="7167838" cy="836675"/>
          </a:xfrm>
        </p:spPr>
        <p:txBody>
          <a:bodyPr anchor="t"/>
          <a:lstStyle>
            <a:lvl1pPr>
              <a:defRPr b="1">
                <a:solidFill>
                  <a:schemeClr val="tx1"/>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Tree>
    <p:extLst>
      <p:ext uri="{BB962C8B-B14F-4D97-AF65-F5344CB8AC3E}">
        <p14:creationId xmlns:p14="http://schemas.microsoft.com/office/powerpoint/2010/main" val="96695980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4" y="228865"/>
            <a:ext cx="8196263" cy="952500"/>
          </a:xfrm>
          <a:prstGeom prst="rect">
            <a:avLst/>
          </a:prstGeom>
        </p:spPr>
        <p:txBody>
          <a:bodyPr/>
          <a:lstStyle>
            <a:lvl1pPr>
              <a:defRPr spc="-100" baseline="0">
                <a:solidFill>
                  <a:schemeClr val="tx2">
                    <a:lumMod val="75000"/>
                    <a:lumOff val="25000"/>
                  </a:schemeClr>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p:cNvSpPr>
            <a:spLocks noGrp="1"/>
          </p:cNvSpPr>
          <p:nvPr>
            <p:ph idx="1"/>
          </p:nvPr>
        </p:nvSpPr>
        <p:spPr>
          <a:xfrm>
            <a:off x="468312" y="1333500"/>
            <a:ext cx="8207375" cy="3792538"/>
          </a:xfrm>
          <a:prstGeom prst="rect">
            <a:avLst/>
          </a:prstGeom>
        </p:spPr>
        <p:txBody>
          <a:bodyPr/>
          <a:lstStyle>
            <a:lvl1pPr marL="342900" indent="-342900">
              <a:buClr>
                <a:srgbClr val="F8462D"/>
              </a:buClr>
              <a:buFont typeface="Arial" panose="020B0604020202020204" pitchFamily="34" charset="0"/>
              <a:buChar char="•"/>
              <a:defRPr/>
            </a:lvl1pPr>
            <a:lvl2pPr marL="1092200" indent="-288925">
              <a:buClr>
                <a:srgbClr val="F8462D"/>
              </a:buClr>
              <a:buFont typeface="Arial" panose="020B0604020202020204" pitchFamily="34" charset="0"/>
              <a:buChar char="•"/>
              <a:defRPr/>
            </a:lvl2pPr>
            <a:lvl3pPr marL="1549400" indent="-228600">
              <a:buClr>
                <a:srgbClr val="F8462D"/>
              </a:buClr>
              <a:buFont typeface="Arial" panose="020B0604020202020204" pitchFamily="34" charset="0"/>
              <a:buChar char="•"/>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spTree>
    <p:extLst>
      <p:ext uri="{BB962C8B-B14F-4D97-AF65-F5344CB8AC3E}">
        <p14:creationId xmlns:p14="http://schemas.microsoft.com/office/powerpoint/2010/main" val="911717185"/>
      </p:ext>
    </p:extLst>
  </p:cSld>
  <p:clrMapOvr>
    <a:masterClrMapping/>
  </p:clrMapOvr>
  <p:extLst>
    <p:ext uri="{DCECCB84-F9BA-43D5-87BE-67443E8EF086}">
      <p15:sldGuideLst xmlns:p15="http://schemas.microsoft.com/office/powerpoint/2012/main">
        <p15:guide id="1" orient="horz" pos="1800">
          <p15:clr>
            <a:srgbClr val="FBAE40"/>
          </p15:clr>
        </p15:guide>
        <p15:guide id="2" pos="2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uistilappu">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7C6180A6-764A-994C-8799-98D59E981DA9}"/>
              </a:ext>
            </a:extLst>
          </p:cNvPr>
          <p:cNvSpPr/>
          <p:nvPr userDrawn="1"/>
        </p:nvSpPr>
        <p:spPr>
          <a:xfrm>
            <a:off x="479425" y="228601"/>
            <a:ext cx="5340078" cy="4897438"/>
          </a:xfrm>
          <a:prstGeom prst="foldedCorner">
            <a:avLst/>
          </a:prstGeom>
          <a:solidFill>
            <a:schemeClr val="accent5"/>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a:p>
        </p:txBody>
      </p:sp>
      <p:sp>
        <p:nvSpPr>
          <p:cNvPr id="2" name="Title 1"/>
          <p:cNvSpPr>
            <a:spLocks noGrp="1"/>
          </p:cNvSpPr>
          <p:nvPr>
            <p:ph type="title"/>
          </p:nvPr>
        </p:nvSpPr>
        <p:spPr>
          <a:xfrm>
            <a:off x="947737" y="588960"/>
            <a:ext cx="4695418" cy="1438046"/>
          </a:xfrm>
          <a:prstGeom prst="rect">
            <a:avLst/>
          </a:prstGeom>
        </p:spPr>
        <p:txBody>
          <a:bodyPr>
            <a:normAutofit/>
          </a:bodyPr>
          <a:lstStyle>
            <a:lvl1pPr>
              <a:defRPr sz="2400" spc="0" baseline="0">
                <a:solidFill>
                  <a:schemeClr val="bg1"/>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p:cNvSpPr>
            <a:spLocks noGrp="1"/>
          </p:cNvSpPr>
          <p:nvPr>
            <p:ph idx="1"/>
          </p:nvPr>
        </p:nvSpPr>
        <p:spPr>
          <a:xfrm>
            <a:off x="947737" y="2027006"/>
            <a:ext cx="3624263" cy="2734405"/>
          </a:xfrm>
          <a:prstGeom prst="rect">
            <a:avLst/>
          </a:prstGeom>
        </p:spPr>
        <p:txBody>
          <a:bodyPr/>
          <a:lstStyle>
            <a:lvl1pPr marL="342900" indent="-342900">
              <a:buClr>
                <a:schemeClr val="bg1"/>
              </a:buClr>
              <a:buFont typeface="Wingdings" pitchFamily="2" charset="2"/>
              <a:buChar char="§"/>
              <a:defRPr>
                <a:solidFill>
                  <a:schemeClr val="bg1"/>
                </a:solidFill>
              </a:defRPr>
            </a:lvl1pPr>
            <a:lvl2pPr marL="1092200" indent="-288925">
              <a:buClr>
                <a:schemeClr val="bg1"/>
              </a:buClr>
              <a:buFont typeface="Arial" panose="020B0604020202020204" pitchFamily="34" charset="0"/>
              <a:buChar char="•"/>
              <a:defRPr>
                <a:solidFill>
                  <a:schemeClr val="bg1"/>
                </a:solidFill>
              </a:defRPr>
            </a:lvl2pPr>
            <a:lvl3pPr marL="1549400" indent="-228600">
              <a:buClr>
                <a:schemeClr val="bg1"/>
              </a:buClr>
              <a:buFont typeface="Arial" panose="020B0604020202020204" pitchFamily="34" charset="0"/>
              <a:buChar char="•"/>
              <a:defRPr>
                <a:solidFill>
                  <a:schemeClr val="bg1"/>
                </a:solidFill>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pic>
        <p:nvPicPr>
          <p:cNvPr id="7" name="Picture 6">
            <a:extLst>
              <a:ext uri="{FF2B5EF4-FFF2-40B4-BE49-F238E27FC236}">
                <a16:creationId xmlns:a16="http://schemas.microsoft.com/office/drawing/2014/main" id="{4F708C88-2D6E-438B-9AA9-647588D21285}"/>
              </a:ext>
            </a:extLst>
          </p:cNvPr>
          <p:cNvPicPr>
            <a:picLocks noChangeAspect="1"/>
          </p:cNvPicPr>
          <p:nvPr userDrawn="1"/>
        </p:nvPicPr>
        <p:blipFill>
          <a:blip r:embed="rId2"/>
          <a:stretch>
            <a:fillRect/>
          </a:stretch>
        </p:blipFill>
        <p:spPr>
          <a:xfrm>
            <a:off x="5096656" y="668923"/>
            <a:ext cx="1634964" cy="4579853"/>
          </a:xfrm>
          <a:prstGeom prst="rect">
            <a:avLst/>
          </a:prstGeom>
        </p:spPr>
      </p:pic>
    </p:spTree>
    <p:extLst>
      <p:ext uri="{BB962C8B-B14F-4D97-AF65-F5344CB8AC3E}">
        <p14:creationId xmlns:p14="http://schemas.microsoft.com/office/powerpoint/2010/main" val="3809969064"/>
      </p:ext>
    </p:extLst>
  </p:cSld>
  <p:clrMapOvr>
    <a:masterClrMapping/>
  </p:clrMapOvr>
  <p:extLst>
    <p:ext uri="{DCECCB84-F9BA-43D5-87BE-67443E8EF086}">
      <p15:sldGuideLst xmlns:p15="http://schemas.microsoft.com/office/powerpoint/2012/main">
        <p15:guide id="1" orient="horz" pos="1800">
          <p15:clr>
            <a:srgbClr val="FBAE40"/>
          </p15:clr>
        </p15:guide>
        <p15:guide id="2"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uistilappu">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7C6180A6-764A-994C-8799-98D59E981DA9}"/>
              </a:ext>
            </a:extLst>
          </p:cNvPr>
          <p:cNvSpPr/>
          <p:nvPr userDrawn="1"/>
        </p:nvSpPr>
        <p:spPr>
          <a:xfrm>
            <a:off x="479425" y="228601"/>
            <a:ext cx="5340078" cy="4897438"/>
          </a:xfrm>
          <a:prstGeom prst="foldedCorner">
            <a:avLst/>
          </a:prstGeom>
          <a:solidFill>
            <a:schemeClr val="accent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a:p>
        </p:txBody>
      </p:sp>
      <p:sp>
        <p:nvSpPr>
          <p:cNvPr id="2" name="Title 1"/>
          <p:cNvSpPr>
            <a:spLocks noGrp="1"/>
          </p:cNvSpPr>
          <p:nvPr>
            <p:ph type="title"/>
          </p:nvPr>
        </p:nvSpPr>
        <p:spPr>
          <a:xfrm>
            <a:off x="947737" y="588960"/>
            <a:ext cx="4695418" cy="1438046"/>
          </a:xfrm>
          <a:prstGeom prst="rect">
            <a:avLst/>
          </a:prstGeom>
        </p:spPr>
        <p:txBody>
          <a:bodyPr>
            <a:normAutofit/>
          </a:bodyPr>
          <a:lstStyle>
            <a:lvl1pPr>
              <a:defRPr sz="2400" spc="0" baseline="0">
                <a:solidFill>
                  <a:schemeClr val="bg1"/>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p:cNvSpPr>
            <a:spLocks noGrp="1"/>
          </p:cNvSpPr>
          <p:nvPr>
            <p:ph idx="1"/>
          </p:nvPr>
        </p:nvSpPr>
        <p:spPr>
          <a:xfrm>
            <a:off x="947737" y="2027006"/>
            <a:ext cx="3624263" cy="2734405"/>
          </a:xfrm>
          <a:prstGeom prst="rect">
            <a:avLst/>
          </a:prstGeom>
        </p:spPr>
        <p:txBody>
          <a:bodyPr/>
          <a:lstStyle>
            <a:lvl1pPr marL="342900" indent="-342900">
              <a:buClr>
                <a:schemeClr val="bg1"/>
              </a:buClr>
              <a:buFont typeface="Wingdings" pitchFamily="2" charset="2"/>
              <a:buChar char="§"/>
              <a:defRPr>
                <a:solidFill>
                  <a:schemeClr val="bg1"/>
                </a:solidFill>
              </a:defRPr>
            </a:lvl1pPr>
            <a:lvl2pPr marL="1092200" indent="-288925">
              <a:buClr>
                <a:schemeClr val="bg1"/>
              </a:buClr>
              <a:buFont typeface="Arial" panose="020B0604020202020204" pitchFamily="34" charset="0"/>
              <a:buChar char="•"/>
              <a:defRPr>
                <a:solidFill>
                  <a:schemeClr val="bg1"/>
                </a:solidFill>
              </a:defRPr>
            </a:lvl2pPr>
            <a:lvl3pPr marL="1549400" indent="-228600">
              <a:buClr>
                <a:schemeClr val="bg1"/>
              </a:buClr>
              <a:buFont typeface="Arial" panose="020B0604020202020204" pitchFamily="34" charset="0"/>
              <a:buChar char="•"/>
              <a:defRPr>
                <a:solidFill>
                  <a:schemeClr val="bg1"/>
                </a:solidFill>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pic>
        <p:nvPicPr>
          <p:cNvPr id="6" name="Picture 6">
            <a:extLst>
              <a:ext uri="{FF2B5EF4-FFF2-40B4-BE49-F238E27FC236}">
                <a16:creationId xmlns:a16="http://schemas.microsoft.com/office/drawing/2014/main" id="{AD0A4D34-3B8B-4479-BC6C-6C80180A8786}"/>
              </a:ext>
            </a:extLst>
          </p:cNvPr>
          <p:cNvPicPr>
            <a:picLocks noChangeAspect="1"/>
          </p:cNvPicPr>
          <p:nvPr userDrawn="1"/>
        </p:nvPicPr>
        <p:blipFill>
          <a:blip r:embed="rId2"/>
          <a:stretch>
            <a:fillRect/>
          </a:stretch>
        </p:blipFill>
        <p:spPr>
          <a:xfrm>
            <a:off x="4743143" y="588960"/>
            <a:ext cx="1976372" cy="4480441"/>
          </a:xfrm>
          <a:prstGeom prst="rect">
            <a:avLst/>
          </a:prstGeom>
        </p:spPr>
      </p:pic>
    </p:spTree>
    <p:extLst>
      <p:ext uri="{BB962C8B-B14F-4D97-AF65-F5344CB8AC3E}">
        <p14:creationId xmlns:p14="http://schemas.microsoft.com/office/powerpoint/2010/main" val="2203142386"/>
      </p:ext>
    </p:extLst>
  </p:cSld>
  <p:clrMapOvr>
    <a:masterClrMapping/>
  </p:clrMapOvr>
  <p:extLst>
    <p:ext uri="{DCECCB84-F9BA-43D5-87BE-67443E8EF086}">
      <p15:sldGuideLst xmlns:p15="http://schemas.microsoft.com/office/powerpoint/2012/main">
        <p15:guide id="1" orient="horz" pos="1800">
          <p15:clr>
            <a:srgbClr val="FBAE40"/>
          </p15:clr>
        </p15:guide>
        <p15:guide id="2" pos="2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muistilappu">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7C6180A6-764A-994C-8799-98D59E981DA9}"/>
              </a:ext>
            </a:extLst>
          </p:cNvPr>
          <p:cNvSpPr/>
          <p:nvPr userDrawn="1"/>
        </p:nvSpPr>
        <p:spPr>
          <a:xfrm>
            <a:off x="479425" y="228601"/>
            <a:ext cx="5340078" cy="4897438"/>
          </a:xfrm>
          <a:prstGeom prst="foldedCorner">
            <a:avLst/>
          </a:prstGeom>
          <a:solidFill>
            <a:schemeClr val="accent6"/>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a:p>
        </p:txBody>
      </p:sp>
      <p:sp>
        <p:nvSpPr>
          <p:cNvPr id="2" name="Title 1"/>
          <p:cNvSpPr>
            <a:spLocks noGrp="1"/>
          </p:cNvSpPr>
          <p:nvPr>
            <p:ph type="title"/>
          </p:nvPr>
        </p:nvSpPr>
        <p:spPr>
          <a:xfrm>
            <a:off x="947737" y="588960"/>
            <a:ext cx="4695418" cy="1438046"/>
          </a:xfrm>
          <a:prstGeom prst="rect">
            <a:avLst/>
          </a:prstGeom>
        </p:spPr>
        <p:txBody>
          <a:bodyPr>
            <a:normAutofit/>
          </a:bodyPr>
          <a:lstStyle>
            <a:lvl1pPr>
              <a:defRPr sz="2400" spc="0" baseline="0">
                <a:solidFill>
                  <a:schemeClr val="tx2"/>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p:cNvSpPr>
            <a:spLocks noGrp="1"/>
          </p:cNvSpPr>
          <p:nvPr>
            <p:ph idx="1"/>
          </p:nvPr>
        </p:nvSpPr>
        <p:spPr>
          <a:xfrm>
            <a:off x="947737" y="2027006"/>
            <a:ext cx="3624263" cy="2734405"/>
          </a:xfrm>
          <a:prstGeom prst="rect">
            <a:avLst/>
          </a:prstGeom>
        </p:spPr>
        <p:txBody>
          <a:bodyPr/>
          <a:lstStyle>
            <a:lvl1pPr marL="342900" indent="-342900">
              <a:buClr>
                <a:schemeClr val="bg1"/>
              </a:buClr>
              <a:buFont typeface="Wingdings" pitchFamily="2" charset="2"/>
              <a:buChar char="§"/>
              <a:defRPr>
                <a:solidFill>
                  <a:schemeClr val="tx2"/>
                </a:solidFill>
              </a:defRPr>
            </a:lvl1pPr>
            <a:lvl2pPr marL="1092200" indent="-288925">
              <a:buClr>
                <a:schemeClr val="bg1"/>
              </a:buClr>
              <a:buFont typeface="Arial" panose="020B0604020202020204" pitchFamily="34" charset="0"/>
              <a:buChar char="•"/>
              <a:defRPr>
                <a:solidFill>
                  <a:schemeClr val="tx2"/>
                </a:solidFill>
              </a:defRPr>
            </a:lvl2pPr>
            <a:lvl3pPr marL="1549400" indent="-228600">
              <a:buClr>
                <a:schemeClr val="bg1"/>
              </a:buClr>
              <a:buFont typeface="Arial" panose="020B0604020202020204" pitchFamily="34" charset="0"/>
              <a:buChar char="•"/>
              <a:defRPr>
                <a:solidFill>
                  <a:schemeClr val="tx2"/>
                </a:solidFill>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pic>
        <p:nvPicPr>
          <p:cNvPr id="6" name="Picture 5">
            <a:extLst>
              <a:ext uri="{FF2B5EF4-FFF2-40B4-BE49-F238E27FC236}">
                <a16:creationId xmlns:a16="http://schemas.microsoft.com/office/drawing/2014/main" id="{3C2B7BA0-BDE1-4B92-BE30-03D811EDE7AA}"/>
              </a:ext>
            </a:extLst>
          </p:cNvPr>
          <p:cNvPicPr>
            <a:picLocks noChangeAspect="1"/>
          </p:cNvPicPr>
          <p:nvPr userDrawn="1"/>
        </p:nvPicPr>
        <p:blipFill>
          <a:blip r:embed="rId2"/>
          <a:stretch>
            <a:fillRect/>
          </a:stretch>
        </p:blipFill>
        <p:spPr>
          <a:xfrm>
            <a:off x="4646809" y="872976"/>
            <a:ext cx="2345388" cy="4344644"/>
          </a:xfrm>
          <a:prstGeom prst="rect">
            <a:avLst/>
          </a:prstGeom>
        </p:spPr>
      </p:pic>
    </p:spTree>
    <p:extLst>
      <p:ext uri="{BB962C8B-B14F-4D97-AF65-F5344CB8AC3E}">
        <p14:creationId xmlns:p14="http://schemas.microsoft.com/office/powerpoint/2010/main" val="294747280"/>
      </p:ext>
    </p:extLst>
  </p:cSld>
  <p:clrMapOvr>
    <a:masterClrMapping/>
  </p:clrMapOvr>
  <p:extLst>
    <p:ext uri="{DCECCB84-F9BA-43D5-87BE-67443E8EF086}">
      <p15:sldGuideLst xmlns:p15="http://schemas.microsoft.com/office/powerpoint/2012/main">
        <p15:guide id="1" orient="horz" pos="1800">
          <p15:clr>
            <a:srgbClr val="FBAE40"/>
          </p15:clr>
        </p15:guide>
        <p15:guide id="2" pos="29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muistilappu">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7C6180A6-764A-994C-8799-98D59E981DA9}"/>
              </a:ext>
            </a:extLst>
          </p:cNvPr>
          <p:cNvSpPr/>
          <p:nvPr userDrawn="1"/>
        </p:nvSpPr>
        <p:spPr>
          <a:xfrm>
            <a:off x="479425" y="228601"/>
            <a:ext cx="5340078" cy="4897438"/>
          </a:xfrm>
          <a:prstGeom prst="foldedCorner">
            <a:avLst/>
          </a:prstGeom>
          <a:solidFill>
            <a:schemeClr val="accent4"/>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a:p>
        </p:txBody>
      </p:sp>
      <p:sp>
        <p:nvSpPr>
          <p:cNvPr id="2" name="Title 1"/>
          <p:cNvSpPr>
            <a:spLocks noGrp="1"/>
          </p:cNvSpPr>
          <p:nvPr>
            <p:ph type="title"/>
          </p:nvPr>
        </p:nvSpPr>
        <p:spPr>
          <a:xfrm>
            <a:off x="947737" y="588960"/>
            <a:ext cx="4695418" cy="1438046"/>
          </a:xfrm>
          <a:prstGeom prst="rect">
            <a:avLst/>
          </a:prstGeom>
        </p:spPr>
        <p:txBody>
          <a:bodyPr>
            <a:normAutofit/>
          </a:bodyPr>
          <a:lstStyle>
            <a:lvl1pPr>
              <a:defRPr sz="2400" spc="0" baseline="0">
                <a:solidFill>
                  <a:schemeClr val="bg1"/>
                </a:solidFill>
              </a:defRPr>
            </a:lvl1p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Content Placeholder 2"/>
          <p:cNvSpPr>
            <a:spLocks noGrp="1"/>
          </p:cNvSpPr>
          <p:nvPr>
            <p:ph idx="1"/>
          </p:nvPr>
        </p:nvSpPr>
        <p:spPr>
          <a:xfrm>
            <a:off x="947737" y="2027006"/>
            <a:ext cx="3624263" cy="2734405"/>
          </a:xfrm>
          <a:prstGeom prst="rect">
            <a:avLst/>
          </a:prstGeom>
        </p:spPr>
        <p:txBody>
          <a:bodyPr/>
          <a:lstStyle>
            <a:lvl1pPr marL="342900" indent="-342900">
              <a:buClr>
                <a:schemeClr val="bg1"/>
              </a:buClr>
              <a:buFont typeface="Wingdings" pitchFamily="2" charset="2"/>
              <a:buChar char="§"/>
              <a:defRPr>
                <a:solidFill>
                  <a:schemeClr val="bg1"/>
                </a:solidFill>
              </a:defRPr>
            </a:lvl1pPr>
            <a:lvl2pPr marL="1092200" indent="-288925">
              <a:buClr>
                <a:schemeClr val="bg1"/>
              </a:buClr>
              <a:buFont typeface="Arial" panose="020B0604020202020204" pitchFamily="34" charset="0"/>
              <a:buChar char="•"/>
              <a:defRPr>
                <a:solidFill>
                  <a:schemeClr val="bg1"/>
                </a:solidFill>
              </a:defRPr>
            </a:lvl2pPr>
            <a:lvl3pPr marL="1549400" indent="-228600">
              <a:buClr>
                <a:schemeClr val="bg1"/>
              </a:buClr>
              <a:buFont typeface="Arial" panose="020B0604020202020204" pitchFamily="34" charset="0"/>
              <a:buChar char="•"/>
              <a:defRPr>
                <a:solidFill>
                  <a:schemeClr val="bg1"/>
                </a:solidFill>
              </a:defRPr>
            </a:lvl3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pic>
        <p:nvPicPr>
          <p:cNvPr id="6" name="Picture 5">
            <a:extLst>
              <a:ext uri="{FF2B5EF4-FFF2-40B4-BE49-F238E27FC236}">
                <a16:creationId xmlns:a16="http://schemas.microsoft.com/office/drawing/2014/main" id="{698BBFE9-4049-4AE3-8986-6F4A194C42F3}"/>
              </a:ext>
            </a:extLst>
          </p:cNvPr>
          <p:cNvPicPr>
            <a:picLocks noChangeAspect="1"/>
          </p:cNvPicPr>
          <p:nvPr userDrawn="1"/>
        </p:nvPicPr>
        <p:blipFill>
          <a:blip r:embed="rId2"/>
          <a:stretch>
            <a:fillRect/>
          </a:stretch>
        </p:blipFill>
        <p:spPr>
          <a:xfrm>
            <a:off x="4868510" y="673250"/>
            <a:ext cx="2274855" cy="4768718"/>
          </a:xfrm>
          <a:prstGeom prst="rect">
            <a:avLst/>
          </a:prstGeom>
        </p:spPr>
      </p:pic>
    </p:spTree>
    <p:extLst>
      <p:ext uri="{BB962C8B-B14F-4D97-AF65-F5344CB8AC3E}">
        <p14:creationId xmlns:p14="http://schemas.microsoft.com/office/powerpoint/2010/main" val="119356792"/>
      </p:ext>
    </p:extLst>
  </p:cSld>
  <p:clrMapOvr>
    <a:masterClrMapping/>
  </p:clrMapOvr>
  <p:extLst>
    <p:ext uri="{DCECCB84-F9BA-43D5-87BE-67443E8EF086}">
      <p15:sldGuideLst xmlns:p15="http://schemas.microsoft.com/office/powerpoint/2012/main">
        <p15:guide id="1" orient="horz" pos="1800">
          <p15:clr>
            <a:srgbClr val="FBAE40"/>
          </p15:clr>
        </p15:guide>
        <p15:guide id="2" pos="29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endParaRPr lang="fi-FI"/>
          </a:p>
        </p:txBody>
      </p:sp>
      <p:sp>
        <p:nvSpPr>
          <p:cNvPr id="4" name="Päiväyksen paikkamerkki 3">
            <a:extLst>
              <a:ext uri="{FF2B5EF4-FFF2-40B4-BE49-F238E27FC236}">
                <a16:creationId xmlns:a16="http://schemas.microsoft.com/office/drawing/2014/main" id="{2D936773-E154-4F16-BB59-ED24ABB4052B}"/>
              </a:ext>
            </a:extLst>
          </p:cNvPr>
          <p:cNvSpPr>
            <a:spLocks noGrp="1"/>
          </p:cNvSpPr>
          <p:nvPr>
            <p:ph type="dt" sz="half" idx="10"/>
          </p:nvPr>
        </p:nvSpPr>
        <p:spPr/>
        <p:txBody>
          <a:bodyPr/>
          <a:lstStyle>
            <a:lvl1pPr>
              <a:defRPr/>
            </a:lvl1pPr>
          </a:lstStyle>
          <a:p>
            <a:pPr>
              <a:defRPr/>
            </a:pPr>
            <a:endParaRPr lang="fi-FI"/>
          </a:p>
        </p:txBody>
      </p:sp>
      <p:sp>
        <p:nvSpPr>
          <p:cNvPr id="5" name="Dian numeron paikkamerkki 5">
            <a:extLst>
              <a:ext uri="{FF2B5EF4-FFF2-40B4-BE49-F238E27FC236}">
                <a16:creationId xmlns:a16="http://schemas.microsoft.com/office/drawing/2014/main" id="{E1CE08A2-CDB6-40D8-A909-D3A9823E62A7}"/>
              </a:ext>
            </a:extLst>
          </p:cNvPr>
          <p:cNvSpPr>
            <a:spLocks noGrp="1"/>
          </p:cNvSpPr>
          <p:nvPr>
            <p:ph type="sldNum" sz="quarter" idx="11"/>
          </p:nvPr>
        </p:nvSpPr>
        <p:spPr/>
        <p:txBody>
          <a:bodyPr/>
          <a:lstStyle>
            <a:lvl1pPr>
              <a:defRPr/>
            </a:lvl1pPr>
          </a:lstStyle>
          <a:p>
            <a:fld id="{BB80F5F0-19A4-458C-A635-0BA07BBCDE27}" type="slidenum">
              <a:rPr lang="en-US" altLang="fi-FI"/>
              <a:pPr/>
              <a:t>‹#›</a:t>
            </a:fld>
            <a:endParaRPr lang="fi-FI" altLang="fi-FI"/>
          </a:p>
        </p:txBody>
      </p:sp>
    </p:spTree>
    <p:extLst>
      <p:ext uri="{BB962C8B-B14F-4D97-AF65-F5344CB8AC3E}">
        <p14:creationId xmlns:p14="http://schemas.microsoft.com/office/powerpoint/2010/main" val="399721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userDrawn="1"/>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1292816"/>
            <a:ext cx="8097609" cy="798239"/>
          </a:xfrm>
          <a:prstGeom prst="rect">
            <a:avLst/>
          </a:prstGeom>
        </p:spPr>
        <p:txBody>
          <a:bodyPr/>
          <a:lstStyle>
            <a:lvl1pPr marL="0" indent="0" algn="ctr">
              <a:spcBef>
                <a:spcPts val="0"/>
              </a:spcBef>
              <a:buFontTx/>
              <a:buNone/>
              <a:defRPr sz="21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fi-FI" noProof="0"/>
              <a:t>Muokkaa tekstin perustyylejä napsauttamalla</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5"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3" name="Text Placeholder 2">
            <a:extLst>
              <a:ext uri="{FF2B5EF4-FFF2-40B4-BE49-F238E27FC236}">
                <a16:creationId xmlns:a16="http://schemas.microsoft.com/office/drawing/2014/main" id="{862FBA11-F5B7-9644-A678-F40C34F42E7E}"/>
              </a:ext>
            </a:extLst>
          </p:cNvPr>
          <p:cNvSpPr>
            <a:spLocks noGrp="1"/>
          </p:cNvSpPr>
          <p:nvPr>
            <p:ph type="body" sz="quarter" idx="13"/>
          </p:nvPr>
        </p:nvSpPr>
        <p:spPr>
          <a:xfrm>
            <a:off x="3330179"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6CA185E4-1E4A-F542-9683-C5F2AAC87399}"/>
              </a:ext>
            </a:extLst>
          </p:cNvPr>
          <p:cNvSpPr>
            <a:spLocks noGrp="1"/>
          </p:cNvSpPr>
          <p:nvPr>
            <p:ph type="body" sz="quarter" idx="14"/>
          </p:nvPr>
        </p:nvSpPr>
        <p:spPr>
          <a:xfrm>
            <a:off x="6135106"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522685" y="915894"/>
            <a:ext cx="8101013" cy="469028"/>
          </a:xfrm>
          <a:prstGeom prst="rect">
            <a:avLst/>
          </a:prstGeom>
        </p:spPr>
        <p:txBody>
          <a:bodyPr/>
          <a:lstStyle>
            <a:lvl1pPr algn="ctr">
              <a:defRPr sz="1350" b="0" i="0">
                <a:latin typeface="Montserrat Light" pitchFamily="2" charset="77"/>
              </a:defRPr>
            </a:lvl1pPr>
          </a:lstStyle>
          <a:p>
            <a:pPr lvl="0"/>
            <a:r>
              <a:rPr lang="fi-FI"/>
              <a:t>Muokkaa tekstin perustyylejä napsauttamalla</a:t>
            </a:r>
          </a:p>
        </p:txBody>
      </p:sp>
      <p:sp>
        <p:nvSpPr>
          <p:cNvPr id="11" name="Triangle 10">
            <a:extLst>
              <a:ext uri="{FF2B5EF4-FFF2-40B4-BE49-F238E27FC236}">
                <a16:creationId xmlns:a16="http://schemas.microsoft.com/office/drawing/2014/main" id="{9A4479DA-8719-F04C-81DB-3B2A4307F95A}"/>
              </a:ext>
            </a:extLst>
          </p:cNvPr>
          <p:cNvSpPr/>
          <p:nvPr userDrawn="1"/>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AD5005E9-8B75-5645-B926-EE0DBEAE7AE3}"/>
              </a:ext>
            </a:extLst>
          </p:cNvPr>
          <p:cNvSpPr/>
          <p:nvPr userDrawn="1"/>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23584394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279839-905E-3F4D-8E61-A2BAF044C7B9}"/>
              </a:ext>
            </a:extLst>
          </p:cNvPr>
          <p:cNvSpPr>
            <a:spLocks noGrp="1"/>
          </p:cNvSpPr>
          <p:nvPr>
            <p:ph type="ctrTitle"/>
          </p:nvPr>
        </p:nvSpPr>
        <p:spPr>
          <a:xfrm>
            <a:off x="591675" y="2127450"/>
            <a:ext cx="8136467" cy="936097"/>
          </a:xfrm>
          <a:prstGeom prst="rect">
            <a:avLst/>
          </a:prstGeom>
        </p:spPr>
        <p:txBody>
          <a:bodyPr>
            <a:noAutofit/>
          </a:bodyPr>
          <a:lstStyle>
            <a:lvl1pPr algn="l">
              <a:defRPr sz="4200" spc="-150" baseline="0">
                <a:solidFill>
                  <a:schemeClr val="tx1"/>
                </a:solidFill>
              </a:defRPr>
            </a:lvl1pPr>
          </a:lstStyle>
          <a:p>
            <a:r>
              <a:rPr lang="en-GB"/>
              <a:t>Click to edit Master title style</a:t>
            </a:r>
            <a:endParaRPr lang="en-US"/>
          </a:p>
        </p:txBody>
      </p:sp>
      <p:sp>
        <p:nvSpPr>
          <p:cNvPr id="9" name="Subtitle 2">
            <a:extLst>
              <a:ext uri="{FF2B5EF4-FFF2-40B4-BE49-F238E27FC236}">
                <a16:creationId xmlns:a16="http://schemas.microsoft.com/office/drawing/2014/main" id="{E7509CE4-F3F1-1446-AFE2-354A429359C8}"/>
              </a:ext>
            </a:extLst>
          </p:cNvPr>
          <p:cNvSpPr>
            <a:spLocks noGrp="1"/>
          </p:cNvSpPr>
          <p:nvPr>
            <p:ph type="subTitle" idx="1"/>
          </p:nvPr>
        </p:nvSpPr>
        <p:spPr>
          <a:xfrm>
            <a:off x="591675" y="3085972"/>
            <a:ext cx="8128000" cy="1267885"/>
          </a:xfrm>
          <a:prstGeom prst="rect">
            <a:avLst/>
          </a:prstGeom>
        </p:spPr>
        <p:txBody>
          <a:bodyPr/>
          <a:lstStyle>
            <a:lvl1pPr marL="0" indent="0" algn="l">
              <a:buNone/>
              <a:defRPr sz="2200" baseline="0">
                <a:solidFill>
                  <a:schemeClr val="tx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21254541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rkoo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5F7BCC-3C58-3D4D-A4D6-506981A3B442}"/>
              </a:ext>
            </a:extLst>
          </p:cNvPr>
          <p:cNvSpPr>
            <a:spLocks noGrp="1"/>
          </p:cNvSpPr>
          <p:nvPr>
            <p:ph type="ctrTitle"/>
          </p:nvPr>
        </p:nvSpPr>
        <p:spPr>
          <a:xfrm>
            <a:off x="457204" y="2109521"/>
            <a:ext cx="8136467" cy="936097"/>
          </a:xfrm>
          <a:prstGeom prst="rect">
            <a:avLst/>
          </a:prstGeom>
        </p:spPr>
        <p:txBody>
          <a:bodyPr>
            <a:noAutofit/>
          </a:bodyPr>
          <a:lstStyle>
            <a:lvl1pPr algn="l">
              <a:defRPr sz="3600" baseline="0">
                <a:solidFill>
                  <a:schemeClr val="tx1"/>
                </a:solidFill>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B27F968C-7410-044E-9903-6998B46B9F69}"/>
              </a:ext>
            </a:extLst>
          </p:cNvPr>
          <p:cNvSpPr>
            <a:spLocks noGrp="1"/>
          </p:cNvSpPr>
          <p:nvPr>
            <p:ph type="subTitle" idx="1"/>
          </p:nvPr>
        </p:nvSpPr>
        <p:spPr>
          <a:xfrm>
            <a:off x="465669" y="3256305"/>
            <a:ext cx="8128000" cy="1267885"/>
          </a:xfrm>
          <a:prstGeom prst="rect">
            <a:avLst/>
          </a:prstGeom>
        </p:spPr>
        <p:txBody>
          <a:bodyPr/>
          <a:lstStyle>
            <a:lvl1pPr marL="0" indent="0" algn="l">
              <a:buNone/>
              <a:defRPr sz="2000" baseline="0">
                <a:solidFill>
                  <a:schemeClr val="tx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9450536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afipohja 1">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857386"/>
            <a:ext cx="8097609" cy="798239"/>
          </a:xfrm>
          <a:prstGeom prst="rect">
            <a:avLst/>
          </a:prstGeom>
        </p:spPr>
        <p:txBody>
          <a:bodyPr/>
          <a:lstStyle>
            <a:lvl1pPr marL="0" indent="0" algn="ctr">
              <a:spcBef>
                <a:spcPts val="0"/>
              </a:spcBef>
              <a:buFontTx/>
              <a:buNone/>
              <a:defRPr sz="21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2627710" y="438599"/>
            <a:ext cx="3888582" cy="469028"/>
          </a:xfrm>
          <a:prstGeom prst="rect">
            <a:avLst/>
          </a:prstGeom>
        </p:spPr>
        <p:txBody>
          <a:bodyPr/>
          <a:lstStyle>
            <a:lvl1pPr algn="ctr">
              <a:defRPr sz="1200" b="0" i="0">
                <a:latin typeface="Montserrat Light" pitchFamily="2" charset="77"/>
              </a:defRPr>
            </a:lvl1pPr>
          </a:lstStyle>
          <a:p>
            <a:pPr lvl="0"/>
            <a:r>
              <a:rPr lang="en-GB"/>
              <a:t>Click to edit Master text styles</a:t>
            </a:r>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1240972" y="1911904"/>
            <a:ext cx="6640580" cy="3298830"/>
          </a:xfrm>
          <a:prstGeom prst="rect">
            <a:avLst/>
          </a:prstGeom>
        </p:spPr>
        <p:txBody>
          <a:bodyPr/>
          <a:lstStyle/>
          <a:p>
            <a:pPr lvl="0"/>
            <a:r>
              <a:rPr lang="en-GB"/>
              <a:t>Click to edit Master text styles</a:t>
            </a:r>
          </a:p>
        </p:txBody>
      </p:sp>
      <p:sp>
        <p:nvSpPr>
          <p:cNvPr id="10" name="Triangle 9">
            <a:extLst>
              <a:ext uri="{FF2B5EF4-FFF2-40B4-BE49-F238E27FC236}">
                <a16:creationId xmlns:a16="http://schemas.microsoft.com/office/drawing/2014/main" id="{F55D2176-60D8-9748-A395-6AF8C6345464}"/>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1" name="Triangle 10">
            <a:extLst>
              <a:ext uri="{FF2B5EF4-FFF2-40B4-BE49-F238E27FC236}">
                <a16:creationId xmlns:a16="http://schemas.microsoft.com/office/drawing/2014/main" id="{23D1C254-135F-1A44-BF11-A959010F1ABE}"/>
              </a:ext>
            </a:extLst>
          </p:cNvPr>
          <p:cNvSpPr/>
          <p:nvPr/>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120586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afipohja 2 ">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07521"/>
            <a:ext cx="8097609" cy="748104"/>
          </a:xfrm>
          <a:prstGeom prst="rect">
            <a:avLst/>
          </a:prstGeom>
        </p:spPr>
        <p:txBody>
          <a:bodyPr/>
          <a:lstStyle>
            <a:lvl1pPr marL="0" indent="0" algn="l">
              <a:spcBef>
                <a:spcPts val="0"/>
              </a:spcBef>
              <a:buFontTx/>
              <a:buNone/>
              <a:defRPr sz="24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21" name="Content Placeholder 3">
            <a:extLst>
              <a:ext uri="{FF2B5EF4-FFF2-40B4-BE49-F238E27FC236}">
                <a16:creationId xmlns:a16="http://schemas.microsoft.com/office/drawing/2014/main" id="{D9E58523-F548-624C-AEFA-677097E9F99F}"/>
              </a:ext>
            </a:extLst>
          </p:cNvPr>
          <p:cNvSpPr>
            <a:spLocks noGrp="1"/>
          </p:cNvSpPr>
          <p:nvPr>
            <p:ph sz="quarter" idx="20"/>
          </p:nvPr>
        </p:nvSpPr>
        <p:spPr>
          <a:xfrm>
            <a:off x="3248131" y="1717146"/>
            <a:ext cx="5311685" cy="3493588"/>
          </a:xfrm>
          <a:prstGeom prst="rect">
            <a:avLst/>
          </a:prstGeom>
        </p:spPr>
        <p:txBody>
          <a:bodyPr/>
          <a:lstStyle/>
          <a:p>
            <a:pPr lvl="0"/>
            <a:r>
              <a:rPr lang="en-GB"/>
              <a:t>Click to edit Master text styles</a:t>
            </a:r>
          </a:p>
        </p:txBody>
      </p:sp>
      <p:sp>
        <p:nvSpPr>
          <p:cNvPr id="11" name="Text Placeholder 2">
            <a:extLst>
              <a:ext uri="{FF2B5EF4-FFF2-40B4-BE49-F238E27FC236}">
                <a16:creationId xmlns:a16="http://schemas.microsoft.com/office/drawing/2014/main" id="{0D7E84BD-F82A-AE46-8B15-B5B87622BBED}"/>
              </a:ext>
            </a:extLst>
          </p:cNvPr>
          <p:cNvSpPr>
            <a:spLocks noGrp="1"/>
          </p:cNvSpPr>
          <p:nvPr>
            <p:ph type="body" sz="quarter" idx="12"/>
          </p:nvPr>
        </p:nvSpPr>
        <p:spPr>
          <a:xfrm>
            <a:off x="521496" y="1717146"/>
            <a:ext cx="2558137" cy="3409157"/>
          </a:xfrm>
          <a:prstGeom prst="rect">
            <a:avLst/>
          </a:prstGeom>
        </p:spPr>
        <p:txBody>
          <a:bodyPr/>
          <a:lstStyle>
            <a:lvl1pPr marL="170248" indent="-163104">
              <a:spcBef>
                <a:spcPts val="600"/>
              </a:spcBef>
              <a:spcAft>
                <a:spcPts val="150"/>
              </a:spcAft>
              <a:buFont typeface="Arial" panose="020B0604020202020204" pitchFamily="34" charset="0"/>
              <a:buChar char="•"/>
              <a:tabLst/>
              <a:defRPr b="0" i="0" spc="-30" baseline="0">
                <a:latin typeface="Montserrat" pitchFamily="2" charset="77"/>
              </a:defRPr>
            </a:lvl1pPr>
            <a:lvl2pPr marL="333351" indent="-158342">
              <a:tabLst/>
              <a:defRPr b="0" i="0" spc="-30" baseline="0">
                <a:latin typeface="Montserrat" pitchFamily="2" charset="77"/>
              </a:defRPr>
            </a:lvl2pPr>
            <a:lvl3pPr marL="501218" indent="-138104">
              <a:tabLst/>
              <a:defRPr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riangle 9">
            <a:extLst>
              <a:ext uri="{FF2B5EF4-FFF2-40B4-BE49-F238E27FC236}">
                <a16:creationId xmlns:a16="http://schemas.microsoft.com/office/drawing/2014/main" id="{DF735C53-CE5E-E14D-AE8F-8706EB532E8D}"/>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85F82100-1876-5B45-822E-3A0A60258696}"/>
              </a:ext>
            </a:extLst>
          </p:cNvPr>
          <p:cNvSpPr/>
          <p:nvPr/>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27229317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 - puna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CC0D3A0-6A96-774C-9C63-A1BB8EAAB1E5}"/>
              </a:ext>
            </a:extLst>
          </p:cNvPr>
          <p:cNvSpPr>
            <a:spLocks noGrp="1"/>
          </p:cNvSpPr>
          <p:nvPr>
            <p:ph type="body" sz="quarter" idx="10" hasCustomPrompt="1"/>
          </p:nvPr>
        </p:nvSpPr>
        <p:spPr>
          <a:xfrm>
            <a:off x="534691" y="3151187"/>
            <a:ext cx="8087816" cy="949407"/>
          </a:xfrm>
          <a:prstGeom prst="rect">
            <a:avLst/>
          </a:prstGeom>
        </p:spPr>
        <p:txBody>
          <a:bodyPr/>
          <a:lstStyle>
            <a:lvl1pPr marL="0" indent="0" algn="ctr">
              <a:buFontTx/>
              <a:buNone/>
              <a:defRPr sz="2700" b="1" i="0">
                <a:solidFill>
                  <a:schemeClr val="bg2"/>
                </a:solidFill>
                <a:latin typeface="Montserrat" pitchFamily="2" charset="77"/>
              </a:defRPr>
            </a:lvl1pPr>
            <a:lvl2pPr marL="180962" indent="0" algn="ctr">
              <a:buFontTx/>
              <a:buNone/>
              <a:defRPr b="1" i="0">
                <a:solidFill>
                  <a:schemeClr val="bg2"/>
                </a:solidFill>
                <a:latin typeface="Montserrat" pitchFamily="2" charset="77"/>
              </a:defRPr>
            </a:lvl2pPr>
            <a:lvl3pPr marL="990527" indent="0" algn="ctr">
              <a:buFontTx/>
              <a:buNone/>
              <a:defRPr b="1" i="0">
                <a:solidFill>
                  <a:schemeClr val="bg2"/>
                </a:solidFill>
                <a:latin typeface="Montserrat" pitchFamily="2" charset="77"/>
              </a:defRPr>
            </a:lvl3pPr>
            <a:lvl4pPr marL="1333401" indent="0" algn="ctr">
              <a:buFontTx/>
              <a:buNone/>
              <a:defRPr b="1" i="0">
                <a:solidFill>
                  <a:schemeClr val="bg2"/>
                </a:solidFill>
                <a:latin typeface="Montserrat" pitchFamily="2" charset="77"/>
              </a:defRPr>
            </a:lvl4pPr>
            <a:lvl5pPr marL="1720325" indent="0" algn="ctr">
              <a:buFontTx/>
              <a:buNone/>
              <a:defRPr b="1" i="0">
                <a:solidFill>
                  <a:schemeClr val="bg2"/>
                </a:solidFill>
                <a:latin typeface="Montserrat" pitchFamily="2" charset="77"/>
              </a:defRPr>
            </a:lvl5pPr>
          </a:lstStyle>
          <a:p>
            <a:pPr lvl="0"/>
            <a:r>
              <a:rPr lang="en-GB" err="1"/>
              <a:t>Esityksen</a:t>
            </a:r>
            <a:r>
              <a:rPr lang="en-GB"/>
              <a:t> </a:t>
            </a:r>
            <a:r>
              <a:rPr lang="en-GB" err="1"/>
              <a:t>nimi</a:t>
            </a:r>
            <a:endParaRPr lang="en-GB"/>
          </a:p>
        </p:txBody>
      </p:sp>
      <p:sp>
        <p:nvSpPr>
          <p:cNvPr id="13" name="Text Placeholder 11">
            <a:extLst>
              <a:ext uri="{FF2B5EF4-FFF2-40B4-BE49-F238E27FC236}">
                <a16:creationId xmlns:a16="http://schemas.microsoft.com/office/drawing/2014/main" id="{BB794591-F223-F245-BE35-719C9A0305E4}"/>
              </a:ext>
            </a:extLst>
          </p:cNvPr>
          <p:cNvSpPr>
            <a:spLocks noGrp="1"/>
          </p:cNvSpPr>
          <p:nvPr>
            <p:ph type="body" sz="quarter" idx="11" hasCustomPrompt="1"/>
          </p:nvPr>
        </p:nvSpPr>
        <p:spPr>
          <a:xfrm>
            <a:off x="534691" y="4384740"/>
            <a:ext cx="8087816" cy="446768"/>
          </a:xfrm>
          <a:prstGeom prst="rect">
            <a:avLst/>
          </a:prstGeom>
        </p:spPr>
        <p:txBody>
          <a:bodyPr/>
          <a:lstStyle>
            <a:lvl1pPr marL="0" indent="0" algn="ctr">
              <a:buFontTx/>
              <a:buNone/>
              <a:defRPr sz="1800" b="0" i="0">
                <a:solidFill>
                  <a:schemeClr val="bg2"/>
                </a:solidFill>
                <a:latin typeface="Montserrat Medium" pitchFamily="2" charset="77"/>
              </a:defRPr>
            </a:lvl1pPr>
            <a:lvl2pPr marL="180962" indent="0" algn="ctr">
              <a:buFontTx/>
              <a:buNone/>
              <a:defRPr b="1" i="0">
                <a:solidFill>
                  <a:schemeClr val="bg2"/>
                </a:solidFill>
                <a:latin typeface="Montserrat" pitchFamily="2" charset="77"/>
              </a:defRPr>
            </a:lvl2pPr>
            <a:lvl3pPr marL="990527" indent="0" algn="ctr">
              <a:buFontTx/>
              <a:buNone/>
              <a:defRPr b="1" i="0">
                <a:solidFill>
                  <a:schemeClr val="bg2"/>
                </a:solidFill>
                <a:latin typeface="Montserrat" pitchFamily="2" charset="77"/>
              </a:defRPr>
            </a:lvl3pPr>
            <a:lvl4pPr marL="1333401" indent="0" algn="ctr">
              <a:buFontTx/>
              <a:buNone/>
              <a:defRPr b="1" i="0">
                <a:solidFill>
                  <a:schemeClr val="bg2"/>
                </a:solidFill>
                <a:latin typeface="Montserrat" pitchFamily="2" charset="77"/>
              </a:defRPr>
            </a:lvl4pPr>
            <a:lvl5pPr marL="1720325" indent="0" algn="ctr">
              <a:buFontTx/>
              <a:buNone/>
              <a:defRPr b="1" i="0">
                <a:solidFill>
                  <a:schemeClr val="bg2"/>
                </a:solidFill>
                <a:latin typeface="Montserrat" pitchFamily="2" charset="77"/>
              </a:defRPr>
            </a:lvl5pPr>
          </a:lstStyle>
          <a:p>
            <a:pPr lvl="0"/>
            <a:r>
              <a:rPr lang="en-GB" err="1"/>
              <a:t>Esiintyjän</a:t>
            </a:r>
            <a:r>
              <a:rPr lang="en-GB"/>
              <a:t>/</a:t>
            </a:r>
            <a:r>
              <a:rPr lang="en-GB" err="1"/>
              <a:t>tilaisuuden</a:t>
            </a:r>
            <a:r>
              <a:rPr lang="en-GB"/>
              <a:t> </a:t>
            </a:r>
            <a:r>
              <a:rPr lang="en-GB" err="1"/>
              <a:t>nimi</a:t>
            </a:r>
            <a:endParaRPr lang="en-GB"/>
          </a:p>
        </p:txBody>
      </p:sp>
      <p:sp>
        <p:nvSpPr>
          <p:cNvPr id="14" name="Text Placeholder 11">
            <a:extLst>
              <a:ext uri="{FF2B5EF4-FFF2-40B4-BE49-F238E27FC236}">
                <a16:creationId xmlns:a16="http://schemas.microsoft.com/office/drawing/2014/main" id="{89E40058-B047-144A-8FFF-6A153F603F4B}"/>
              </a:ext>
            </a:extLst>
          </p:cNvPr>
          <p:cNvSpPr>
            <a:spLocks noGrp="1"/>
          </p:cNvSpPr>
          <p:nvPr>
            <p:ph type="body" sz="quarter" idx="12" hasCustomPrompt="1"/>
          </p:nvPr>
        </p:nvSpPr>
        <p:spPr>
          <a:xfrm>
            <a:off x="534691" y="4903920"/>
            <a:ext cx="8087816" cy="324247"/>
          </a:xfrm>
          <a:prstGeom prst="rect">
            <a:avLst/>
          </a:prstGeom>
        </p:spPr>
        <p:txBody>
          <a:bodyPr/>
          <a:lstStyle>
            <a:lvl1pPr marL="0" indent="0" algn="ctr">
              <a:buFontTx/>
              <a:buNone/>
              <a:defRPr sz="1050" b="0" i="0">
                <a:solidFill>
                  <a:schemeClr val="bg2"/>
                </a:solidFill>
                <a:latin typeface="Montserrat" pitchFamily="2" charset="77"/>
              </a:defRPr>
            </a:lvl1pPr>
            <a:lvl2pPr marL="180962" indent="0" algn="ctr">
              <a:buFontTx/>
              <a:buNone/>
              <a:defRPr b="1" i="0">
                <a:solidFill>
                  <a:schemeClr val="bg2"/>
                </a:solidFill>
                <a:latin typeface="Montserrat" pitchFamily="2" charset="77"/>
              </a:defRPr>
            </a:lvl2pPr>
            <a:lvl3pPr marL="990527" indent="0" algn="ctr">
              <a:buFontTx/>
              <a:buNone/>
              <a:defRPr b="1" i="0">
                <a:solidFill>
                  <a:schemeClr val="bg2"/>
                </a:solidFill>
                <a:latin typeface="Montserrat" pitchFamily="2" charset="77"/>
              </a:defRPr>
            </a:lvl3pPr>
            <a:lvl4pPr marL="1333401" indent="0" algn="ctr">
              <a:buFontTx/>
              <a:buNone/>
              <a:defRPr b="1" i="0">
                <a:solidFill>
                  <a:schemeClr val="bg2"/>
                </a:solidFill>
                <a:latin typeface="Montserrat" pitchFamily="2" charset="77"/>
              </a:defRPr>
            </a:lvl4pPr>
            <a:lvl5pPr marL="1720325" indent="0" algn="ctr">
              <a:buFontTx/>
              <a:buNone/>
              <a:defRPr b="1" i="0">
                <a:solidFill>
                  <a:schemeClr val="bg2"/>
                </a:solidFill>
                <a:latin typeface="Montserrat" pitchFamily="2" charset="77"/>
              </a:defRPr>
            </a:lvl5pPr>
          </a:lstStyle>
          <a:p>
            <a:pPr lvl="0"/>
            <a:r>
              <a:rPr lang="en-GB" err="1"/>
              <a:t>Päivämäärä</a:t>
            </a:r>
            <a:r>
              <a:rPr lang="en-GB"/>
              <a:t> / </a:t>
            </a:r>
            <a:r>
              <a:rPr lang="en-GB" err="1"/>
              <a:t>paikka</a:t>
            </a:r>
            <a:endParaRPr lang="en-GB"/>
          </a:p>
        </p:txBody>
      </p:sp>
      <p:pic>
        <p:nvPicPr>
          <p:cNvPr id="3" name="Picture 2">
            <a:extLst>
              <a:ext uri="{FF2B5EF4-FFF2-40B4-BE49-F238E27FC236}">
                <a16:creationId xmlns:a16="http://schemas.microsoft.com/office/drawing/2014/main" id="{DD35E7B7-8A29-9F4E-8BE0-8A2A493E9D7C}"/>
              </a:ext>
            </a:extLst>
          </p:cNvPr>
          <p:cNvPicPr>
            <a:picLocks noChangeAspect="1"/>
          </p:cNvPicPr>
          <p:nvPr/>
        </p:nvPicPr>
        <p:blipFill>
          <a:blip r:embed="rId3"/>
          <a:stretch>
            <a:fillRect/>
          </a:stretch>
        </p:blipFill>
        <p:spPr>
          <a:xfrm>
            <a:off x="3368304" y="1426290"/>
            <a:ext cx="2421474" cy="1260000"/>
          </a:xfrm>
          <a:prstGeom prst="rect">
            <a:avLst/>
          </a:prstGeom>
        </p:spPr>
      </p:pic>
    </p:spTree>
    <p:extLst>
      <p:ext uri="{BB962C8B-B14F-4D97-AF65-F5344CB8AC3E}">
        <p14:creationId xmlns:p14="http://schemas.microsoft.com/office/powerpoint/2010/main" val="361754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loitus, lopetus tai välisiv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4" y="2436919"/>
            <a:ext cx="8136467" cy="936097"/>
          </a:xfrm>
          <a:prstGeom prst="rect">
            <a:avLst/>
          </a:prstGeom>
        </p:spPr>
        <p:txBody>
          <a:bodyPr>
            <a:noAutofit/>
          </a:bodyPr>
          <a:lstStyle>
            <a:lvl1pPr>
              <a:defRPr sz="3600" baseline="0">
                <a:solidFill>
                  <a:schemeClr val="bg1"/>
                </a:solidFill>
              </a:defRPr>
            </a:lvl1pPr>
          </a:lstStyle>
          <a:p>
            <a:r>
              <a:rPr lang="fi-FI"/>
              <a:t>Kiitos,</a:t>
            </a:r>
            <a:br>
              <a:rPr lang="fi-FI"/>
            </a:br>
            <a:r>
              <a:rPr lang="fi-FI"/>
              <a:t>jatketaan </a:t>
            </a:r>
            <a:r>
              <a:rPr lang="fi-FI" err="1"/>
              <a:t>tutusmista</a:t>
            </a:r>
            <a:r>
              <a:rPr lang="fi-FI"/>
              <a:t>!</a:t>
            </a:r>
            <a:endParaRPr lang="en-US"/>
          </a:p>
        </p:txBody>
      </p:sp>
      <p:pic>
        <p:nvPicPr>
          <p:cNvPr id="9" name="Graphic 8">
            <a:extLst>
              <a:ext uri="{FF2B5EF4-FFF2-40B4-BE49-F238E27FC236}">
                <a16:creationId xmlns:a16="http://schemas.microsoft.com/office/drawing/2014/main" id="{50939ACF-5704-4846-9AFD-F3C338E3BB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79169" y="517521"/>
            <a:ext cx="1714500" cy="1162050"/>
          </a:xfrm>
          <a:prstGeom prst="rect">
            <a:avLst/>
          </a:prstGeom>
        </p:spPr>
      </p:pic>
      <p:pic>
        <p:nvPicPr>
          <p:cNvPr id="11" name="Graphic 10">
            <a:extLst>
              <a:ext uri="{FF2B5EF4-FFF2-40B4-BE49-F238E27FC236}">
                <a16:creationId xmlns:a16="http://schemas.microsoft.com/office/drawing/2014/main" id="{86FB7FE5-A0EF-444C-9553-246E0B94B9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331" y="517521"/>
            <a:ext cx="1471636" cy="684000"/>
          </a:xfrm>
          <a:prstGeom prst="rect">
            <a:avLst/>
          </a:prstGeom>
        </p:spPr>
      </p:pic>
    </p:spTree>
    <p:extLst>
      <p:ext uri="{BB962C8B-B14F-4D97-AF65-F5344CB8AC3E}">
        <p14:creationId xmlns:p14="http://schemas.microsoft.com/office/powerpoint/2010/main" val="175645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pink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4" y="2871521"/>
            <a:ext cx="8136467" cy="936097"/>
          </a:xfrm>
          <a:prstGeom prst="rect">
            <a:avLst/>
          </a:prstGeom>
        </p:spPr>
        <p:txBody>
          <a:bodyPr>
            <a:noAutofit/>
          </a:bodyPr>
          <a:lstStyle>
            <a:lvl1pPr algn="ctr">
              <a:defRPr sz="3600" baseline="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65669" y="4116916"/>
            <a:ext cx="8128000" cy="1267885"/>
          </a:xfrm>
          <a:prstGeom prst="rect">
            <a:avLst/>
          </a:prstGeom>
        </p:spPr>
        <p:txBody>
          <a:bodyPr/>
          <a:lstStyle>
            <a:lvl1pPr marL="0" indent="0" algn="ctr">
              <a:buNone/>
              <a:defRPr baseline="0">
                <a:solidFill>
                  <a:srgbClr val="FFFFFF"/>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GB"/>
              <a:t>Click to edit Master subtitle style</a:t>
            </a:r>
            <a:endParaRPr lang="en-US"/>
          </a:p>
        </p:txBody>
      </p:sp>
      <p:pic>
        <p:nvPicPr>
          <p:cNvPr id="7" name="Graphic 6">
            <a:extLst>
              <a:ext uri="{FF2B5EF4-FFF2-40B4-BE49-F238E27FC236}">
                <a16:creationId xmlns:a16="http://schemas.microsoft.com/office/drawing/2014/main" id="{E2B7F959-C4A0-BD44-852F-2CBB687A85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2203" y="524521"/>
            <a:ext cx="2070303" cy="1560000"/>
          </a:xfrm>
          <a:prstGeom prst="rect">
            <a:avLst/>
          </a:prstGeom>
        </p:spPr>
      </p:pic>
      <p:pic>
        <p:nvPicPr>
          <p:cNvPr id="5" name="Graphic 4">
            <a:extLst>
              <a:ext uri="{FF2B5EF4-FFF2-40B4-BE49-F238E27FC236}">
                <a16:creationId xmlns:a16="http://schemas.microsoft.com/office/drawing/2014/main" id="{07FA887D-1E84-2348-96AB-F69188094FF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0761" y="524521"/>
            <a:ext cx="943826" cy="360000"/>
          </a:xfrm>
          <a:prstGeom prst="rect">
            <a:avLst/>
          </a:prstGeom>
        </p:spPr>
      </p:pic>
    </p:spTree>
    <p:extLst>
      <p:ext uri="{BB962C8B-B14F-4D97-AF65-F5344CB8AC3E}">
        <p14:creationId xmlns:p14="http://schemas.microsoft.com/office/powerpoint/2010/main" val="4291239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l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4" y="2871521"/>
            <a:ext cx="8136467" cy="936097"/>
          </a:xfrm>
          <a:prstGeom prst="rect">
            <a:avLst/>
          </a:prstGeom>
        </p:spPr>
        <p:txBody>
          <a:bodyPr>
            <a:noAutofit/>
          </a:bodyPr>
          <a:lstStyle>
            <a:lvl1pPr algn="ctr">
              <a:defRPr sz="3600" baseline="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65669" y="4116916"/>
            <a:ext cx="8128000" cy="1267885"/>
          </a:xfrm>
          <a:prstGeom prst="rect">
            <a:avLst/>
          </a:prstGeom>
        </p:spPr>
        <p:txBody>
          <a:bodyPr/>
          <a:lstStyle>
            <a:lvl1pPr marL="0" indent="0" algn="ctr">
              <a:buNone/>
              <a:defRPr baseline="0">
                <a:solidFill>
                  <a:srgbClr val="FFFFFF"/>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GB"/>
              <a:t>Click to edit Master subtitle style</a:t>
            </a:r>
            <a:endParaRPr lang="en-US"/>
          </a:p>
        </p:txBody>
      </p:sp>
      <p:pic>
        <p:nvPicPr>
          <p:cNvPr id="6" name="Graphic 5">
            <a:extLst>
              <a:ext uri="{FF2B5EF4-FFF2-40B4-BE49-F238E27FC236}">
                <a16:creationId xmlns:a16="http://schemas.microsoft.com/office/drawing/2014/main" id="{A320647E-EE4C-0549-947D-523BAEA542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7762" y="524521"/>
            <a:ext cx="1424744" cy="1073563"/>
          </a:xfrm>
          <a:prstGeom prst="rect">
            <a:avLst/>
          </a:prstGeom>
        </p:spPr>
      </p:pic>
      <p:pic>
        <p:nvPicPr>
          <p:cNvPr id="10" name="Graphic 9">
            <a:extLst>
              <a:ext uri="{FF2B5EF4-FFF2-40B4-BE49-F238E27FC236}">
                <a16:creationId xmlns:a16="http://schemas.microsoft.com/office/drawing/2014/main" id="{AF7DA321-4DD2-5944-A106-572F9C6D36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0761" y="524521"/>
            <a:ext cx="943826" cy="360000"/>
          </a:xfrm>
          <a:prstGeom prst="rect">
            <a:avLst/>
          </a:prstGeom>
        </p:spPr>
      </p:pic>
    </p:spTree>
    <p:extLst>
      <p:ext uri="{BB962C8B-B14F-4D97-AF65-F5344CB8AC3E}">
        <p14:creationId xmlns:p14="http://schemas.microsoft.com/office/powerpoint/2010/main" val="1608059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Aloitus, lopetus tai välisivu,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4" y="2871521"/>
            <a:ext cx="8136467" cy="936097"/>
          </a:xfrm>
          <a:prstGeom prst="rect">
            <a:avLst/>
          </a:prstGeom>
        </p:spPr>
        <p:txBody>
          <a:bodyPr>
            <a:noAutofit/>
          </a:bodyPr>
          <a:lstStyle>
            <a:lvl1pPr algn="ctr">
              <a:defRPr sz="3600" baseline="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65669" y="4116916"/>
            <a:ext cx="8128000" cy="1267885"/>
          </a:xfrm>
          <a:prstGeom prst="rect">
            <a:avLst/>
          </a:prstGeom>
        </p:spPr>
        <p:txBody>
          <a:bodyPr/>
          <a:lstStyle>
            <a:lvl1pPr marL="0" indent="0" algn="ctr">
              <a:buNone/>
              <a:defRPr baseline="0">
                <a:solidFill>
                  <a:srgbClr val="FFFFFF"/>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GB"/>
              <a:t>Click to edit Master subtitle style</a:t>
            </a:r>
            <a:endParaRPr lang="en-US"/>
          </a:p>
        </p:txBody>
      </p:sp>
      <p:pic>
        <p:nvPicPr>
          <p:cNvPr id="6" name="Graphic 5">
            <a:extLst>
              <a:ext uri="{FF2B5EF4-FFF2-40B4-BE49-F238E27FC236}">
                <a16:creationId xmlns:a16="http://schemas.microsoft.com/office/drawing/2014/main" id="{A01864E6-31D4-8543-B4CB-E5BAE6C7F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2203" y="524521"/>
            <a:ext cx="2070303" cy="1560000"/>
          </a:xfrm>
          <a:prstGeom prst="rect">
            <a:avLst/>
          </a:prstGeom>
        </p:spPr>
      </p:pic>
      <p:pic>
        <p:nvPicPr>
          <p:cNvPr id="10" name="Graphic 9">
            <a:extLst>
              <a:ext uri="{FF2B5EF4-FFF2-40B4-BE49-F238E27FC236}">
                <a16:creationId xmlns:a16="http://schemas.microsoft.com/office/drawing/2014/main" id="{A3484DAF-F2E3-5D45-8ABE-23A4E384E86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0761" y="524521"/>
            <a:ext cx="943826" cy="360000"/>
          </a:xfrm>
          <a:prstGeom prst="rect">
            <a:avLst/>
          </a:prstGeom>
        </p:spPr>
      </p:pic>
    </p:spTree>
    <p:extLst>
      <p:ext uri="{BB962C8B-B14F-4D97-AF65-F5344CB8AC3E}">
        <p14:creationId xmlns:p14="http://schemas.microsoft.com/office/powerpoint/2010/main" val="3746881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rmaa tausta + lista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p:nvSpPr>
        <p:spPr>
          <a:xfrm>
            <a:off x="6205" y="1"/>
            <a:ext cx="4727720" cy="5714999"/>
          </a:xfrm>
          <a:prstGeom prst="rect">
            <a:avLst/>
          </a:prstGeom>
          <a:solidFill>
            <a:schemeClr val="tx2">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p:nvSpPr>
        <p:spPr>
          <a:xfrm rot="10800000">
            <a:off x="4607577" y="-2937"/>
            <a:ext cx="533650" cy="5111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p:nvSpPr>
        <p:spPr>
          <a:xfrm rot="10800000">
            <a:off x="4082816" y="-2937"/>
            <a:ext cx="792390" cy="758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712268"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4" name="Text Placeholder 10">
            <a:extLst>
              <a:ext uri="{FF2B5EF4-FFF2-40B4-BE49-F238E27FC236}">
                <a16:creationId xmlns:a16="http://schemas.microsoft.com/office/drawing/2014/main" id="{533BC36D-C29D-754E-86F2-CD07892A3D97}"/>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8CA9340F-4D41-2B46-8656-BD8BA61C8E1C}"/>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6" name="Text Placeholder 10">
            <a:extLst>
              <a:ext uri="{FF2B5EF4-FFF2-40B4-BE49-F238E27FC236}">
                <a16:creationId xmlns:a16="http://schemas.microsoft.com/office/drawing/2014/main" id="{0E715FA4-3BEE-804B-AD4F-A4893650C5B0}"/>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2130605141"/>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yhjä pohja harmaalla taustalla">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0DE1F4F-D841-0842-B56F-216CFB9D4ED5}"/>
              </a:ext>
            </a:extLst>
          </p:cNvPr>
          <p:cNvSpPr>
            <a:spLocks noGrp="1"/>
          </p:cNvSpPr>
          <p:nvPr>
            <p:ph type="sldNum" sz="quarter" idx="4"/>
          </p:nvPr>
        </p:nvSpPr>
        <p:spPr>
          <a:xfrm>
            <a:off x="206879" y="5239127"/>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45620751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una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p:nvSpPr>
        <p:spPr>
          <a:xfrm>
            <a:off x="6205" y="1"/>
            <a:ext cx="4727720" cy="571499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p:nvSpPr>
        <p:spPr>
          <a:xfrm rot="10800000">
            <a:off x="4607577" y="-2937"/>
            <a:ext cx="533650" cy="5111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p:nvSpPr>
        <p:spPr>
          <a:xfrm rot="10800000">
            <a:off x="4082816" y="-2937"/>
            <a:ext cx="792390" cy="758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240000"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4" name="Text Placeholder 10">
            <a:extLst>
              <a:ext uri="{FF2B5EF4-FFF2-40B4-BE49-F238E27FC236}">
                <a16:creationId xmlns:a16="http://schemas.microsoft.com/office/drawing/2014/main" id="{50D54474-EF56-1143-85CB-D88E90FC1485}"/>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BA80F561-C20D-BA42-9A02-118722832655}"/>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7" name="Text Placeholder 10">
            <a:extLst>
              <a:ext uri="{FF2B5EF4-FFF2-40B4-BE49-F238E27FC236}">
                <a16:creationId xmlns:a16="http://schemas.microsoft.com/office/drawing/2014/main" id="{0414E093-8466-254A-BEBD-A0B76F2E9EBB}"/>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3073950064"/>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nkki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p:nvSpPr>
        <p:spPr>
          <a:xfrm>
            <a:off x="6205" y="1"/>
            <a:ext cx="4727720" cy="57149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p:nvSpPr>
        <p:spPr>
          <a:xfrm rot="10800000">
            <a:off x="4607577" y="-2937"/>
            <a:ext cx="533650" cy="5111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p:nvSpPr>
        <p:spPr>
          <a:xfrm rot="10800000">
            <a:off x="4082816" y="-2937"/>
            <a:ext cx="792390" cy="7589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240000"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4" name="Text Placeholder 10">
            <a:extLst>
              <a:ext uri="{FF2B5EF4-FFF2-40B4-BE49-F238E27FC236}">
                <a16:creationId xmlns:a16="http://schemas.microsoft.com/office/drawing/2014/main" id="{87F556A3-27FD-0E41-80E7-23CA8A427E5A}"/>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150F3A1D-5255-524C-97DF-24CACA5EE70F}"/>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7" name="Text Placeholder 10">
            <a:extLst>
              <a:ext uri="{FF2B5EF4-FFF2-40B4-BE49-F238E27FC236}">
                <a16:creationId xmlns:a16="http://schemas.microsoft.com/office/drawing/2014/main" id="{F0B963EE-5B93-2F41-92FB-8773D90C9F24}"/>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4158508638"/>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ila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p:nvSpPr>
        <p:spPr>
          <a:xfrm>
            <a:off x="6205" y="1"/>
            <a:ext cx="4727720" cy="57149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p:nvSpPr>
        <p:spPr>
          <a:xfrm rot="10800000">
            <a:off x="4607577" y="-2937"/>
            <a:ext cx="533650" cy="51115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p:nvSpPr>
        <p:spPr>
          <a:xfrm rot="10800000">
            <a:off x="4082816" y="-2937"/>
            <a:ext cx="792390" cy="758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240000"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4" name="Text Placeholder 10">
            <a:extLst>
              <a:ext uri="{FF2B5EF4-FFF2-40B4-BE49-F238E27FC236}">
                <a16:creationId xmlns:a16="http://schemas.microsoft.com/office/drawing/2014/main" id="{10AB823A-594D-8040-949D-A92ACB15B37F}"/>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37C23ABD-0430-064A-A657-FC6C19148BD3}"/>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7" name="Text Placeholder 10">
            <a:extLst>
              <a:ext uri="{FF2B5EF4-FFF2-40B4-BE49-F238E27FC236}">
                <a16:creationId xmlns:a16="http://schemas.microsoft.com/office/drawing/2014/main" id="{0B47708F-DDDA-0943-AD82-28703EC9708D}"/>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2797489446"/>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ninen tausta + lis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5728D-7945-A742-B9F9-C2F3A4749903}"/>
              </a:ext>
            </a:extLst>
          </p:cNvPr>
          <p:cNvSpPr/>
          <p:nvPr/>
        </p:nvSpPr>
        <p:spPr>
          <a:xfrm>
            <a:off x="6205" y="1"/>
            <a:ext cx="4727720" cy="571499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FI" sz="1731"/>
          </a:p>
        </p:txBody>
      </p:sp>
      <p:sp>
        <p:nvSpPr>
          <p:cNvPr id="11" name="Triangle 10">
            <a:extLst>
              <a:ext uri="{FF2B5EF4-FFF2-40B4-BE49-F238E27FC236}">
                <a16:creationId xmlns:a16="http://schemas.microsoft.com/office/drawing/2014/main" id="{05A7A004-3D7F-F64C-AAA5-0BFBD54FE668}"/>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169BCBB4-5901-F14B-8CCC-4C4829348886}"/>
              </a:ext>
            </a:extLst>
          </p:cNvPr>
          <p:cNvSpPr/>
          <p:nvPr/>
        </p:nvSpPr>
        <p:spPr>
          <a:xfrm rot="10800000">
            <a:off x="4607577" y="-2937"/>
            <a:ext cx="533650" cy="51115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13" name="Triangle 12">
            <a:extLst>
              <a:ext uri="{FF2B5EF4-FFF2-40B4-BE49-F238E27FC236}">
                <a16:creationId xmlns:a16="http://schemas.microsoft.com/office/drawing/2014/main" id="{3FEBBFCD-3B60-604F-B37A-AA413C0BD5C3}"/>
              </a:ext>
            </a:extLst>
          </p:cNvPr>
          <p:cNvSpPr/>
          <p:nvPr/>
        </p:nvSpPr>
        <p:spPr>
          <a:xfrm rot="10800000">
            <a:off x="4082816" y="-2937"/>
            <a:ext cx="792390" cy="75899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914071"/>
            <a:ext cx="3240000" cy="135000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6" y="2404748"/>
            <a:ext cx="3238812" cy="2672506"/>
          </a:xfrm>
          <a:prstGeom prst="rect">
            <a:avLst/>
          </a:prstGeom>
        </p:spPr>
        <p:txBody>
          <a:bodyPr/>
          <a:lstStyle>
            <a:lvl1pPr marL="0" indent="0">
              <a:spcBef>
                <a:spcPts val="600"/>
              </a:spcBef>
              <a:spcAft>
                <a:spcPts val="150"/>
              </a:spcAft>
              <a:buFontTx/>
              <a:buNone/>
              <a:tabLst/>
              <a:defRPr sz="1500" b="0" i="0" spc="-30" baseline="0">
                <a:solidFill>
                  <a:schemeClr val="bg1"/>
                </a:solidFill>
                <a:latin typeface="Montserrat Medium" pitchFamily="2" charset="77"/>
              </a:defRPr>
            </a:lvl1pPr>
            <a:lvl2pPr marL="333351" indent="-158342">
              <a:buFontTx/>
              <a:buNone/>
              <a:tabLst/>
              <a:defRPr sz="1500" b="0" i="0" spc="-30" baseline="0">
                <a:latin typeface="Montserrat Medium" pitchFamily="2" charset="77"/>
              </a:defRPr>
            </a:lvl2pPr>
            <a:lvl3pPr marL="501218" indent="-138104">
              <a:buFontTx/>
              <a:buNone/>
              <a:tabLst/>
              <a:defRPr sz="1500" b="0" i="0" spc="-30" baseline="0">
                <a:latin typeface="Montserrat Medium" pitchFamily="2" charset="77"/>
              </a:defRPr>
            </a:lvl3pPr>
            <a:lvl4pPr marL="701225" indent="-141676">
              <a:buFontTx/>
              <a:buNone/>
              <a:tabLst/>
              <a:defRPr sz="1500" b="0" i="0" spc="-30" baseline="0">
                <a:latin typeface="Montserrat Medium"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4" name="Text Placeholder 10">
            <a:extLst>
              <a:ext uri="{FF2B5EF4-FFF2-40B4-BE49-F238E27FC236}">
                <a16:creationId xmlns:a16="http://schemas.microsoft.com/office/drawing/2014/main" id="{7B94F1CE-07F6-8C42-B48F-0185665174E6}"/>
              </a:ext>
            </a:extLst>
          </p:cNvPr>
          <p:cNvSpPr>
            <a:spLocks noGrp="1"/>
          </p:cNvSpPr>
          <p:nvPr>
            <p:ph type="body" sz="quarter" idx="21" hasCustomPrompt="1"/>
          </p:nvPr>
        </p:nvSpPr>
        <p:spPr>
          <a:xfrm>
            <a:off x="5353087" y="3708163"/>
            <a:ext cx="3267034"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5" name="Text Placeholder 10">
            <a:extLst>
              <a:ext uri="{FF2B5EF4-FFF2-40B4-BE49-F238E27FC236}">
                <a16:creationId xmlns:a16="http://schemas.microsoft.com/office/drawing/2014/main" id="{310EAE83-6241-B74D-AF7A-1830CF497ED7}"/>
              </a:ext>
            </a:extLst>
          </p:cNvPr>
          <p:cNvSpPr>
            <a:spLocks noGrp="1"/>
          </p:cNvSpPr>
          <p:nvPr>
            <p:ph type="body" sz="quarter" idx="22" hasCustomPrompt="1"/>
          </p:nvPr>
        </p:nvSpPr>
        <p:spPr>
          <a:xfrm>
            <a:off x="5354278" y="91407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
        <p:nvSpPr>
          <p:cNvPr id="17" name="Text Placeholder 10">
            <a:extLst>
              <a:ext uri="{FF2B5EF4-FFF2-40B4-BE49-F238E27FC236}">
                <a16:creationId xmlns:a16="http://schemas.microsoft.com/office/drawing/2014/main" id="{9CB647D8-9DF2-B047-B8AB-BF2102647B2B}"/>
              </a:ext>
            </a:extLst>
          </p:cNvPr>
          <p:cNvSpPr>
            <a:spLocks noGrp="1"/>
          </p:cNvSpPr>
          <p:nvPr>
            <p:ph type="body" sz="quarter" idx="23" hasCustomPrompt="1"/>
          </p:nvPr>
        </p:nvSpPr>
        <p:spPr>
          <a:xfrm>
            <a:off x="5351896" y="2322291"/>
            <a:ext cx="3268226" cy="1220625"/>
          </a:xfrm>
          <a:prstGeom prst="rect">
            <a:avLst/>
          </a:prstGeom>
        </p:spPr>
        <p:txBody>
          <a:bodyPr/>
          <a:lstStyle>
            <a:lvl1pPr>
              <a:spcBef>
                <a:spcPts val="900"/>
              </a:spcBef>
              <a:spcAft>
                <a:spcPts val="300"/>
              </a:spcAft>
              <a:buFontTx/>
              <a:buNone/>
              <a:defRPr sz="1350" b="1" i="0" spc="-15" baseline="0">
                <a:latin typeface="Montserrat SemiBold" pitchFamily="2" charset="77"/>
              </a:defRPr>
            </a:lvl1pPr>
            <a:lvl2pPr marL="7144" indent="0">
              <a:buFontTx/>
              <a:buNone/>
              <a:tabLst/>
              <a:defRPr sz="1200" b="0" i="0" spc="-15" baseline="0">
                <a:latin typeface="Montserrat" pitchFamily="2" charset="77"/>
              </a:defRPr>
            </a:lvl2pPr>
            <a:lvl3pPr marL="990527" indent="0">
              <a:buFontTx/>
              <a:buNone/>
              <a:defRPr/>
            </a:lvl3pPr>
            <a:lvl4pPr marL="1333401" indent="0">
              <a:buFontTx/>
              <a:buNone/>
              <a:defRPr/>
            </a:lvl4pPr>
            <a:lvl5pPr marL="1720325" indent="0">
              <a:buFontTx/>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p:txBody>
      </p:sp>
    </p:spTree>
    <p:extLst>
      <p:ext uri="{BB962C8B-B14F-4D97-AF65-F5344CB8AC3E}">
        <p14:creationId xmlns:p14="http://schemas.microsoft.com/office/powerpoint/2010/main" val="2564150511"/>
      </p:ext>
    </p:extLst>
  </p:cSld>
  <p:clrMapOvr>
    <a:masterClrMapping/>
  </p:clrMapOvr>
  <p:extLst>
    <p:ext uri="{DCECCB84-F9BA-43D5-87BE-67443E8EF086}">
      <p15:sldGuideLst xmlns:p15="http://schemas.microsoft.com/office/powerpoint/2012/main">
        <p15:guide id="1" orient="horz" pos="213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uistilappu harmaa ">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p:nvSpPr>
        <p:spPr>
          <a:xfrm>
            <a:off x="521495" y="228865"/>
            <a:ext cx="5298009" cy="4897438"/>
          </a:xfrm>
          <a:prstGeom prst="foldedCorner">
            <a:avLst/>
          </a:prstGeom>
          <a:solidFill>
            <a:schemeClr val="tx2">
              <a:lumMod val="65000"/>
              <a:lumOff val="35000"/>
            </a:schemeClr>
          </a:solid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1731"/>
          </a:p>
        </p:txBody>
      </p:sp>
      <p:pic>
        <p:nvPicPr>
          <p:cNvPr id="11" name="Picture 10">
            <a:extLst>
              <a:ext uri="{FF2B5EF4-FFF2-40B4-BE49-F238E27FC236}">
                <a16:creationId xmlns:a16="http://schemas.microsoft.com/office/drawing/2014/main" id="{70EC5FBD-37E1-EF4A-98A6-B41BE1DDEE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6809" y="872981"/>
            <a:ext cx="2345388" cy="4344644"/>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107874" y="907520"/>
            <a:ext cx="3367215" cy="140494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107874" y="2512635"/>
            <a:ext cx="3219077" cy="2310568"/>
          </a:xfrm>
          <a:prstGeom prst="rect">
            <a:avLst/>
          </a:prstGeom>
        </p:spPr>
        <p:txBody>
          <a:bodyPr/>
          <a:lstStyle>
            <a:lvl1pPr marL="170248" indent="-163104">
              <a:spcBef>
                <a:spcPts val="600"/>
              </a:spcBef>
              <a:spcAft>
                <a:spcPts val="150"/>
              </a:spcAft>
              <a:buClr>
                <a:schemeClr val="bg1"/>
              </a:buClr>
              <a:buFont typeface="Arial" panose="020B0604020202020204" pitchFamily="34" charset="0"/>
              <a:buChar char="•"/>
              <a:tabLst/>
              <a:defRPr b="0" i="0" spc="-30" baseline="0">
                <a:solidFill>
                  <a:schemeClr val="bg1"/>
                </a:solidFill>
                <a:latin typeface="Montserrat Medium" pitchFamily="2" charset="77"/>
              </a:defRPr>
            </a:lvl1pPr>
            <a:lvl2pPr marL="333351" indent="-158342">
              <a:buClr>
                <a:schemeClr val="bg1"/>
              </a:buClr>
              <a:tabLst/>
              <a:defRPr b="0" i="0" spc="-30" baseline="0">
                <a:solidFill>
                  <a:schemeClr val="bg1"/>
                </a:solidFill>
                <a:latin typeface="Montserrat" pitchFamily="2" charset="77"/>
              </a:defRPr>
            </a:lvl2pPr>
            <a:lvl3pPr marL="501218" indent="-138104">
              <a:buClr>
                <a:schemeClr val="bg1"/>
              </a:buClr>
              <a:tabLst/>
              <a:defRPr b="0" i="0" spc="-30" baseline="0">
                <a:solidFill>
                  <a:schemeClr val="bg1"/>
                </a:solidFill>
                <a:latin typeface="Montserrat" pitchFamily="2" charset="77"/>
              </a:defRPr>
            </a:lvl3pPr>
            <a:lvl4pPr marL="701225" indent="-141676">
              <a:buClr>
                <a:schemeClr val="bg1"/>
              </a:buClr>
              <a:tabLst/>
              <a:defRPr b="0" i="0" spc="-30" baseline="0">
                <a:solidFill>
                  <a:schemeClr val="bg1"/>
                </a:solidFill>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40540902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uistilappu puna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p:nvSpPr>
        <p:spPr>
          <a:xfrm>
            <a:off x="521495" y="228865"/>
            <a:ext cx="5298009" cy="4897438"/>
          </a:xfrm>
          <a:prstGeom prst="foldedCorner">
            <a:avLst/>
          </a:prstGeom>
          <a:solidFill>
            <a:schemeClr val="accent5"/>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1731"/>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107874" y="907520"/>
            <a:ext cx="3367215" cy="140494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107874" y="2512635"/>
            <a:ext cx="3219077" cy="2310568"/>
          </a:xfrm>
          <a:prstGeom prst="rect">
            <a:avLst/>
          </a:prstGeom>
        </p:spPr>
        <p:txBody>
          <a:bodyPr/>
          <a:lstStyle>
            <a:lvl1pPr marL="170248" indent="-163104">
              <a:spcBef>
                <a:spcPts val="600"/>
              </a:spcBef>
              <a:spcAft>
                <a:spcPts val="150"/>
              </a:spcAft>
              <a:buClr>
                <a:schemeClr val="bg1"/>
              </a:buClr>
              <a:buFont typeface="Arial" panose="020B0604020202020204" pitchFamily="34" charset="0"/>
              <a:buChar char="•"/>
              <a:tabLst/>
              <a:defRPr b="0" i="0" spc="-30" baseline="0">
                <a:solidFill>
                  <a:schemeClr val="bg1"/>
                </a:solidFill>
                <a:latin typeface="Montserrat Medium" pitchFamily="2" charset="77"/>
              </a:defRPr>
            </a:lvl1pPr>
            <a:lvl2pPr marL="333351" indent="-158342">
              <a:buClr>
                <a:schemeClr val="bg1"/>
              </a:buClr>
              <a:tabLst/>
              <a:defRPr b="0" i="0" spc="-30" baseline="0">
                <a:solidFill>
                  <a:schemeClr val="bg1"/>
                </a:solidFill>
                <a:latin typeface="Montserrat" pitchFamily="2" charset="77"/>
              </a:defRPr>
            </a:lvl2pPr>
            <a:lvl3pPr marL="501218" indent="-138104">
              <a:buClr>
                <a:schemeClr val="bg1"/>
              </a:buClr>
              <a:tabLst/>
              <a:defRPr b="0" i="0" spc="-30" baseline="0">
                <a:solidFill>
                  <a:schemeClr val="bg1"/>
                </a:solidFill>
                <a:latin typeface="Montserrat" pitchFamily="2" charset="77"/>
              </a:defRPr>
            </a:lvl3pPr>
            <a:lvl4pPr marL="701225" indent="-141676">
              <a:buClr>
                <a:schemeClr val="bg1"/>
              </a:buClr>
              <a:tabLst/>
              <a:defRPr b="0" i="0" spc="-30" baseline="0">
                <a:solidFill>
                  <a:schemeClr val="bg1"/>
                </a:solidFill>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pic>
        <p:nvPicPr>
          <p:cNvPr id="7" name="Picture 6">
            <a:extLst>
              <a:ext uri="{FF2B5EF4-FFF2-40B4-BE49-F238E27FC236}">
                <a16:creationId xmlns:a16="http://schemas.microsoft.com/office/drawing/2014/main" id="{7B9818C1-2D7F-3E4E-97AA-5A9183B6B1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3409" y="668923"/>
            <a:ext cx="1634964" cy="4579853"/>
          </a:xfrm>
          <a:prstGeom prst="rect">
            <a:avLst/>
          </a:prstGeom>
        </p:spPr>
      </p:pic>
    </p:spTree>
    <p:extLst>
      <p:ext uri="{BB962C8B-B14F-4D97-AF65-F5344CB8AC3E}">
        <p14:creationId xmlns:p14="http://schemas.microsoft.com/office/powerpoint/2010/main" val="9160271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uistilappu pinkki">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p:nvSpPr>
        <p:spPr>
          <a:xfrm>
            <a:off x="521495" y="228865"/>
            <a:ext cx="5298009" cy="4897438"/>
          </a:xfrm>
          <a:prstGeom prst="foldedCorner">
            <a:avLst/>
          </a:prstGeom>
          <a:solidFill>
            <a:schemeClr val="accent3"/>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1731"/>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107874" y="907520"/>
            <a:ext cx="3367215" cy="140494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107874" y="2512635"/>
            <a:ext cx="3219077" cy="2310568"/>
          </a:xfrm>
          <a:prstGeom prst="rect">
            <a:avLst/>
          </a:prstGeom>
        </p:spPr>
        <p:txBody>
          <a:bodyPr/>
          <a:lstStyle>
            <a:lvl1pPr marL="170248" indent="-163104">
              <a:spcBef>
                <a:spcPts val="600"/>
              </a:spcBef>
              <a:spcAft>
                <a:spcPts val="150"/>
              </a:spcAft>
              <a:buClr>
                <a:schemeClr val="bg1"/>
              </a:buClr>
              <a:buFont typeface="Arial" panose="020B0604020202020204" pitchFamily="34" charset="0"/>
              <a:buChar char="•"/>
              <a:tabLst/>
              <a:defRPr b="0" i="0" spc="-30" baseline="0">
                <a:solidFill>
                  <a:schemeClr val="bg1"/>
                </a:solidFill>
                <a:latin typeface="Montserrat Medium" pitchFamily="2" charset="77"/>
              </a:defRPr>
            </a:lvl1pPr>
            <a:lvl2pPr marL="333351" indent="-158342">
              <a:buClr>
                <a:schemeClr val="bg1"/>
              </a:buClr>
              <a:tabLst/>
              <a:defRPr b="0" i="0" spc="-30" baseline="0">
                <a:solidFill>
                  <a:schemeClr val="bg1"/>
                </a:solidFill>
                <a:latin typeface="Montserrat" pitchFamily="2" charset="77"/>
              </a:defRPr>
            </a:lvl2pPr>
            <a:lvl3pPr marL="501218" indent="-138104">
              <a:buClr>
                <a:schemeClr val="bg1"/>
              </a:buClr>
              <a:tabLst/>
              <a:defRPr b="0" i="0" spc="-30" baseline="0">
                <a:solidFill>
                  <a:schemeClr val="bg1"/>
                </a:solidFill>
                <a:latin typeface="Montserrat" pitchFamily="2" charset="77"/>
              </a:defRPr>
            </a:lvl3pPr>
            <a:lvl4pPr marL="701225" indent="-141676">
              <a:buClr>
                <a:schemeClr val="bg1"/>
              </a:buClr>
              <a:tabLst/>
              <a:defRPr b="0" i="0" spc="-30" baseline="0">
                <a:solidFill>
                  <a:schemeClr val="bg1"/>
                </a:solidFill>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pic>
        <p:nvPicPr>
          <p:cNvPr id="8" name="Picture 6">
            <a:extLst>
              <a:ext uri="{FF2B5EF4-FFF2-40B4-BE49-F238E27FC236}">
                <a16:creationId xmlns:a16="http://schemas.microsoft.com/office/drawing/2014/main" id="{C0E79BE0-19C3-AD40-AB0B-105B4340B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145" y="588966"/>
            <a:ext cx="1976372" cy="4480441"/>
          </a:xfrm>
          <a:prstGeom prst="rect">
            <a:avLst/>
          </a:prstGeom>
        </p:spPr>
      </p:pic>
    </p:spTree>
    <p:extLst>
      <p:ext uri="{BB962C8B-B14F-4D97-AF65-F5344CB8AC3E}">
        <p14:creationId xmlns:p14="http://schemas.microsoft.com/office/powerpoint/2010/main" val="19826493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uistilappu Lila">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p:nvSpPr>
        <p:spPr>
          <a:xfrm>
            <a:off x="521495" y="228865"/>
            <a:ext cx="5298009" cy="4897438"/>
          </a:xfrm>
          <a:prstGeom prst="foldedCorner">
            <a:avLst/>
          </a:prstGeom>
          <a:solidFill>
            <a:schemeClr val="accent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1731"/>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107874" y="907520"/>
            <a:ext cx="3367215" cy="140494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107874" y="2512635"/>
            <a:ext cx="3219077" cy="2310568"/>
          </a:xfrm>
          <a:prstGeom prst="rect">
            <a:avLst/>
          </a:prstGeom>
        </p:spPr>
        <p:txBody>
          <a:bodyPr/>
          <a:lstStyle>
            <a:lvl1pPr marL="170248" indent="-163104">
              <a:spcBef>
                <a:spcPts val="600"/>
              </a:spcBef>
              <a:spcAft>
                <a:spcPts val="150"/>
              </a:spcAft>
              <a:buClr>
                <a:schemeClr val="bg1"/>
              </a:buClr>
              <a:buFont typeface="Arial" panose="020B0604020202020204" pitchFamily="34" charset="0"/>
              <a:buChar char="•"/>
              <a:tabLst/>
              <a:defRPr b="0" i="0" spc="-30" baseline="0">
                <a:solidFill>
                  <a:schemeClr val="bg1"/>
                </a:solidFill>
                <a:latin typeface="Montserrat Medium" pitchFamily="2" charset="77"/>
              </a:defRPr>
            </a:lvl1pPr>
            <a:lvl2pPr marL="333351" indent="-158342">
              <a:buClr>
                <a:schemeClr val="bg1"/>
              </a:buClr>
              <a:tabLst/>
              <a:defRPr b="0" i="0" spc="-30" baseline="0">
                <a:solidFill>
                  <a:schemeClr val="bg1"/>
                </a:solidFill>
                <a:latin typeface="Montserrat" pitchFamily="2" charset="77"/>
              </a:defRPr>
            </a:lvl2pPr>
            <a:lvl3pPr marL="501218" indent="-138104">
              <a:buClr>
                <a:schemeClr val="bg1"/>
              </a:buClr>
              <a:tabLst/>
              <a:defRPr b="0" i="0" spc="-30" baseline="0">
                <a:solidFill>
                  <a:schemeClr val="bg1"/>
                </a:solidFill>
                <a:latin typeface="Montserrat" pitchFamily="2" charset="77"/>
              </a:defRPr>
            </a:lvl3pPr>
            <a:lvl4pPr marL="701225" indent="-141676">
              <a:buClr>
                <a:schemeClr val="bg1"/>
              </a:buClr>
              <a:tabLst/>
              <a:defRPr b="0" i="0" spc="-30" baseline="0">
                <a:solidFill>
                  <a:schemeClr val="bg1"/>
                </a:solidFill>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pic>
        <p:nvPicPr>
          <p:cNvPr id="8" name="Picture 6">
            <a:extLst>
              <a:ext uri="{FF2B5EF4-FFF2-40B4-BE49-F238E27FC236}">
                <a16:creationId xmlns:a16="http://schemas.microsoft.com/office/drawing/2014/main" id="{C0E79BE0-19C3-AD40-AB0B-105B4340B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145" y="588966"/>
            <a:ext cx="1976372" cy="4480441"/>
          </a:xfrm>
          <a:prstGeom prst="rect">
            <a:avLst/>
          </a:prstGeom>
        </p:spPr>
      </p:pic>
    </p:spTree>
    <p:extLst>
      <p:ext uri="{BB962C8B-B14F-4D97-AF65-F5344CB8AC3E}">
        <p14:creationId xmlns:p14="http://schemas.microsoft.com/office/powerpoint/2010/main" val="41238564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uistilappu sininen">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C3EB79A5-4FBB-8841-9265-468B337A0B28}"/>
              </a:ext>
            </a:extLst>
          </p:cNvPr>
          <p:cNvSpPr/>
          <p:nvPr/>
        </p:nvSpPr>
        <p:spPr>
          <a:xfrm>
            <a:off x="521495" y="228865"/>
            <a:ext cx="5298009" cy="4897438"/>
          </a:xfrm>
          <a:prstGeom prst="foldedCorner">
            <a:avLst/>
          </a:prstGeom>
          <a:solidFill>
            <a:schemeClr val="accent4"/>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i-FI" sz="1731"/>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1107874" y="907520"/>
            <a:ext cx="3367215" cy="1404940"/>
          </a:xfrm>
          <a:prstGeom prst="rect">
            <a:avLst/>
          </a:prstGeom>
        </p:spPr>
        <p:txBody>
          <a:bodyPr/>
          <a:lstStyle>
            <a:lvl1pPr marL="0" indent="0">
              <a:buFontTx/>
              <a:buNone/>
              <a:defRPr sz="2400" b="1" i="0" spc="-60" baseline="0">
                <a:solidFill>
                  <a:schemeClr val="bg1"/>
                </a:solidFill>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1107874" y="2512635"/>
            <a:ext cx="3219077" cy="2310568"/>
          </a:xfrm>
          <a:prstGeom prst="rect">
            <a:avLst/>
          </a:prstGeom>
        </p:spPr>
        <p:txBody>
          <a:bodyPr/>
          <a:lstStyle>
            <a:lvl1pPr marL="170248" indent="-163104">
              <a:spcBef>
                <a:spcPts val="600"/>
              </a:spcBef>
              <a:spcAft>
                <a:spcPts val="150"/>
              </a:spcAft>
              <a:buClr>
                <a:schemeClr val="bg1"/>
              </a:buClr>
              <a:buFont typeface="Arial" panose="020B0604020202020204" pitchFamily="34" charset="0"/>
              <a:buChar char="•"/>
              <a:tabLst/>
              <a:defRPr b="0" i="0" spc="-30" baseline="0">
                <a:solidFill>
                  <a:schemeClr val="bg1"/>
                </a:solidFill>
                <a:latin typeface="Montserrat Medium" pitchFamily="2" charset="77"/>
              </a:defRPr>
            </a:lvl1pPr>
            <a:lvl2pPr marL="333351" indent="-158342">
              <a:buClr>
                <a:schemeClr val="bg1"/>
              </a:buClr>
              <a:tabLst/>
              <a:defRPr b="0" i="0" spc="-30" baseline="0">
                <a:solidFill>
                  <a:schemeClr val="bg1"/>
                </a:solidFill>
                <a:latin typeface="Montserrat" pitchFamily="2" charset="77"/>
              </a:defRPr>
            </a:lvl2pPr>
            <a:lvl3pPr marL="501218" indent="-138104">
              <a:buClr>
                <a:schemeClr val="bg1"/>
              </a:buClr>
              <a:tabLst/>
              <a:defRPr b="0" i="0" spc="-30" baseline="0">
                <a:solidFill>
                  <a:schemeClr val="bg1"/>
                </a:solidFill>
                <a:latin typeface="Montserrat" pitchFamily="2" charset="77"/>
              </a:defRPr>
            </a:lvl3pPr>
            <a:lvl4pPr marL="701225" indent="-141676">
              <a:buClr>
                <a:schemeClr val="bg1"/>
              </a:buClr>
              <a:tabLst/>
              <a:defRPr b="0" i="0" spc="-30" baseline="0">
                <a:solidFill>
                  <a:schemeClr val="bg1"/>
                </a:solidFill>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pic>
        <p:nvPicPr>
          <p:cNvPr id="8" name="Picture 6">
            <a:extLst>
              <a:ext uri="{FF2B5EF4-FFF2-40B4-BE49-F238E27FC236}">
                <a16:creationId xmlns:a16="http://schemas.microsoft.com/office/drawing/2014/main" id="{C0E79BE0-19C3-AD40-AB0B-105B4340B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3145" y="588966"/>
            <a:ext cx="1976372" cy="4480441"/>
          </a:xfrm>
          <a:prstGeom prst="rect">
            <a:avLst/>
          </a:prstGeom>
        </p:spPr>
      </p:pic>
    </p:spTree>
    <p:extLst>
      <p:ext uri="{BB962C8B-B14F-4D97-AF65-F5344CB8AC3E}">
        <p14:creationId xmlns:p14="http://schemas.microsoft.com/office/powerpoint/2010/main" val="249465713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pohja 1">
    <p:spTree>
      <p:nvGrpSpPr>
        <p:cNvPr id="1" name=""/>
        <p:cNvGrpSpPr/>
        <p:nvPr/>
      </p:nvGrpSpPr>
      <p:grpSpPr>
        <a:xfrm>
          <a:off x="0" y="0"/>
          <a:ext cx="0" cy="0"/>
          <a:chOff x="0" y="0"/>
          <a:chExt cx="0" cy="0"/>
        </a:xfrm>
      </p:grpSpPr>
      <p:pic>
        <p:nvPicPr>
          <p:cNvPr id="10" name="Picture Placeholder 13">
            <a:extLst>
              <a:ext uri="{FF2B5EF4-FFF2-40B4-BE49-F238E27FC236}">
                <a16:creationId xmlns:a16="http://schemas.microsoft.com/office/drawing/2014/main" id="{22E0C09D-4C21-764D-B82D-266D4EE814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21" y="-11742"/>
            <a:ext cx="6061587" cy="5749024"/>
          </a:xfrm>
          <a:custGeom>
            <a:avLst/>
            <a:gdLst>
              <a:gd name="connsiteX0" fmla="*/ 3233532 w 9117496"/>
              <a:gd name="connsiteY0" fmla="*/ 0 h 6858000"/>
              <a:gd name="connsiteX1" fmla="*/ 9117496 w 9117496"/>
              <a:gd name="connsiteY1" fmla="*/ 0 h 6858000"/>
              <a:gd name="connsiteX2" fmla="*/ 2259497 w 9117496"/>
              <a:gd name="connsiteY2" fmla="*/ 6858000 h 6858000"/>
              <a:gd name="connsiteX3" fmla="*/ 0 w 9117496"/>
              <a:gd name="connsiteY3" fmla="*/ 6858000 h 6858000"/>
              <a:gd name="connsiteX4" fmla="*/ 0 w 9117496"/>
              <a:gd name="connsiteY4" fmla="*/ 3233532 h 6858000"/>
              <a:gd name="connsiteX0" fmla="*/ 3233532 w 9117496"/>
              <a:gd name="connsiteY0" fmla="*/ 0 h 6858000"/>
              <a:gd name="connsiteX1" fmla="*/ 9117496 w 9117496"/>
              <a:gd name="connsiteY1" fmla="*/ 0 h 6858000"/>
              <a:gd name="connsiteX2" fmla="*/ 5138499 w 9117496"/>
              <a:gd name="connsiteY2" fmla="*/ 6839893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0 w 9117496"/>
              <a:gd name="connsiteY4" fmla="*/ 3233532 h 6858000"/>
              <a:gd name="connsiteX5" fmla="*/ 3233532 w 9117496"/>
              <a:gd name="connsiteY5" fmla="*/ 0 h 6858000"/>
              <a:gd name="connsiteX0" fmla="*/ 3233532 w 9117496"/>
              <a:gd name="connsiteY0" fmla="*/ 0 h 6858000"/>
              <a:gd name="connsiteX1" fmla="*/ 9117496 w 9117496"/>
              <a:gd name="connsiteY1" fmla="*/ 0 h 6858000"/>
              <a:gd name="connsiteX2" fmla="*/ 5156606 w 9117496"/>
              <a:gd name="connsiteY2" fmla="*/ 6858000 h 6858000"/>
              <a:gd name="connsiteX3" fmla="*/ 0 w 9117496"/>
              <a:gd name="connsiteY3" fmla="*/ 6858000 h 6858000"/>
              <a:gd name="connsiteX4" fmla="*/ 1285592 w 9117496"/>
              <a:gd name="connsiteY4" fmla="*/ 3296906 h 6858000"/>
              <a:gd name="connsiteX5" fmla="*/ 3233532 w 9117496"/>
              <a:gd name="connsiteY5" fmla="*/ 0 h 6858000"/>
              <a:gd name="connsiteX0" fmla="*/ 2038474 w 7922438"/>
              <a:gd name="connsiteY0" fmla="*/ 0 h 6858000"/>
              <a:gd name="connsiteX1" fmla="*/ 7922438 w 7922438"/>
              <a:gd name="connsiteY1" fmla="*/ 0 h 6858000"/>
              <a:gd name="connsiteX2" fmla="*/ 3961548 w 7922438"/>
              <a:gd name="connsiteY2" fmla="*/ 6858000 h 6858000"/>
              <a:gd name="connsiteX3" fmla="*/ 0 w 7922438"/>
              <a:gd name="connsiteY3" fmla="*/ 6858000 h 6858000"/>
              <a:gd name="connsiteX4" fmla="*/ 90534 w 7922438"/>
              <a:gd name="connsiteY4" fmla="*/ 3296906 h 6858000"/>
              <a:gd name="connsiteX5" fmla="*/ 2038474 w 7922438"/>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296906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54320 w 7886224"/>
              <a:gd name="connsiteY4" fmla="*/ 3315013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18106 w 7886224"/>
              <a:gd name="connsiteY4" fmla="*/ 3333120 h 6858000"/>
              <a:gd name="connsiteX5" fmla="*/ 2002260 w 7886224"/>
              <a:gd name="connsiteY5" fmla="*/ 0 h 6858000"/>
              <a:gd name="connsiteX0" fmla="*/ 2002260 w 7886224"/>
              <a:gd name="connsiteY0" fmla="*/ 0 h 6858000"/>
              <a:gd name="connsiteX1" fmla="*/ 7886224 w 7886224"/>
              <a:gd name="connsiteY1" fmla="*/ 0 h 6858000"/>
              <a:gd name="connsiteX2" fmla="*/ 3925334 w 7886224"/>
              <a:gd name="connsiteY2" fmla="*/ 6858000 h 6858000"/>
              <a:gd name="connsiteX3" fmla="*/ 0 w 7886224"/>
              <a:gd name="connsiteY3" fmla="*/ 6839893 h 6858000"/>
              <a:gd name="connsiteX4" fmla="*/ 27160 w 7886224"/>
              <a:gd name="connsiteY4" fmla="*/ 3342173 h 6858000"/>
              <a:gd name="connsiteX5" fmla="*/ 2002260 w 7886224"/>
              <a:gd name="connsiteY5" fmla="*/ 0 h 6858000"/>
              <a:gd name="connsiteX0" fmla="*/ 1984153 w 7868117"/>
              <a:gd name="connsiteY0" fmla="*/ 0 h 6858000"/>
              <a:gd name="connsiteX1" fmla="*/ 7868117 w 7868117"/>
              <a:gd name="connsiteY1" fmla="*/ 0 h 6858000"/>
              <a:gd name="connsiteX2" fmla="*/ 3907227 w 7868117"/>
              <a:gd name="connsiteY2" fmla="*/ 6858000 h 6858000"/>
              <a:gd name="connsiteX3" fmla="*/ 0 w 7868117"/>
              <a:gd name="connsiteY3" fmla="*/ 6839893 h 6858000"/>
              <a:gd name="connsiteX4" fmla="*/ 9053 w 7868117"/>
              <a:gd name="connsiteY4" fmla="*/ 3342173 h 6858000"/>
              <a:gd name="connsiteX5" fmla="*/ 1984153 w 7868117"/>
              <a:gd name="connsiteY5" fmla="*/ 0 h 6858000"/>
              <a:gd name="connsiteX0" fmla="*/ 1984955 w 7868919"/>
              <a:gd name="connsiteY0" fmla="*/ 0 h 6858000"/>
              <a:gd name="connsiteX1" fmla="*/ 7868919 w 7868919"/>
              <a:gd name="connsiteY1" fmla="*/ 0 h 6858000"/>
              <a:gd name="connsiteX2" fmla="*/ 3908029 w 7868919"/>
              <a:gd name="connsiteY2" fmla="*/ 6858000 h 6858000"/>
              <a:gd name="connsiteX3" fmla="*/ 802 w 7868919"/>
              <a:gd name="connsiteY3" fmla="*/ 6839893 h 6858000"/>
              <a:gd name="connsiteX4" fmla="*/ 9855 w 7868919"/>
              <a:gd name="connsiteY4" fmla="*/ 3342173 h 6858000"/>
              <a:gd name="connsiteX5" fmla="*/ 1984955 w 7868919"/>
              <a:gd name="connsiteY5" fmla="*/ 0 h 6858000"/>
              <a:gd name="connsiteX0" fmla="*/ 1994873 w 7878837"/>
              <a:gd name="connsiteY0" fmla="*/ 0 h 6858000"/>
              <a:gd name="connsiteX1" fmla="*/ 7878837 w 7878837"/>
              <a:gd name="connsiteY1" fmla="*/ 0 h 6858000"/>
              <a:gd name="connsiteX2" fmla="*/ 3917947 w 7878837"/>
              <a:gd name="connsiteY2" fmla="*/ 6858000 h 6858000"/>
              <a:gd name="connsiteX3" fmla="*/ 10720 w 7878837"/>
              <a:gd name="connsiteY3" fmla="*/ 6839893 h 6858000"/>
              <a:gd name="connsiteX4" fmla="*/ 1666 w 7878837"/>
              <a:gd name="connsiteY4" fmla="*/ 3369334 h 6858000"/>
              <a:gd name="connsiteX5" fmla="*/ 1994873 w 7878837"/>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39893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369334 h 6858000"/>
              <a:gd name="connsiteX5" fmla="*/ 2003061 w 7887025"/>
              <a:gd name="connsiteY5" fmla="*/ 0 h 6858000"/>
              <a:gd name="connsiteX0" fmla="*/ 2003061 w 7887025"/>
              <a:gd name="connsiteY0" fmla="*/ 0 h 6858000"/>
              <a:gd name="connsiteX1" fmla="*/ 7887025 w 7887025"/>
              <a:gd name="connsiteY1" fmla="*/ 0 h 6858000"/>
              <a:gd name="connsiteX2" fmla="*/ 3926135 w 7887025"/>
              <a:gd name="connsiteY2" fmla="*/ 6858000 h 6858000"/>
              <a:gd name="connsiteX3" fmla="*/ 802 w 7887025"/>
              <a:gd name="connsiteY3" fmla="*/ 6848946 h 6858000"/>
              <a:gd name="connsiteX4" fmla="*/ 9854 w 7887025"/>
              <a:gd name="connsiteY4" fmla="*/ 3459868 h 6858000"/>
              <a:gd name="connsiteX5" fmla="*/ 2003061 w 7887025"/>
              <a:gd name="connsiteY5" fmla="*/ 0 h 6858000"/>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0625 w 7904589"/>
              <a:gd name="connsiteY0" fmla="*/ 0 h 6867116"/>
              <a:gd name="connsiteX1" fmla="*/ 7904589 w 7904589"/>
              <a:gd name="connsiteY1" fmla="*/ 0 h 6867116"/>
              <a:gd name="connsiteX2" fmla="*/ 3943699 w 7904589"/>
              <a:gd name="connsiteY2" fmla="*/ 6858000 h 6867116"/>
              <a:gd name="connsiteX3" fmla="*/ 259 w 7904589"/>
              <a:gd name="connsiteY3" fmla="*/ 6867053 h 6867116"/>
              <a:gd name="connsiteX4" fmla="*/ 27418 w 7904589"/>
              <a:gd name="connsiteY4" fmla="*/ 3459868 h 6867116"/>
              <a:gd name="connsiteX5" fmla="*/ 2020625 w 7904589"/>
              <a:gd name="connsiteY5" fmla="*/ 0 h 6867116"/>
              <a:gd name="connsiteX0" fmla="*/ 2029612 w 7913576"/>
              <a:gd name="connsiteY0" fmla="*/ 0 h 6867116"/>
              <a:gd name="connsiteX1" fmla="*/ 7913576 w 7913576"/>
              <a:gd name="connsiteY1" fmla="*/ 0 h 6867116"/>
              <a:gd name="connsiteX2" fmla="*/ 3952686 w 7913576"/>
              <a:gd name="connsiteY2" fmla="*/ 6858000 h 6867116"/>
              <a:gd name="connsiteX3" fmla="*/ 193 w 7913576"/>
              <a:gd name="connsiteY3" fmla="*/ 6867053 h 6867116"/>
              <a:gd name="connsiteX4" fmla="*/ 36405 w 7913576"/>
              <a:gd name="connsiteY4" fmla="*/ 3459868 h 6867116"/>
              <a:gd name="connsiteX5" fmla="*/ 2029612 w 7913576"/>
              <a:gd name="connsiteY5" fmla="*/ 0 h 6867116"/>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858000"/>
              <a:gd name="connsiteX1" fmla="*/ 7895672 w 7895672"/>
              <a:gd name="connsiteY1" fmla="*/ 0 h 6858000"/>
              <a:gd name="connsiteX2" fmla="*/ 3934782 w 7895672"/>
              <a:gd name="connsiteY2" fmla="*/ 6858000 h 6858000"/>
              <a:gd name="connsiteX3" fmla="*/ 395 w 7895672"/>
              <a:gd name="connsiteY3" fmla="*/ 6848946 h 6858000"/>
              <a:gd name="connsiteX4" fmla="*/ 18501 w 7895672"/>
              <a:gd name="connsiteY4" fmla="*/ 3459868 h 6858000"/>
              <a:gd name="connsiteX5" fmla="*/ 2011708 w 7895672"/>
              <a:gd name="connsiteY5" fmla="*/ 0 h 6858000"/>
              <a:gd name="connsiteX0" fmla="*/ 2011708 w 7895672"/>
              <a:gd name="connsiteY0" fmla="*/ 0 h 6903330"/>
              <a:gd name="connsiteX1" fmla="*/ 7895672 w 7895672"/>
              <a:gd name="connsiteY1" fmla="*/ 0 h 6903330"/>
              <a:gd name="connsiteX2" fmla="*/ 3934782 w 7895672"/>
              <a:gd name="connsiteY2" fmla="*/ 6858000 h 6903330"/>
              <a:gd name="connsiteX3" fmla="*/ 395 w 7895672"/>
              <a:gd name="connsiteY3" fmla="*/ 6903267 h 6903330"/>
              <a:gd name="connsiteX4" fmla="*/ 18501 w 7895672"/>
              <a:gd name="connsiteY4" fmla="*/ 3459868 h 6903330"/>
              <a:gd name="connsiteX5" fmla="*/ 2011708 w 7895672"/>
              <a:gd name="connsiteY5" fmla="*/ 0 h 6903330"/>
              <a:gd name="connsiteX0" fmla="*/ 2003063 w 7887027"/>
              <a:gd name="connsiteY0" fmla="*/ 0 h 6894277"/>
              <a:gd name="connsiteX1" fmla="*/ 7887027 w 7887027"/>
              <a:gd name="connsiteY1" fmla="*/ 0 h 6894277"/>
              <a:gd name="connsiteX2" fmla="*/ 3926137 w 7887027"/>
              <a:gd name="connsiteY2" fmla="*/ 6858000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1708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894277"/>
              <a:gd name="connsiteX1" fmla="*/ 7887027 w 7887027"/>
              <a:gd name="connsiteY1" fmla="*/ 0 h 6894277"/>
              <a:gd name="connsiteX2" fmla="*/ 3944244 w 7887027"/>
              <a:gd name="connsiteY2" fmla="*/ 6885161 h 6894277"/>
              <a:gd name="connsiteX3" fmla="*/ 803 w 7887027"/>
              <a:gd name="connsiteY3" fmla="*/ 6894214 h 6894277"/>
              <a:gd name="connsiteX4" fmla="*/ 9856 w 7887027"/>
              <a:gd name="connsiteY4" fmla="*/ 3459868 h 6894277"/>
              <a:gd name="connsiteX5" fmla="*/ 2003063 w 7887027"/>
              <a:gd name="connsiteY5" fmla="*/ 0 h 6894277"/>
              <a:gd name="connsiteX0" fmla="*/ 2003063 w 7887027"/>
              <a:gd name="connsiteY0" fmla="*/ 0 h 6904471"/>
              <a:gd name="connsiteX1" fmla="*/ 7887027 w 7887027"/>
              <a:gd name="connsiteY1" fmla="*/ 0 h 6904471"/>
              <a:gd name="connsiteX2" fmla="*/ 3944244 w 7887027"/>
              <a:gd name="connsiteY2" fmla="*/ 6885161 h 6904471"/>
              <a:gd name="connsiteX3" fmla="*/ 803 w 7887027"/>
              <a:gd name="connsiteY3" fmla="*/ 6894214 h 6904471"/>
              <a:gd name="connsiteX4" fmla="*/ 9856 w 7887027"/>
              <a:gd name="connsiteY4" fmla="*/ 3459868 h 6904471"/>
              <a:gd name="connsiteX5" fmla="*/ 2003063 w 7887027"/>
              <a:gd name="connsiteY5" fmla="*/ 0 h 6904471"/>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4649"/>
              <a:gd name="connsiteX1" fmla="*/ 7887027 w 7887027"/>
              <a:gd name="connsiteY1" fmla="*/ 0 h 6894649"/>
              <a:gd name="connsiteX2" fmla="*/ 3953297 w 7887027"/>
              <a:gd name="connsiteY2" fmla="*/ 6867054 h 6894649"/>
              <a:gd name="connsiteX3" fmla="*/ 803 w 7887027"/>
              <a:gd name="connsiteY3" fmla="*/ 6894214 h 6894649"/>
              <a:gd name="connsiteX4" fmla="*/ 9856 w 7887027"/>
              <a:gd name="connsiteY4" fmla="*/ 3459868 h 6894649"/>
              <a:gd name="connsiteX5" fmla="*/ 2003063 w 7887027"/>
              <a:gd name="connsiteY5" fmla="*/ 0 h 6894649"/>
              <a:gd name="connsiteX0" fmla="*/ 2003063 w 7887027"/>
              <a:gd name="connsiteY0" fmla="*/ 0 h 6898829"/>
              <a:gd name="connsiteX1" fmla="*/ 7887027 w 7887027"/>
              <a:gd name="connsiteY1" fmla="*/ 0 h 6898829"/>
              <a:gd name="connsiteX2" fmla="*/ 3989511 w 7887027"/>
              <a:gd name="connsiteY2" fmla="*/ 6876107 h 6898829"/>
              <a:gd name="connsiteX3" fmla="*/ 803 w 7887027"/>
              <a:gd name="connsiteY3" fmla="*/ 6894214 h 6898829"/>
              <a:gd name="connsiteX4" fmla="*/ 9856 w 7887027"/>
              <a:gd name="connsiteY4" fmla="*/ 3459868 h 6898829"/>
              <a:gd name="connsiteX5" fmla="*/ 2003063 w 7887027"/>
              <a:gd name="connsiteY5" fmla="*/ 0 h 68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027" h="6898829">
                <a:moveTo>
                  <a:pt x="2003063" y="0"/>
                </a:moveTo>
                <a:lnTo>
                  <a:pt x="7887027" y="0"/>
                </a:lnTo>
                <a:lnTo>
                  <a:pt x="3989511" y="6876107"/>
                </a:lnTo>
                <a:cubicBezTo>
                  <a:pt x="3996837" y="6915339"/>
                  <a:pt x="1315283" y="6891196"/>
                  <a:pt x="803" y="6894214"/>
                </a:cubicBezTo>
                <a:cubicBezTo>
                  <a:pt x="-2215" y="6911294"/>
                  <a:pt x="3821" y="3469948"/>
                  <a:pt x="9856" y="3459868"/>
                </a:cubicBezTo>
                <a:lnTo>
                  <a:pt x="2003063" y="0"/>
                </a:lnTo>
                <a:close/>
              </a:path>
            </a:pathLst>
          </a:custGeom>
        </p:spPr>
      </p:pic>
      <p:grpSp>
        <p:nvGrpSpPr>
          <p:cNvPr id="11" name="Group 10">
            <a:extLst>
              <a:ext uri="{FF2B5EF4-FFF2-40B4-BE49-F238E27FC236}">
                <a16:creationId xmlns:a16="http://schemas.microsoft.com/office/drawing/2014/main" id="{1E91B3F0-E545-C743-9422-C6335D1EC789}"/>
              </a:ext>
            </a:extLst>
          </p:cNvPr>
          <p:cNvGrpSpPr/>
          <p:nvPr/>
        </p:nvGrpSpPr>
        <p:grpSpPr>
          <a:xfrm>
            <a:off x="1714659" y="4068761"/>
            <a:ext cx="2175959" cy="1846238"/>
            <a:chOff x="3095561" y="4448281"/>
            <a:chExt cx="3487470" cy="2663116"/>
          </a:xfrm>
        </p:grpSpPr>
        <p:sp>
          <p:nvSpPr>
            <p:cNvPr id="12" name="Triangle 11">
              <a:extLst>
                <a:ext uri="{FF2B5EF4-FFF2-40B4-BE49-F238E27FC236}">
                  <a16:creationId xmlns:a16="http://schemas.microsoft.com/office/drawing/2014/main" id="{DE0C9123-7E3C-FC43-B1FD-3C4291734F2B}"/>
                </a:ext>
              </a:extLst>
            </p:cNvPr>
            <p:cNvSpPr/>
            <p:nvPr/>
          </p:nvSpPr>
          <p:spPr>
            <a:xfrm>
              <a:off x="3829760" y="5261426"/>
              <a:ext cx="923469" cy="7960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3" name="Triangle 12">
              <a:extLst>
                <a:ext uri="{FF2B5EF4-FFF2-40B4-BE49-F238E27FC236}">
                  <a16:creationId xmlns:a16="http://schemas.microsoft.com/office/drawing/2014/main" id="{462E2ECB-237A-364E-ACD0-D9576E038E44}"/>
                </a:ext>
              </a:extLst>
            </p:cNvPr>
            <p:cNvSpPr/>
            <p:nvPr/>
          </p:nvSpPr>
          <p:spPr>
            <a:xfrm rot="10800000">
              <a:off x="4745887" y="6050764"/>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4" name="Triangle 13">
              <a:extLst>
                <a:ext uri="{FF2B5EF4-FFF2-40B4-BE49-F238E27FC236}">
                  <a16:creationId xmlns:a16="http://schemas.microsoft.com/office/drawing/2014/main" id="{71BF300D-A852-F44B-9426-2628FABA1E05}"/>
                </a:ext>
              </a:extLst>
            </p:cNvPr>
            <p:cNvSpPr/>
            <p:nvPr/>
          </p:nvSpPr>
          <p:spPr>
            <a:xfrm rot="7200000">
              <a:off x="4403137" y="6251615"/>
              <a:ext cx="923469" cy="7960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5" name="Triangle 14">
              <a:extLst>
                <a:ext uri="{FF2B5EF4-FFF2-40B4-BE49-F238E27FC236}">
                  <a16:creationId xmlns:a16="http://schemas.microsoft.com/office/drawing/2014/main" id="{5CDB19BF-5011-0045-9422-507028741626}"/>
                </a:ext>
              </a:extLst>
            </p:cNvPr>
            <p:cNvSpPr/>
            <p:nvPr/>
          </p:nvSpPr>
          <p:spPr>
            <a:xfrm rot="10800000">
              <a:off x="5200820" y="5254736"/>
              <a:ext cx="923469" cy="79609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6" name="Triangle 15">
              <a:extLst>
                <a:ext uri="{FF2B5EF4-FFF2-40B4-BE49-F238E27FC236}">
                  <a16:creationId xmlns:a16="http://schemas.microsoft.com/office/drawing/2014/main" id="{2FD1706F-652E-FC48-B64F-9F61823BAB1B}"/>
                </a:ext>
              </a:extLst>
            </p:cNvPr>
            <p:cNvSpPr/>
            <p:nvPr/>
          </p:nvSpPr>
          <p:spPr>
            <a:xfrm rot="7200000">
              <a:off x="3031874" y="5451799"/>
              <a:ext cx="923469" cy="7960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7" name="Triangle 16">
              <a:extLst>
                <a:ext uri="{FF2B5EF4-FFF2-40B4-BE49-F238E27FC236}">
                  <a16:creationId xmlns:a16="http://schemas.microsoft.com/office/drawing/2014/main" id="{6D582186-E3F7-1A40-8E92-A6E4544A5B64}"/>
                </a:ext>
              </a:extLst>
            </p:cNvPr>
            <p:cNvSpPr/>
            <p:nvPr/>
          </p:nvSpPr>
          <p:spPr>
            <a:xfrm rot="10800000">
              <a:off x="3829688"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8" name="Triangle 17">
              <a:extLst>
                <a:ext uri="{FF2B5EF4-FFF2-40B4-BE49-F238E27FC236}">
                  <a16:creationId xmlns:a16="http://schemas.microsoft.com/office/drawing/2014/main" id="{6625597D-2F1F-3740-A76C-51B554FBE716}"/>
                </a:ext>
              </a:extLst>
            </p:cNvPr>
            <p:cNvSpPr/>
            <p:nvPr/>
          </p:nvSpPr>
          <p:spPr>
            <a:xfrm rot="10800000">
              <a:off x="5659562" y="6050764"/>
              <a:ext cx="923469" cy="796095"/>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9" name="Triangle 18">
              <a:extLst>
                <a:ext uri="{FF2B5EF4-FFF2-40B4-BE49-F238E27FC236}">
                  <a16:creationId xmlns:a16="http://schemas.microsoft.com/office/drawing/2014/main" id="{EF826CC6-25B7-8E4A-ACCE-3E93CF3B322C}"/>
                </a:ext>
              </a:extLst>
            </p:cNvPr>
            <p:cNvSpPr/>
            <p:nvPr/>
          </p:nvSpPr>
          <p:spPr>
            <a:xfrm rot="10800000">
              <a:off x="4741695" y="4448281"/>
              <a:ext cx="923469" cy="7960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grpSp>
      <p:pic>
        <p:nvPicPr>
          <p:cNvPr id="20" name="Picture 19" descr="slogan.png">
            <a:extLst>
              <a:ext uri="{FF2B5EF4-FFF2-40B4-BE49-F238E27FC236}">
                <a16:creationId xmlns:a16="http://schemas.microsoft.com/office/drawing/2014/main" id="{B591547D-7B10-0E4F-98D3-4B7C3420B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67" y="4149776"/>
            <a:ext cx="1373234" cy="1029926"/>
          </a:xfrm>
          <a:prstGeom prst="rect">
            <a:avLst/>
          </a:pr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4834453" y="2616993"/>
            <a:ext cx="3744026" cy="866438"/>
          </a:xfrm>
          <a:prstGeom prst="rect">
            <a:avLst/>
          </a:prstGeom>
        </p:spPr>
        <p:txBody>
          <a:bodyPr/>
          <a:lstStyle>
            <a:lvl1pPr marL="0" indent="0">
              <a:spcBef>
                <a:spcPts val="0"/>
              </a:spcBef>
              <a:buFontTx/>
              <a:buNone/>
              <a:defRPr sz="24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4834453" y="3560214"/>
            <a:ext cx="3744026" cy="1566088"/>
          </a:xfrm>
          <a:prstGeom prst="rect">
            <a:avLst/>
          </a:prstGeom>
        </p:spPr>
        <p:txBody>
          <a:bodyPr/>
          <a:lstStyle>
            <a:lvl1pPr marL="0" indent="-163104">
              <a:spcBef>
                <a:spcPts val="600"/>
              </a:spcBef>
              <a:spcAft>
                <a:spcPts val="150"/>
              </a:spcAft>
              <a:buFontTx/>
              <a:buNone/>
              <a:tabLst/>
              <a:defRPr b="0" i="0" spc="-30" baseline="0">
                <a:latin typeface="Montserrat" pitchFamily="2" charset="77"/>
              </a:defRPr>
            </a:lvl1pPr>
            <a:lvl2pPr marL="333351" indent="-158342">
              <a:tabLst/>
              <a:defRPr b="0" i="0" spc="-30" baseline="0">
                <a:latin typeface="Montserrat" pitchFamily="2" charset="77"/>
              </a:defRPr>
            </a:lvl2pPr>
            <a:lvl3pPr marL="501218" indent="-138104">
              <a:tabLst/>
              <a:defRPr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Tree>
    <p:extLst>
      <p:ext uri="{BB962C8B-B14F-4D97-AF65-F5344CB8AC3E}">
        <p14:creationId xmlns:p14="http://schemas.microsoft.com/office/powerpoint/2010/main" val="2051674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eruspohj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6" name="Triangle 5">
            <a:extLst>
              <a:ext uri="{FF2B5EF4-FFF2-40B4-BE49-F238E27FC236}">
                <a16:creationId xmlns:a16="http://schemas.microsoft.com/office/drawing/2014/main" id="{FAB8ECD6-A40E-8F4E-A2D1-7A05E0194A8D}"/>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7" name="Triangle 6">
            <a:extLst>
              <a:ext uri="{FF2B5EF4-FFF2-40B4-BE49-F238E27FC236}">
                <a16:creationId xmlns:a16="http://schemas.microsoft.com/office/drawing/2014/main" id="{585630A8-D877-0848-8BC4-223C30245DB6}"/>
              </a:ext>
            </a:extLst>
          </p:cNvPr>
          <p:cNvSpPr/>
          <p:nvPr/>
        </p:nvSpPr>
        <p:spPr>
          <a:xfrm rot="10800000">
            <a:off x="6632902" y="0"/>
            <a:ext cx="1488409" cy="14256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738226"/>
            <a:ext cx="5994797" cy="809624"/>
          </a:xfrm>
          <a:prstGeom prst="rect">
            <a:avLst/>
          </a:prstGeom>
        </p:spPr>
        <p:txBody>
          <a:bodyPr/>
          <a:lstStyle>
            <a:lvl1pPr marL="0" indent="0">
              <a:buFontTx/>
              <a:buNone/>
              <a:defRPr sz="24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522685" y="1717146"/>
            <a:ext cx="7098617" cy="3409157"/>
          </a:xfrm>
          <a:prstGeom prst="rect">
            <a:avLst/>
          </a:prstGeom>
        </p:spPr>
        <p:txBody>
          <a:bodyPr/>
          <a:lstStyle>
            <a:lvl1pPr marL="170248" indent="-163104">
              <a:spcBef>
                <a:spcPts val="600"/>
              </a:spcBef>
              <a:spcAft>
                <a:spcPts val="150"/>
              </a:spcAft>
              <a:buFont typeface="Arial" panose="020B0604020202020204" pitchFamily="34" charset="0"/>
              <a:buChar char="•"/>
              <a:tabLst/>
              <a:defRPr b="0" i="0" spc="-30" baseline="0">
                <a:latin typeface="Montserrat" pitchFamily="2" charset="77"/>
              </a:defRPr>
            </a:lvl1pPr>
            <a:lvl2pPr marL="333351" indent="-158342">
              <a:tabLst/>
              <a:defRPr b="0" i="0" spc="-30" baseline="0">
                <a:latin typeface="Montserrat" pitchFamily="2" charset="77"/>
              </a:defRPr>
            </a:lvl2pPr>
            <a:lvl3pPr marL="501218" indent="-138104">
              <a:tabLst/>
              <a:defRPr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p:txBody>
      </p:sp>
    </p:spTree>
    <p:extLst>
      <p:ext uri="{BB962C8B-B14F-4D97-AF65-F5344CB8AC3E}">
        <p14:creationId xmlns:p14="http://schemas.microsoft.com/office/powerpoint/2010/main" val="3906296160"/>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Kuvapohja 2">
    <p:spTree>
      <p:nvGrpSpPr>
        <p:cNvPr id="1" name=""/>
        <p:cNvGrpSpPr/>
        <p:nvPr/>
      </p:nvGrpSpPr>
      <p:grpSpPr>
        <a:xfrm>
          <a:off x="0" y="0"/>
          <a:ext cx="0" cy="0"/>
          <a:chOff x="0" y="0"/>
          <a:chExt cx="0" cy="0"/>
        </a:xfrm>
      </p:grpSpPr>
      <p:pic>
        <p:nvPicPr>
          <p:cNvPr id="21" name="Picture Placeholder 21">
            <a:extLst>
              <a:ext uri="{FF2B5EF4-FFF2-40B4-BE49-F238E27FC236}">
                <a16:creationId xmlns:a16="http://schemas.microsoft.com/office/drawing/2014/main" id="{697FF4AE-EC64-FE48-AE83-15F4CC04FEC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34982" y="693193"/>
            <a:ext cx="4201483" cy="5019142"/>
          </a:xfrm>
          <a:custGeom>
            <a:avLst/>
            <a:gdLst>
              <a:gd name="connsiteX0" fmla="*/ 1782912 w 5388439"/>
              <a:gd name="connsiteY0" fmla="*/ 0 h 5793384"/>
              <a:gd name="connsiteX1" fmla="*/ 1785168 w 5388439"/>
              <a:gd name="connsiteY1" fmla="*/ 0 h 5793384"/>
              <a:gd name="connsiteX2" fmla="*/ 5388439 w 5388439"/>
              <a:gd name="connsiteY2" fmla="*/ 2080349 h 5793384"/>
              <a:gd name="connsiteX3" fmla="*/ 5388439 w 5388439"/>
              <a:gd name="connsiteY3" fmla="*/ 5793384 h 5793384"/>
              <a:gd name="connsiteX4" fmla="*/ 4685704 w 5388439"/>
              <a:gd name="connsiteY4" fmla="*/ 5793384 h 5793384"/>
              <a:gd name="connsiteX5" fmla="*/ 0 w 5388439"/>
              <a:gd name="connsiteY5" fmla="*/ 3088093 h 57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8439" h="5793384">
                <a:moveTo>
                  <a:pt x="1782912" y="0"/>
                </a:moveTo>
                <a:lnTo>
                  <a:pt x="1785168" y="0"/>
                </a:lnTo>
                <a:lnTo>
                  <a:pt x="5388439" y="2080349"/>
                </a:lnTo>
                <a:lnTo>
                  <a:pt x="5388439" y="5793384"/>
                </a:lnTo>
                <a:lnTo>
                  <a:pt x="4685704" y="5793384"/>
                </a:lnTo>
                <a:lnTo>
                  <a:pt x="0" y="3088093"/>
                </a:lnTo>
                <a:close/>
              </a:path>
            </a:pathLst>
          </a:custGeom>
        </p:spPr>
      </p:pic>
      <p:sp>
        <p:nvSpPr>
          <p:cNvPr id="22" name="Triangle 21">
            <a:extLst>
              <a:ext uri="{FF2B5EF4-FFF2-40B4-BE49-F238E27FC236}">
                <a16:creationId xmlns:a16="http://schemas.microsoft.com/office/drawing/2014/main" id="{7477F92E-0815-4F4F-B054-DE40C06EF649}"/>
              </a:ext>
            </a:extLst>
          </p:cNvPr>
          <p:cNvSpPr/>
          <p:nvPr/>
        </p:nvSpPr>
        <p:spPr>
          <a:xfrm rot="10800000">
            <a:off x="1131983" y="345"/>
            <a:ext cx="419855" cy="40215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23" name="Triangle 22">
            <a:extLst>
              <a:ext uri="{FF2B5EF4-FFF2-40B4-BE49-F238E27FC236}">
                <a16:creationId xmlns:a16="http://schemas.microsoft.com/office/drawing/2014/main" id="{DF031402-97F6-3C49-A548-21A340902E79}"/>
              </a:ext>
            </a:extLst>
          </p:cNvPr>
          <p:cNvSpPr/>
          <p:nvPr/>
        </p:nvSpPr>
        <p:spPr>
          <a:xfrm rot="10800000">
            <a:off x="521497" y="342"/>
            <a:ext cx="802217" cy="768407"/>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pic>
        <p:nvPicPr>
          <p:cNvPr id="24" name="Picture Placeholder 7">
            <a:extLst>
              <a:ext uri="{FF2B5EF4-FFF2-40B4-BE49-F238E27FC236}">
                <a16:creationId xmlns:a16="http://schemas.microsoft.com/office/drawing/2014/main" id="{2A09AAFE-0296-A74C-9E99-EDBB2D682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7"/>
          <a:stretch/>
        </p:blipFill>
        <p:spPr>
          <a:xfrm>
            <a:off x="3080183" y="3182510"/>
            <a:ext cx="5263685" cy="2532490"/>
          </a:xfrm>
          <a:custGeom>
            <a:avLst/>
            <a:gdLst>
              <a:gd name="connsiteX0" fmla="*/ 1687681 w 6750723"/>
              <a:gd name="connsiteY0" fmla="*/ 0 h 2923147"/>
              <a:gd name="connsiteX1" fmla="*/ 6750723 w 6750723"/>
              <a:gd name="connsiteY1" fmla="*/ 2923147 h 2923147"/>
              <a:gd name="connsiteX2" fmla="*/ 0 w 6750723"/>
              <a:gd name="connsiteY2" fmla="*/ 2923147 h 2923147"/>
            </a:gdLst>
            <a:ahLst/>
            <a:cxnLst>
              <a:cxn ang="0">
                <a:pos x="connsiteX0" y="connsiteY0"/>
              </a:cxn>
              <a:cxn ang="0">
                <a:pos x="connsiteX1" y="connsiteY1"/>
              </a:cxn>
              <a:cxn ang="0">
                <a:pos x="connsiteX2" y="connsiteY2"/>
              </a:cxn>
            </a:cxnLst>
            <a:rect l="l" t="t" r="r" b="b"/>
            <a:pathLst>
              <a:path w="6750723" h="2923147">
                <a:moveTo>
                  <a:pt x="1687681" y="0"/>
                </a:moveTo>
                <a:lnTo>
                  <a:pt x="6750723" y="2923147"/>
                </a:lnTo>
                <a:lnTo>
                  <a:pt x="0" y="2923147"/>
                </a:lnTo>
                <a:close/>
              </a:path>
            </a:pathLst>
          </a:custGeom>
        </p:spPr>
      </p:pic>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2685" y="907521"/>
            <a:ext cx="5291138" cy="866438"/>
          </a:xfrm>
          <a:prstGeom prst="rect">
            <a:avLst/>
          </a:prstGeom>
        </p:spPr>
        <p:txBody>
          <a:bodyPr/>
          <a:lstStyle>
            <a:lvl1pPr marL="0" indent="0">
              <a:spcBef>
                <a:spcPts val="0"/>
              </a:spcBef>
              <a:buFontTx/>
              <a:buNone/>
              <a:defRPr sz="24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5" y="1850743"/>
            <a:ext cx="3298201" cy="1566088"/>
          </a:xfrm>
          <a:prstGeom prst="rect">
            <a:avLst/>
          </a:prstGeom>
        </p:spPr>
        <p:txBody>
          <a:bodyPr/>
          <a:lstStyle>
            <a:lvl1pPr marL="0" indent="-163104">
              <a:spcBef>
                <a:spcPts val="600"/>
              </a:spcBef>
              <a:spcAft>
                <a:spcPts val="150"/>
              </a:spcAft>
              <a:buFontTx/>
              <a:buNone/>
              <a:tabLst/>
              <a:defRPr b="0" i="0" spc="-30" baseline="0">
                <a:latin typeface="Montserrat" pitchFamily="2" charset="77"/>
              </a:defRPr>
            </a:lvl1pPr>
            <a:lvl2pPr marL="333351" indent="-158342">
              <a:tabLst/>
              <a:defRPr b="0" i="0" spc="-30" baseline="0">
                <a:latin typeface="Montserrat" pitchFamily="2" charset="77"/>
              </a:defRPr>
            </a:lvl2pPr>
            <a:lvl3pPr marL="501218" indent="-138104">
              <a:tabLst/>
              <a:defRPr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pic>
        <p:nvPicPr>
          <p:cNvPr id="25" name="Picture 24">
            <a:extLst>
              <a:ext uri="{FF2B5EF4-FFF2-40B4-BE49-F238E27FC236}">
                <a16:creationId xmlns:a16="http://schemas.microsoft.com/office/drawing/2014/main" id="{55789E72-B0CD-D745-BFFA-97E101A512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2885" y="5239126"/>
            <a:ext cx="540000" cy="280000"/>
          </a:xfrm>
          <a:prstGeom prst="rect">
            <a:avLst/>
          </a:prstGeom>
        </p:spPr>
      </p:pic>
    </p:spTree>
    <p:extLst>
      <p:ext uri="{BB962C8B-B14F-4D97-AF65-F5344CB8AC3E}">
        <p14:creationId xmlns:p14="http://schemas.microsoft.com/office/powerpoint/2010/main" val="42166999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eruspohja 2">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6" name="Triangle 5">
            <a:extLst>
              <a:ext uri="{FF2B5EF4-FFF2-40B4-BE49-F238E27FC236}">
                <a16:creationId xmlns:a16="http://schemas.microsoft.com/office/drawing/2014/main" id="{FAB8ECD6-A40E-8F4E-A2D1-7A05E0194A8D}"/>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7" name="Triangle 6">
            <a:extLst>
              <a:ext uri="{FF2B5EF4-FFF2-40B4-BE49-F238E27FC236}">
                <a16:creationId xmlns:a16="http://schemas.microsoft.com/office/drawing/2014/main" id="{585630A8-D877-0848-8BC4-223C30245DB6}"/>
              </a:ext>
            </a:extLst>
          </p:cNvPr>
          <p:cNvSpPr/>
          <p:nvPr/>
        </p:nvSpPr>
        <p:spPr>
          <a:xfrm rot="10800000">
            <a:off x="6632902" y="0"/>
            <a:ext cx="1488409" cy="142567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hasCustomPrompt="1"/>
          </p:nvPr>
        </p:nvSpPr>
        <p:spPr>
          <a:xfrm>
            <a:off x="521497" y="918907"/>
            <a:ext cx="5994797" cy="809624"/>
          </a:xfrm>
          <a:prstGeom prst="rect">
            <a:avLst/>
          </a:prstGeom>
        </p:spPr>
        <p:txBody>
          <a:bodyPr/>
          <a:lstStyle>
            <a:lvl1pPr marL="0" indent="0">
              <a:buFontTx/>
              <a:buNone/>
              <a:defRPr sz="24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hasCustomPrompt="1"/>
          </p:nvPr>
        </p:nvSpPr>
        <p:spPr>
          <a:xfrm>
            <a:off x="522685" y="1717146"/>
            <a:ext cx="2808000" cy="3409157"/>
          </a:xfrm>
          <a:prstGeom prst="rect">
            <a:avLst/>
          </a:prstGeom>
        </p:spPr>
        <p:txBody>
          <a:bodyPr/>
          <a:lstStyle>
            <a:lvl1pPr marL="170248" indent="-163104">
              <a:spcBef>
                <a:spcPts val="600"/>
              </a:spcBef>
              <a:spcAft>
                <a:spcPts val="150"/>
              </a:spcAft>
              <a:buFont typeface="Arial" panose="020B0604020202020204" pitchFamily="34" charset="0"/>
              <a:buChar char="•"/>
              <a:tabLst/>
              <a:defRPr b="0" i="0" spc="-30" baseline="0">
                <a:latin typeface="Montserrat" pitchFamily="2" charset="77"/>
              </a:defRPr>
            </a:lvl1pPr>
            <a:lvl2pPr marL="333351" indent="-158342">
              <a:tabLst/>
              <a:defRPr b="0" i="0" spc="-30" baseline="0">
                <a:latin typeface="Montserrat" pitchFamily="2" charset="77"/>
              </a:defRPr>
            </a:lvl2pPr>
            <a:lvl3pPr marL="501218" indent="-138104">
              <a:tabLst/>
              <a:defRPr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p:txBody>
      </p:sp>
      <p:sp>
        <p:nvSpPr>
          <p:cNvPr id="10" name="Content Placeholder 9">
            <a:extLst>
              <a:ext uri="{FF2B5EF4-FFF2-40B4-BE49-F238E27FC236}">
                <a16:creationId xmlns:a16="http://schemas.microsoft.com/office/drawing/2014/main" id="{59A4B42C-B814-6841-9C4C-2C46D9BA44E0}"/>
              </a:ext>
            </a:extLst>
          </p:cNvPr>
          <p:cNvSpPr>
            <a:spLocks noGrp="1"/>
          </p:cNvSpPr>
          <p:nvPr>
            <p:ph sz="quarter" idx="13"/>
          </p:nvPr>
        </p:nvSpPr>
        <p:spPr>
          <a:xfrm>
            <a:off x="3790697" y="1717146"/>
            <a:ext cx="4833000" cy="3409157"/>
          </a:xfrm>
          <a:prstGeom prst="rect">
            <a:avLst/>
          </a:prstGeom>
        </p:spPr>
        <p:txBody>
          <a:bodyPr/>
          <a:lstStyle/>
          <a:p>
            <a:pPr lvl="0"/>
            <a:r>
              <a:rPr lang="en-GB"/>
              <a:t>Click to edit Master text styles</a:t>
            </a:r>
          </a:p>
        </p:txBody>
      </p:sp>
    </p:spTree>
    <p:extLst>
      <p:ext uri="{BB962C8B-B14F-4D97-AF65-F5344CB8AC3E}">
        <p14:creationId xmlns:p14="http://schemas.microsoft.com/office/powerpoint/2010/main" val="3552152456"/>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1292816"/>
            <a:ext cx="8097609" cy="798239"/>
          </a:xfrm>
          <a:prstGeom prst="rect">
            <a:avLst/>
          </a:prstGeom>
        </p:spPr>
        <p:txBody>
          <a:bodyPr/>
          <a:lstStyle>
            <a:lvl1pPr marL="0" indent="0" algn="ctr">
              <a:spcBef>
                <a:spcPts val="0"/>
              </a:spcBef>
              <a:buFontTx/>
              <a:buNone/>
              <a:defRPr sz="21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5"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p:txBody>
      </p:sp>
      <p:sp>
        <p:nvSpPr>
          <p:cNvPr id="13" name="Text Placeholder 2">
            <a:extLst>
              <a:ext uri="{FF2B5EF4-FFF2-40B4-BE49-F238E27FC236}">
                <a16:creationId xmlns:a16="http://schemas.microsoft.com/office/drawing/2014/main" id="{862FBA11-F5B7-9644-A678-F40C34F42E7E}"/>
              </a:ext>
            </a:extLst>
          </p:cNvPr>
          <p:cNvSpPr>
            <a:spLocks noGrp="1"/>
          </p:cNvSpPr>
          <p:nvPr>
            <p:ph type="body" sz="quarter" idx="13"/>
          </p:nvPr>
        </p:nvSpPr>
        <p:spPr>
          <a:xfrm>
            <a:off x="3330179"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p:txBody>
      </p:sp>
      <p:sp>
        <p:nvSpPr>
          <p:cNvPr id="14" name="Text Placeholder 2">
            <a:extLst>
              <a:ext uri="{FF2B5EF4-FFF2-40B4-BE49-F238E27FC236}">
                <a16:creationId xmlns:a16="http://schemas.microsoft.com/office/drawing/2014/main" id="{6CA185E4-1E4A-F542-9683-C5F2AAC87399}"/>
              </a:ext>
            </a:extLst>
          </p:cNvPr>
          <p:cNvSpPr>
            <a:spLocks noGrp="1"/>
          </p:cNvSpPr>
          <p:nvPr>
            <p:ph type="body" sz="quarter" idx="14"/>
          </p:nvPr>
        </p:nvSpPr>
        <p:spPr>
          <a:xfrm>
            <a:off x="6135106" y="2246302"/>
            <a:ext cx="2484000" cy="2880000"/>
          </a:xfrm>
          <a:prstGeom prst="rect">
            <a:avLst/>
          </a:prstGeom>
        </p:spPr>
        <p:txBody>
          <a:bodyPr/>
          <a:lstStyle>
            <a:lvl1pPr marL="170248" indent="-163104">
              <a:spcBef>
                <a:spcPts val="600"/>
              </a:spcBef>
              <a:spcAft>
                <a:spcPts val="150"/>
              </a:spcAft>
              <a:buFont typeface="Arial" panose="020B0604020202020204" pitchFamily="34" charset="0"/>
              <a:buChar char="•"/>
              <a:tabLst/>
              <a:defRPr sz="135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a:p>
            <a:pPr lvl="1"/>
            <a:r>
              <a:rPr lang="en-GB" noProof="0"/>
              <a:t>Second level</a:t>
            </a:r>
          </a:p>
          <a:p>
            <a:pPr lvl="2"/>
            <a:r>
              <a:rPr lang="en-GB" noProof="0"/>
              <a:t>Third level</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522685" y="915894"/>
            <a:ext cx="8101013" cy="469028"/>
          </a:xfrm>
          <a:prstGeom prst="rect">
            <a:avLst/>
          </a:prstGeom>
        </p:spPr>
        <p:txBody>
          <a:bodyPr/>
          <a:lstStyle>
            <a:lvl1pPr algn="ctr">
              <a:defRPr sz="1350" b="0" i="0">
                <a:latin typeface="Montserrat Light" pitchFamily="2" charset="77"/>
              </a:defRPr>
            </a:lvl1pPr>
          </a:lstStyle>
          <a:p>
            <a:pPr lvl="0"/>
            <a:r>
              <a:rPr lang="en-GB"/>
              <a:t>Click to edit Master text styles</a:t>
            </a:r>
          </a:p>
        </p:txBody>
      </p:sp>
      <p:sp>
        <p:nvSpPr>
          <p:cNvPr id="11" name="Triangle 10">
            <a:extLst>
              <a:ext uri="{FF2B5EF4-FFF2-40B4-BE49-F238E27FC236}">
                <a16:creationId xmlns:a16="http://schemas.microsoft.com/office/drawing/2014/main" id="{9A4479DA-8719-F04C-81DB-3B2A4307F95A}"/>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2" name="Triangle 11">
            <a:extLst>
              <a:ext uri="{FF2B5EF4-FFF2-40B4-BE49-F238E27FC236}">
                <a16:creationId xmlns:a16="http://schemas.microsoft.com/office/drawing/2014/main" id="{AD5005E9-8B75-5645-B926-EE0DBEAE7AE3}"/>
              </a:ext>
            </a:extLst>
          </p:cNvPr>
          <p:cNvSpPr/>
          <p:nvPr/>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916878139"/>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nosto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1339471"/>
            <a:ext cx="8097609" cy="798239"/>
          </a:xfrm>
          <a:prstGeom prst="rect">
            <a:avLst/>
          </a:prstGeom>
        </p:spPr>
        <p:txBody>
          <a:bodyPr/>
          <a:lstStyle>
            <a:lvl1pPr marL="0" indent="0" algn="ctr">
              <a:spcBef>
                <a:spcPts val="0"/>
              </a:spcBef>
              <a:buFontTx/>
              <a:buNone/>
              <a:defRPr sz="21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5" y="2455641"/>
            <a:ext cx="1836000" cy="2670000"/>
          </a:xfrm>
          <a:prstGeom prst="rect">
            <a:avLst/>
          </a:prstGeom>
        </p:spPr>
        <p:txBody>
          <a:bodyPr/>
          <a:lstStyle>
            <a:lvl1pPr marL="170248" indent="-163104">
              <a:spcBef>
                <a:spcPts val="600"/>
              </a:spcBef>
              <a:spcAft>
                <a:spcPts val="150"/>
              </a:spcAft>
              <a:buFont typeface="Arial" panose="020B0604020202020204" pitchFamily="34" charset="0"/>
              <a:buChar char="•"/>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522685" y="915894"/>
            <a:ext cx="8101013" cy="469028"/>
          </a:xfrm>
          <a:prstGeom prst="rect">
            <a:avLst/>
          </a:prstGeom>
        </p:spPr>
        <p:txBody>
          <a:bodyPr/>
          <a:lstStyle>
            <a:lvl1pPr algn="ctr">
              <a:defRPr sz="1350" b="0" i="0">
                <a:latin typeface="Montserrat Light" pitchFamily="2" charset="77"/>
              </a:defRPr>
            </a:lvl1pPr>
          </a:lstStyle>
          <a:p>
            <a:pPr lvl="0"/>
            <a:r>
              <a:rPr lang="en-GB"/>
              <a:t>Click to edit Master text styles</a:t>
            </a:r>
          </a:p>
        </p:txBody>
      </p:sp>
      <p:sp>
        <p:nvSpPr>
          <p:cNvPr id="11" name="Text Placeholder 2">
            <a:extLst>
              <a:ext uri="{FF2B5EF4-FFF2-40B4-BE49-F238E27FC236}">
                <a16:creationId xmlns:a16="http://schemas.microsoft.com/office/drawing/2014/main" id="{2940202A-C666-1A4E-9AA7-060B2618A76C}"/>
              </a:ext>
            </a:extLst>
          </p:cNvPr>
          <p:cNvSpPr>
            <a:spLocks noGrp="1"/>
          </p:cNvSpPr>
          <p:nvPr>
            <p:ph type="body" sz="quarter" idx="16"/>
          </p:nvPr>
        </p:nvSpPr>
        <p:spPr>
          <a:xfrm>
            <a:off x="2619966" y="2455641"/>
            <a:ext cx="1836000" cy="2670000"/>
          </a:xfrm>
          <a:prstGeom prst="rect">
            <a:avLst/>
          </a:prstGeom>
        </p:spPr>
        <p:txBody>
          <a:bodyPr/>
          <a:lstStyle>
            <a:lvl1pPr marL="170248" indent="-163104">
              <a:spcBef>
                <a:spcPts val="600"/>
              </a:spcBef>
              <a:spcAft>
                <a:spcPts val="150"/>
              </a:spcAft>
              <a:buFont typeface="Arial" panose="020B0604020202020204" pitchFamily="34" charset="0"/>
              <a:buChar char="•"/>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2" name="Text Placeholder 2">
            <a:extLst>
              <a:ext uri="{FF2B5EF4-FFF2-40B4-BE49-F238E27FC236}">
                <a16:creationId xmlns:a16="http://schemas.microsoft.com/office/drawing/2014/main" id="{553622CD-7BB6-054C-928D-E77745B76CA1}"/>
              </a:ext>
            </a:extLst>
          </p:cNvPr>
          <p:cNvSpPr>
            <a:spLocks noGrp="1"/>
          </p:cNvSpPr>
          <p:nvPr>
            <p:ph type="body" sz="quarter" idx="17"/>
          </p:nvPr>
        </p:nvSpPr>
        <p:spPr>
          <a:xfrm>
            <a:off x="4717247" y="2455641"/>
            <a:ext cx="1836000" cy="2670000"/>
          </a:xfrm>
          <a:prstGeom prst="rect">
            <a:avLst/>
          </a:prstGeom>
        </p:spPr>
        <p:txBody>
          <a:bodyPr/>
          <a:lstStyle>
            <a:lvl1pPr marL="170248" indent="-163104">
              <a:spcBef>
                <a:spcPts val="600"/>
              </a:spcBef>
              <a:spcAft>
                <a:spcPts val="150"/>
              </a:spcAft>
              <a:buFont typeface="Arial" panose="020B0604020202020204" pitchFamily="34" charset="0"/>
              <a:buChar char="•"/>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5" name="Text Placeholder 2">
            <a:extLst>
              <a:ext uri="{FF2B5EF4-FFF2-40B4-BE49-F238E27FC236}">
                <a16:creationId xmlns:a16="http://schemas.microsoft.com/office/drawing/2014/main" id="{5991E50B-35DA-BC43-AF29-6957A971E2F6}"/>
              </a:ext>
            </a:extLst>
          </p:cNvPr>
          <p:cNvSpPr>
            <a:spLocks noGrp="1"/>
          </p:cNvSpPr>
          <p:nvPr>
            <p:ph type="body" sz="quarter" idx="18"/>
          </p:nvPr>
        </p:nvSpPr>
        <p:spPr>
          <a:xfrm>
            <a:off x="6814529" y="2455641"/>
            <a:ext cx="1836000" cy="2670000"/>
          </a:xfrm>
          <a:prstGeom prst="rect">
            <a:avLst/>
          </a:prstGeom>
        </p:spPr>
        <p:txBody>
          <a:bodyPr/>
          <a:lstStyle>
            <a:lvl1pPr marL="170248" indent="-163104">
              <a:spcBef>
                <a:spcPts val="600"/>
              </a:spcBef>
              <a:spcAft>
                <a:spcPts val="150"/>
              </a:spcAft>
              <a:buFont typeface="Arial" panose="020B0604020202020204" pitchFamily="34" charset="0"/>
              <a:buChar char="•"/>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3" name="Triangle 12">
            <a:extLst>
              <a:ext uri="{FF2B5EF4-FFF2-40B4-BE49-F238E27FC236}">
                <a16:creationId xmlns:a16="http://schemas.microsoft.com/office/drawing/2014/main" id="{76170A8F-5BBC-1E44-8CD0-F380CD90BC4A}"/>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14" name="Triangle 13">
            <a:extLst>
              <a:ext uri="{FF2B5EF4-FFF2-40B4-BE49-F238E27FC236}">
                <a16:creationId xmlns:a16="http://schemas.microsoft.com/office/drawing/2014/main" id="{EED77038-304D-1549-9A1B-5E7B22DAD972}"/>
              </a:ext>
            </a:extLst>
          </p:cNvPr>
          <p:cNvSpPr/>
          <p:nvPr/>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1308878643"/>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nostoa ikoneilla">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B2058E25-092C-7A44-B632-C083B0F53BA5}"/>
              </a:ext>
            </a:extLst>
          </p:cNvPr>
          <p:cNvSpPr/>
          <p:nvPr/>
        </p:nvSpPr>
        <p:spPr>
          <a:xfrm>
            <a:off x="521494" y="5201010"/>
            <a:ext cx="536612" cy="513996"/>
          </a:xfrm>
          <a:prstGeom prst="triangle">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4" name="Text Placeholder 3">
            <a:extLst>
              <a:ext uri="{FF2B5EF4-FFF2-40B4-BE49-F238E27FC236}">
                <a16:creationId xmlns:a16="http://schemas.microsoft.com/office/drawing/2014/main" id="{BDB62AA9-54FD-9048-BF30-FCB8D321D8E5}"/>
              </a:ext>
            </a:extLst>
          </p:cNvPr>
          <p:cNvSpPr>
            <a:spLocks noGrp="1"/>
          </p:cNvSpPr>
          <p:nvPr>
            <p:ph type="body" sz="quarter" idx="11"/>
          </p:nvPr>
        </p:nvSpPr>
        <p:spPr>
          <a:xfrm>
            <a:off x="521497" y="1334682"/>
            <a:ext cx="8097609" cy="798239"/>
          </a:xfrm>
          <a:prstGeom prst="rect">
            <a:avLst/>
          </a:prstGeom>
        </p:spPr>
        <p:txBody>
          <a:bodyPr/>
          <a:lstStyle>
            <a:lvl1pPr marL="0" indent="0" algn="ctr">
              <a:spcBef>
                <a:spcPts val="0"/>
              </a:spcBef>
              <a:buFontTx/>
              <a:buNone/>
              <a:defRPr sz="2100" b="1" i="0" spc="-60" baseline="0">
                <a:latin typeface="Montserrat SemiBold" pitchFamily="2" charset="77"/>
              </a:defRPr>
            </a:lvl1pPr>
            <a:lvl2pPr marL="180962" indent="0">
              <a:buFontTx/>
              <a:buNone/>
              <a:defRPr b="1" i="0">
                <a:latin typeface="Montserrat SemiBold" pitchFamily="2" charset="77"/>
              </a:defRPr>
            </a:lvl2pPr>
            <a:lvl3pPr marL="990527" indent="0">
              <a:buFontTx/>
              <a:buNone/>
              <a:defRPr b="1" i="0">
                <a:latin typeface="Montserrat SemiBold" pitchFamily="2" charset="77"/>
              </a:defRPr>
            </a:lvl3pPr>
            <a:lvl4pPr marL="1333401" indent="0">
              <a:buFontTx/>
              <a:buNone/>
              <a:defRPr b="1" i="0">
                <a:latin typeface="Montserrat SemiBold" pitchFamily="2" charset="77"/>
              </a:defRPr>
            </a:lvl4pPr>
            <a:lvl5pPr marL="1720325" indent="0">
              <a:buFontTx/>
              <a:buNone/>
              <a:defRPr b="1" i="0">
                <a:latin typeface="Montserrat SemiBold" pitchFamily="2" charset="77"/>
              </a:defRPr>
            </a:lvl5pPr>
          </a:lstStyle>
          <a:p>
            <a:pPr lvl="0"/>
            <a:r>
              <a:rPr lang="en-GB" noProof="0"/>
              <a:t>Click to edit Master text styles</a:t>
            </a:r>
          </a:p>
        </p:txBody>
      </p:sp>
      <p:sp>
        <p:nvSpPr>
          <p:cNvPr id="9" name="Slide Number Placeholder 5">
            <a:extLst>
              <a:ext uri="{FF2B5EF4-FFF2-40B4-BE49-F238E27FC236}">
                <a16:creationId xmlns:a16="http://schemas.microsoft.com/office/drawing/2014/main" id="{5B9005DC-1964-BE4D-AE29-B6DB6AFFB923}"/>
              </a:ext>
            </a:extLst>
          </p:cNvPr>
          <p:cNvSpPr>
            <a:spLocks noGrp="1"/>
          </p:cNvSpPr>
          <p:nvPr>
            <p:ph type="sldNum" sz="quarter" idx="4"/>
          </p:nvPr>
        </p:nvSpPr>
        <p:spPr>
          <a:xfrm>
            <a:off x="20687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
        <p:nvSpPr>
          <p:cNvPr id="3" name="Text Placeholder 2">
            <a:extLst>
              <a:ext uri="{FF2B5EF4-FFF2-40B4-BE49-F238E27FC236}">
                <a16:creationId xmlns:a16="http://schemas.microsoft.com/office/drawing/2014/main" id="{52823646-8B4B-4A48-A462-5FAE9F42586D}"/>
              </a:ext>
            </a:extLst>
          </p:cNvPr>
          <p:cNvSpPr>
            <a:spLocks noGrp="1"/>
          </p:cNvSpPr>
          <p:nvPr>
            <p:ph type="body" sz="quarter" idx="12"/>
          </p:nvPr>
        </p:nvSpPr>
        <p:spPr>
          <a:xfrm>
            <a:off x="522685" y="2857499"/>
            <a:ext cx="1836000" cy="2268803"/>
          </a:xfrm>
          <a:prstGeom prst="rect">
            <a:avLst/>
          </a:prstGeom>
        </p:spPr>
        <p:txBody>
          <a:bodyPr/>
          <a:lstStyle>
            <a:lvl1pPr marL="170248" indent="-163104" algn="ctr">
              <a:spcBef>
                <a:spcPts val="600"/>
              </a:spcBef>
              <a:spcAft>
                <a:spcPts val="150"/>
              </a:spcAft>
              <a:buFontTx/>
              <a:buNone/>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5" name="Text Placeholder 4">
            <a:extLst>
              <a:ext uri="{FF2B5EF4-FFF2-40B4-BE49-F238E27FC236}">
                <a16:creationId xmlns:a16="http://schemas.microsoft.com/office/drawing/2014/main" id="{3F8F00F3-352E-9841-999B-6F3862C72ACA}"/>
              </a:ext>
            </a:extLst>
          </p:cNvPr>
          <p:cNvSpPr>
            <a:spLocks noGrp="1"/>
          </p:cNvSpPr>
          <p:nvPr>
            <p:ph type="body" sz="quarter" idx="15"/>
          </p:nvPr>
        </p:nvSpPr>
        <p:spPr>
          <a:xfrm>
            <a:off x="2627709" y="915894"/>
            <a:ext cx="3894400" cy="469028"/>
          </a:xfrm>
          <a:prstGeom prst="rect">
            <a:avLst/>
          </a:prstGeom>
        </p:spPr>
        <p:txBody>
          <a:bodyPr/>
          <a:lstStyle>
            <a:lvl1pPr algn="ctr">
              <a:defRPr sz="1350" b="0" i="0">
                <a:latin typeface="Montserrat Light" pitchFamily="2" charset="77"/>
              </a:defRPr>
            </a:lvl1pPr>
          </a:lstStyle>
          <a:p>
            <a:pPr lvl="0"/>
            <a:r>
              <a:rPr lang="en-GB"/>
              <a:t>Click to edit Master text styles</a:t>
            </a:r>
          </a:p>
        </p:txBody>
      </p:sp>
      <p:pic>
        <p:nvPicPr>
          <p:cNvPr id="13" name="Kuva 15" descr="Suurennuslasi">
            <a:extLst>
              <a:ext uri="{FF2B5EF4-FFF2-40B4-BE49-F238E27FC236}">
                <a16:creationId xmlns:a16="http://schemas.microsoft.com/office/drawing/2014/main" id="{464075F5-43D7-D44E-95A3-9279FF328F7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32511" y="2318959"/>
            <a:ext cx="369857" cy="410953"/>
          </a:xfrm>
          <a:prstGeom prst="rect">
            <a:avLst/>
          </a:prstGeom>
        </p:spPr>
      </p:pic>
      <p:pic>
        <p:nvPicPr>
          <p:cNvPr id="14" name="Kuva 16" descr="Suurennuslasi">
            <a:extLst>
              <a:ext uri="{FF2B5EF4-FFF2-40B4-BE49-F238E27FC236}">
                <a16:creationId xmlns:a16="http://schemas.microsoft.com/office/drawing/2014/main" id="{C898D1C9-FEFE-294B-9B26-130FFBD0E95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47122" y="2318959"/>
            <a:ext cx="369857" cy="410953"/>
          </a:xfrm>
          <a:prstGeom prst="rect">
            <a:avLst/>
          </a:prstGeom>
        </p:spPr>
      </p:pic>
      <p:pic>
        <p:nvPicPr>
          <p:cNvPr id="16" name="Kuva 17" descr="Suurennuslasi">
            <a:extLst>
              <a:ext uri="{FF2B5EF4-FFF2-40B4-BE49-F238E27FC236}">
                <a16:creationId xmlns:a16="http://schemas.microsoft.com/office/drawing/2014/main" id="{0E2710D5-2FAB-5047-9E6E-6421A1DC02D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27024" y="2318959"/>
            <a:ext cx="369857" cy="410953"/>
          </a:xfrm>
          <a:prstGeom prst="rect">
            <a:avLst/>
          </a:prstGeom>
        </p:spPr>
      </p:pic>
      <p:pic>
        <p:nvPicPr>
          <p:cNvPr id="17" name="Kuva 20" descr="Suurennuslasi">
            <a:extLst>
              <a:ext uri="{FF2B5EF4-FFF2-40B4-BE49-F238E27FC236}">
                <a16:creationId xmlns:a16="http://schemas.microsoft.com/office/drawing/2014/main" id="{F16DCB8C-FAE9-C141-8525-0943FF03500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541633" y="2318958"/>
            <a:ext cx="369857" cy="410953"/>
          </a:xfrm>
          <a:prstGeom prst="rect">
            <a:avLst/>
          </a:prstGeom>
        </p:spPr>
      </p:pic>
      <p:sp>
        <p:nvSpPr>
          <p:cNvPr id="18" name="Text Placeholder 2">
            <a:extLst>
              <a:ext uri="{FF2B5EF4-FFF2-40B4-BE49-F238E27FC236}">
                <a16:creationId xmlns:a16="http://schemas.microsoft.com/office/drawing/2014/main" id="{0F1C426D-D8EF-FE4A-A04F-17223F6AE584}"/>
              </a:ext>
            </a:extLst>
          </p:cNvPr>
          <p:cNvSpPr>
            <a:spLocks noGrp="1"/>
          </p:cNvSpPr>
          <p:nvPr>
            <p:ph type="body" sz="quarter" idx="16"/>
          </p:nvPr>
        </p:nvSpPr>
        <p:spPr>
          <a:xfrm>
            <a:off x="2610815" y="2865874"/>
            <a:ext cx="1836000" cy="2268803"/>
          </a:xfrm>
          <a:prstGeom prst="rect">
            <a:avLst/>
          </a:prstGeom>
        </p:spPr>
        <p:txBody>
          <a:bodyPr/>
          <a:lstStyle>
            <a:lvl1pPr marL="170248" indent="-163104" algn="ctr">
              <a:spcBef>
                <a:spcPts val="600"/>
              </a:spcBef>
              <a:spcAft>
                <a:spcPts val="150"/>
              </a:spcAft>
              <a:buFontTx/>
              <a:buNone/>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19" name="Text Placeholder 2">
            <a:extLst>
              <a:ext uri="{FF2B5EF4-FFF2-40B4-BE49-F238E27FC236}">
                <a16:creationId xmlns:a16="http://schemas.microsoft.com/office/drawing/2014/main" id="{8B914AB6-E58D-984F-8079-46B3A4B203CB}"/>
              </a:ext>
            </a:extLst>
          </p:cNvPr>
          <p:cNvSpPr>
            <a:spLocks noGrp="1"/>
          </p:cNvSpPr>
          <p:nvPr>
            <p:ph type="body" sz="quarter" idx="17"/>
          </p:nvPr>
        </p:nvSpPr>
        <p:spPr>
          <a:xfrm>
            <a:off x="4698944" y="2865874"/>
            <a:ext cx="1836000" cy="2268803"/>
          </a:xfrm>
          <a:prstGeom prst="rect">
            <a:avLst/>
          </a:prstGeom>
        </p:spPr>
        <p:txBody>
          <a:bodyPr/>
          <a:lstStyle>
            <a:lvl1pPr marL="170248" indent="-163104" algn="ctr">
              <a:spcBef>
                <a:spcPts val="600"/>
              </a:spcBef>
              <a:spcAft>
                <a:spcPts val="150"/>
              </a:spcAft>
              <a:buFontTx/>
              <a:buNone/>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20" name="Text Placeholder 2">
            <a:extLst>
              <a:ext uri="{FF2B5EF4-FFF2-40B4-BE49-F238E27FC236}">
                <a16:creationId xmlns:a16="http://schemas.microsoft.com/office/drawing/2014/main" id="{985448B8-F897-1C49-B0F6-FC3AD6D85F83}"/>
              </a:ext>
            </a:extLst>
          </p:cNvPr>
          <p:cNvSpPr>
            <a:spLocks noGrp="1"/>
          </p:cNvSpPr>
          <p:nvPr>
            <p:ph type="body" sz="quarter" idx="18"/>
          </p:nvPr>
        </p:nvSpPr>
        <p:spPr>
          <a:xfrm>
            <a:off x="6787074" y="2865874"/>
            <a:ext cx="1836000" cy="2268803"/>
          </a:xfrm>
          <a:prstGeom prst="rect">
            <a:avLst/>
          </a:prstGeom>
        </p:spPr>
        <p:txBody>
          <a:bodyPr/>
          <a:lstStyle>
            <a:lvl1pPr marL="170248" indent="-163104" algn="ctr">
              <a:spcBef>
                <a:spcPts val="600"/>
              </a:spcBef>
              <a:spcAft>
                <a:spcPts val="150"/>
              </a:spcAft>
              <a:buFontTx/>
              <a:buNone/>
              <a:tabLst/>
              <a:defRPr sz="1200" b="0" i="0" spc="-30" baseline="0">
                <a:latin typeface="Montserrat" pitchFamily="2" charset="77"/>
              </a:defRPr>
            </a:lvl1pPr>
            <a:lvl2pPr marL="333351" indent="-158342">
              <a:tabLst/>
              <a:defRPr sz="1200" b="0" i="0" spc="-30" baseline="0">
                <a:latin typeface="Montserrat" pitchFamily="2" charset="77"/>
              </a:defRPr>
            </a:lvl2pPr>
            <a:lvl3pPr marL="501218" indent="-138104">
              <a:tabLst/>
              <a:defRPr sz="1050" b="0" i="0" spc="-30" baseline="0">
                <a:latin typeface="Montserrat" pitchFamily="2" charset="77"/>
              </a:defRPr>
            </a:lvl3pPr>
            <a:lvl4pPr marL="701225" indent="-141676">
              <a:tabLst/>
              <a:defRPr b="0" i="0" spc="-30" baseline="0">
                <a:latin typeface="Montserrat" pitchFamily="2" charset="77"/>
              </a:defRPr>
            </a:lvl4pPr>
            <a:lvl5pPr marL="1720325" indent="0">
              <a:buNone/>
              <a:defRPr b="0" i="0">
                <a:latin typeface="Montserrat" pitchFamily="2" charset="77"/>
              </a:defRPr>
            </a:lvl5pPr>
          </a:lstStyle>
          <a:p>
            <a:pPr lvl="0"/>
            <a:r>
              <a:rPr lang="en-GB" noProof="0"/>
              <a:t>Click to edit Master text styles</a:t>
            </a:r>
          </a:p>
        </p:txBody>
      </p:sp>
      <p:sp>
        <p:nvSpPr>
          <p:cNvPr id="21" name="Triangle 20">
            <a:extLst>
              <a:ext uri="{FF2B5EF4-FFF2-40B4-BE49-F238E27FC236}">
                <a16:creationId xmlns:a16="http://schemas.microsoft.com/office/drawing/2014/main" id="{F80CC64A-5561-8044-A118-F241C3225B2C}"/>
              </a:ext>
            </a:extLst>
          </p:cNvPr>
          <p:cNvSpPr/>
          <p:nvPr/>
        </p:nvSpPr>
        <p:spPr>
          <a:xfrm rot="10800000">
            <a:off x="7620110" y="6"/>
            <a:ext cx="1002396" cy="9601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22" name="Triangle 21">
            <a:extLst>
              <a:ext uri="{FF2B5EF4-FFF2-40B4-BE49-F238E27FC236}">
                <a16:creationId xmlns:a16="http://schemas.microsoft.com/office/drawing/2014/main" id="{6A1203D4-5FAF-DC46-B6A4-E776E98B0C5C}"/>
              </a:ext>
            </a:extLst>
          </p:cNvPr>
          <p:cNvSpPr/>
          <p:nvPr/>
        </p:nvSpPr>
        <p:spPr>
          <a:xfrm rot="10800000">
            <a:off x="7413011" y="0"/>
            <a:ext cx="708297" cy="6784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3330986455"/>
      </p:ext>
    </p:extLst>
  </p:cSld>
  <p:clrMapOvr>
    <a:masterClrMapping/>
  </p:clrMapOvr>
  <p:hf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loitus - puna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SAK-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0097" y="2224358"/>
            <a:ext cx="2703806" cy="1266283"/>
          </a:xfrm>
          <a:prstGeom prst="rect">
            <a:avLst/>
          </a:prstGeom>
        </p:spPr>
      </p:pic>
    </p:spTree>
    <p:extLst>
      <p:ext uri="{BB962C8B-B14F-4D97-AF65-F5344CB8AC3E}">
        <p14:creationId xmlns:p14="http://schemas.microsoft.com/office/powerpoint/2010/main" val="158522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image" Target="../media/image20.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0.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6.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t">
            <a:normAutofit/>
          </a:bodyPr>
          <a:lstStyle/>
          <a:p>
            <a:r>
              <a:rPr lang="fi-FI" err="1"/>
              <a:t>Click</a:t>
            </a:r>
            <a:r>
              <a:rPr lang="fi-FI"/>
              <a:t> to </a:t>
            </a:r>
            <a:r>
              <a:rPr lang="fi-FI" err="1"/>
              <a:t>edit</a:t>
            </a:r>
            <a:r>
              <a:rPr lang="fi-FI"/>
              <a:t> Master </a:t>
            </a:r>
            <a:r>
              <a:rPr lang="fi-FI" err="1"/>
              <a:t>title</a:t>
            </a:r>
            <a:r>
              <a:rPr lang="fi-FI"/>
              <a:t> </a:t>
            </a:r>
            <a:r>
              <a:rPr lang="fi-FI" err="1"/>
              <a:t>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p:txBody>
      </p:sp>
      <p:sp>
        <p:nvSpPr>
          <p:cNvPr id="6" name="Slide Number Placeholder 5"/>
          <p:cNvSpPr>
            <a:spLocks noGrp="1"/>
          </p:cNvSpPr>
          <p:nvPr>
            <p:ph type="sldNum" sz="quarter" idx="4"/>
          </p:nvPr>
        </p:nvSpPr>
        <p:spPr>
          <a:xfrm>
            <a:off x="457201" y="5219700"/>
            <a:ext cx="304800" cy="266435"/>
          </a:xfrm>
          <a:prstGeom prst="rect">
            <a:avLst/>
          </a:prstGeom>
        </p:spPr>
        <p:txBody>
          <a:bodyPr vert="horz" lIns="91440" tIns="45720" rIns="91440" bIns="45720" rtlCol="0" anchor="t"/>
          <a:lstStyle>
            <a:lvl1pPr algn="l">
              <a:defRPr sz="8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273705971"/>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Lst>
  <p:hf hdr="0" ftr="0"/>
  <p:txStyles>
    <p:titleStyle>
      <a:lvl1pPr algn="l" defTabSz="457200" rtl="0" eaLnBrk="1" latinLnBrk="0" hangingPunct="1">
        <a:spcBef>
          <a:spcPct val="0"/>
        </a:spcBef>
        <a:buNone/>
        <a:defRPr sz="3200" b="1" kern="1200">
          <a:solidFill>
            <a:schemeClr val="tx2">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Clr>
          <a:schemeClr val="tx2">
            <a:lumMod val="65000"/>
            <a:lumOff val="35000"/>
          </a:schemeClr>
        </a:buClr>
        <a:buFont typeface="Arial"/>
        <a:buChar char="•"/>
        <a:defRPr sz="2000" kern="1200">
          <a:solidFill>
            <a:schemeClr val="tx2"/>
          </a:solidFill>
          <a:latin typeface="+mn-lt"/>
          <a:ea typeface="+mn-ea"/>
          <a:cs typeface="+mn-cs"/>
        </a:defRPr>
      </a:lvl1pPr>
      <a:lvl2pPr marL="1092200" indent="-288925" algn="l" defTabSz="457200" rtl="0" eaLnBrk="1" latinLnBrk="0" hangingPunct="1">
        <a:spcBef>
          <a:spcPct val="20000"/>
        </a:spcBef>
        <a:buClr>
          <a:schemeClr val="tx2">
            <a:lumMod val="65000"/>
            <a:lumOff val="35000"/>
          </a:schemeClr>
        </a:buClr>
        <a:buFont typeface="Arial" panose="020B0604020202020204" pitchFamily="34" charset="0"/>
        <a:buChar char="•"/>
        <a:tabLst/>
        <a:defRPr sz="1800" kern="1200">
          <a:solidFill>
            <a:schemeClr val="tx2"/>
          </a:solidFill>
          <a:latin typeface="+mn-lt"/>
          <a:ea typeface="+mn-ea"/>
          <a:cs typeface="+mn-cs"/>
        </a:defRPr>
      </a:lvl2pPr>
      <a:lvl3pPr marL="1549400" indent="-228600" algn="l" defTabSz="457200" rtl="0" eaLnBrk="1" latinLnBrk="0" hangingPunct="1">
        <a:spcBef>
          <a:spcPct val="20000"/>
        </a:spcBef>
        <a:buClr>
          <a:schemeClr val="tx2">
            <a:lumMod val="65000"/>
            <a:lumOff val="35000"/>
          </a:schemeClr>
        </a:buClr>
        <a:buFont typeface="Arial" panose="020B0604020202020204" pitchFamily="34" charset="0"/>
        <a:buChar char="•"/>
        <a:tabLst/>
        <a:defRPr sz="1600" kern="1200">
          <a:solidFill>
            <a:schemeClr val="tx2"/>
          </a:solidFill>
          <a:latin typeface="+mn-lt"/>
          <a:ea typeface="+mn-ea"/>
          <a:cs typeface="+mn-cs"/>
        </a:defRPr>
      </a:lvl3pPr>
      <a:lvl4pPr marL="2065338" indent="-287338" algn="l" defTabSz="457200"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538" indent="-228600" algn="l" defTabSz="457200"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1449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pic>
        <p:nvPicPr>
          <p:cNvPr id="5" name="Picture 4">
            <a:extLst>
              <a:ext uri="{FF2B5EF4-FFF2-40B4-BE49-F238E27FC236}">
                <a16:creationId xmlns:a16="http://schemas.microsoft.com/office/drawing/2014/main" id="{284B3C4A-1DCB-544E-B764-518C8703D3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082506" y="5251700"/>
            <a:ext cx="547162" cy="255342"/>
          </a:xfrm>
          <a:prstGeom prst="rect">
            <a:avLst/>
          </a:prstGeom>
        </p:spPr>
      </p:pic>
    </p:spTree>
    <p:extLst>
      <p:ext uri="{BB962C8B-B14F-4D97-AF65-F5344CB8AC3E}">
        <p14:creationId xmlns:p14="http://schemas.microsoft.com/office/powerpoint/2010/main" val="371385738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650" r:id="rId11"/>
    <p:sldLayoutId id="2147483733" r:id="rId12"/>
    <p:sldLayoutId id="2147483735" r:id="rId13"/>
    <p:sldLayoutId id="2147483736" r:id="rId14"/>
    <p:sldLayoutId id="2147483737" r:id="rId15"/>
    <p:sldLayoutId id="2147483796" r:id="rId16"/>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guide id="26" pos="4159">
          <p15:clr>
            <a:srgbClr val="F26B43"/>
          </p15:clr>
        </p15:guide>
        <p15:guide id="27">
          <p15:clr>
            <a:srgbClr val="F26B43"/>
          </p15:clr>
        </p15:guide>
        <p15:guide id="28" orient="horz" pos="55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1449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069947202"/>
      </p:ext>
    </p:extLst>
  </p:cSld>
  <p:clrMap bg1="lt1" tx1="dk1" bg2="lt2" tx2="dk2" accent1="accent1" accent2="accent2" accent3="accent3" accent4="accent4" accent5="accent5" accent6="accent6" hlink="hlink" folHlink="folHlink"/>
  <p:sldLayoutIdLst>
    <p:sldLayoutId id="2147483793" r:id="rId1"/>
    <p:sldLayoutId id="2147483795" r:id="rId2"/>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guide id="26" pos="4159">
          <p15:clr>
            <a:srgbClr val="F26B43"/>
          </p15:clr>
        </p15:guide>
        <p15:guide id="27">
          <p15:clr>
            <a:srgbClr val="F26B43"/>
          </p15:clr>
        </p15:guide>
        <p15:guide id="28" orient="horz" pos="55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5500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09074" y="5228167"/>
            <a:ext cx="304800" cy="266435"/>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spTree>
    <p:extLst>
      <p:ext uri="{BB962C8B-B14F-4D97-AF65-F5344CB8AC3E}">
        <p14:creationId xmlns:p14="http://schemas.microsoft.com/office/powerpoint/2010/main" val="3653417065"/>
      </p:ext>
    </p:extLst>
  </p:cSld>
  <p:clrMap bg1="lt1" tx1="dk1" bg2="lt2" tx2="dk2" accent1="accent1" accent2="accent2" accent3="accent3" accent4="accent4" accent5="accent5" accent6="accent6" hlink="hlink" folHlink="folHlink"/>
  <p:sldLayoutIdLst>
    <p:sldLayoutId id="2147483758" r:id="rId1"/>
    <p:sldLayoutId id="2147483759" r:id="rId2"/>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23016" y="5228167"/>
            <a:ext cx="304800" cy="266435"/>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pic>
        <p:nvPicPr>
          <p:cNvPr id="4" name="Picture 3">
            <a:extLst>
              <a:ext uri="{FF2B5EF4-FFF2-40B4-BE49-F238E27FC236}">
                <a16:creationId xmlns:a16="http://schemas.microsoft.com/office/drawing/2014/main" id="{3CE68333-FB3B-E248-9308-AB7D0A4FCBB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82506" y="5251700"/>
            <a:ext cx="547162" cy="255342"/>
          </a:xfrm>
          <a:prstGeom prst="rect">
            <a:avLst/>
          </a:prstGeom>
        </p:spPr>
      </p:pic>
    </p:spTree>
    <p:extLst>
      <p:ext uri="{BB962C8B-B14F-4D97-AF65-F5344CB8AC3E}">
        <p14:creationId xmlns:p14="http://schemas.microsoft.com/office/powerpoint/2010/main" val="300796787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14499" y="5239132"/>
            <a:ext cx="304800" cy="279999"/>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pic>
        <p:nvPicPr>
          <p:cNvPr id="7" name="Picture 6">
            <a:extLst>
              <a:ext uri="{FF2B5EF4-FFF2-40B4-BE49-F238E27FC236}">
                <a16:creationId xmlns:a16="http://schemas.microsoft.com/office/drawing/2014/main" id="{64A58784-82A0-1341-8D07-526AEA1BF2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82506" y="5251700"/>
            <a:ext cx="547162" cy="255342"/>
          </a:xfrm>
          <a:prstGeom prst="rect">
            <a:avLst/>
          </a:prstGeom>
        </p:spPr>
      </p:pic>
    </p:spTree>
    <p:extLst>
      <p:ext uri="{BB962C8B-B14F-4D97-AF65-F5344CB8AC3E}">
        <p14:creationId xmlns:p14="http://schemas.microsoft.com/office/powerpoint/2010/main" val="17643923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guide id="26" pos="4159">
          <p15:clr>
            <a:srgbClr val="F26B43"/>
          </p15:clr>
        </p15:guide>
        <p15:guide id="2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23016" y="5228167"/>
            <a:ext cx="304800" cy="266435"/>
          </a:xfrm>
          <a:prstGeom prst="rect">
            <a:avLst/>
          </a:prstGeom>
        </p:spPr>
        <p:txBody>
          <a:bodyPr vert="horz" lIns="91440" tIns="45720" rIns="91440" bIns="45720" rtlCol="0" anchor="t"/>
          <a:lstStyle>
            <a:lvl1pPr algn="l">
              <a:defRPr sz="600">
                <a:solidFill>
                  <a:srgbClr val="000000"/>
                </a:solidFill>
              </a:defRPr>
            </a:lvl1pPr>
          </a:lstStyle>
          <a:p>
            <a:fld id="{C9EC5ACF-1BEE-574E-A35B-E54A489811D4}" type="slidenum">
              <a:rPr lang="uk-UA" smtClean="0"/>
              <a:pPr/>
              <a:t>‹#›</a:t>
            </a:fld>
            <a:endParaRPr lang="uk-UA"/>
          </a:p>
        </p:txBody>
      </p:sp>
      <p:pic>
        <p:nvPicPr>
          <p:cNvPr id="4" name="Picture 3">
            <a:extLst>
              <a:ext uri="{FF2B5EF4-FFF2-40B4-BE49-F238E27FC236}">
                <a16:creationId xmlns:a16="http://schemas.microsoft.com/office/drawing/2014/main" id="{931A308D-82D8-1E4D-98F7-2C951D597F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82506" y="5251700"/>
            <a:ext cx="547162" cy="255342"/>
          </a:xfrm>
          <a:prstGeom prst="rect">
            <a:avLst/>
          </a:prstGeom>
        </p:spPr>
      </p:pic>
    </p:spTree>
    <p:extLst>
      <p:ext uri="{BB962C8B-B14F-4D97-AF65-F5344CB8AC3E}">
        <p14:creationId xmlns:p14="http://schemas.microsoft.com/office/powerpoint/2010/main" val="1513494038"/>
      </p:ext>
    </p:extLst>
  </p:cSld>
  <p:clrMap bg1="lt1" tx1="dk1" bg2="lt2" tx2="dk2" accent1="accent1" accent2="accent2" accent3="accent3" accent4="accent4" accent5="accent5" accent6="accent6" hlink="hlink" folHlink="folHlink"/>
  <p:sldLayoutIdLst>
    <p:sldLayoutId id="2147483780" r:id="rId1"/>
    <p:sldLayoutId id="2147483781" r:id="rId2"/>
  </p:sldLayoutIdLst>
  <p:hf hdr="0" ftr="0"/>
  <p:txStyles>
    <p:titleStyle>
      <a:lvl1pPr algn="l" defTabSz="342875" rtl="0" eaLnBrk="1" latinLnBrk="0" hangingPunct="1">
        <a:spcBef>
          <a:spcPct val="0"/>
        </a:spcBef>
        <a:buNone/>
        <a:defRPr sz="2400" b="1" kern="1200">
          <a:solidFill>
            <a:schemeClr val="tx2">
              <a:lumMod val="75000"/>
              <a:lumOff val="25000"/>
            </a:schemeClr>
          </a:solidFill>
          <a:latin typeface="Montserrat" pitchFamily="2" charset="77"/>
          <a:ea typeface="+mj-ea"/>
          <a:cs typeface="+mj-cs"/>
        </a:defRPr>
      </a:lvl1pPr>
    </p:titleStyle>
    <p:body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p:bodyStyle>
    <p:otherStyle>
      <a:defPPr>
        <a:defRPr lang="en-US"/>
      </a:defPPr>
      <a:lvl1pPr marL="0" algn="l" defTabSz="342875" rtl="0" eaLnBrk="1" latinLnBrk="0" hangingPunct="1">
        <a:defRPr sz="1350" kern="1200">
          <a:solidFill>
            <a:schemeClr val="tx1"/>
          </a:solidFill>
          <a:latin typeface="+mn-lt"/>
          <a:ea typeface="+mn-ea"/>
          <a:cs typeface="+mn-cs"/>
        </a:defRPr>
      </a:lvl1pPr>
      <a:lvl2pPr marL="342875" algn="l" defTabSz="342875" rtl="0" eaLnBrk="1" latinLnBrk="0" hangingPunct="1">
        <a:defRPr sz="1350" kern="1200">
          <a:solidFill>
            <a:schemeClr val="tx1"/>
          </a:solidFill>
          <a:latin typeface="+mn-lt"/>
          <a:ea typeface="+mn-ea"/>
          <a:cs typeface="+mn-cs"/>
        </a:defRPr>
      </a:lvl2pPr>
      <a:lvl3pPr marL="685749" algn="l" defTabSz="342875" rtl="0" eaLnBrk="1" latinLnBrk="0" hangingPunct="1">
        <a:defRPr sz="1350" kern="1200">
          <a:solidFill>
            <a:schemeClr val="tx1"/>
          </a:solidFill>
          <a:latin typeface="+mn-lt"/>
          <a:ea typeface="+mn-ea"/>
          <a:cs typeface="+mn-cs"/>
        </a:defRPr>
      </a:lvl3pPr>
      <a:lvl4pPr marL="1028624" algn="l" defTabSz="342875" rtl="0" eaLnBrk="1" latinLnBrk="0" hangingPunct="1">
        <a:defRPr sz="1350" kern="1200">
          <a:solidFill>
            <a:schemeClr val="tx1"/>
          </a:solidFill>
          <a:latin typeface="+mn-lt"/>
          <a:ea typeface="+mn-ea"/>
          <a:cs typeface="+mn-cs"/>
        </a:defRPr>
      </a:lvl4pPr>
      <a:lvl5pPr marL="1371498" algn="l" defTabSz="342875" rtl="0" eaLnBrk="1" latinLnBrk="0" hangingPunct="1">
        <a:defRPr sz="1350" kern="1200">
          <a:solidFill>
            <a:schemeClr val="tx1"/>
          </a:solidFill>
          <a:latin typeface="+mn-lt"/>
          <a:ea typeface="+mn-ea"/>
          <a:cs typeface="+mn-cs"/>
        </a:defRPr>
      </a:lvl5pPr>
      <a:lvl6pPr marL="1714373" algn="l" defTabSz="342875" rtl="0" eaLnBrk="1" latinLnBrk="0" hangingPunct="1">
        <a:defRPr sz="1350" kern="1200">
          <a:solidFill>
            <a:schemeClr val="tx1"/>
          </a:solidFill>
          <a:latin typeface="+mn-lt"/>
          <a:ea typeface="+mn-ea"/>
          <a:cs typeface="+mn-cs"/>
        </a:defRPr>
      </a:lvl6pPr>
      <a:lvl7pPr marL="2057246" algn="l" defTabSz="342875" rtl="0" eaLnBrk="1" latinLnBrk="0" hangingPunct="1">
        <a:defRPr sz="1350" kern="1200">
          <a:solidFill>
            <a:schemeClr val="tx1"/>
          </a:solidFill>
          <a:latin typeface="+mn-lt"/>
          <a:ea typeface="+mn-ea"/>
          <a:cs typeface="+mn-cs"/>
        </a:defRPr>
      </a:lvl7pPr>
      <a:lvl8pPr marL="2400120" algn="l" defTabSz="342875" rtl="0" eaLnBrk="1" latinLnBrk="0" hangingPunct="1">
        <a:defRPr sz="1350" kern="1200">
          <a:solidFill>
            <a:schemeClr val="tx1"/>
          </a:solidFill>
          <a:latin typeface="+mn-lt"/>
          <a:ea typeface="+mn-ea"/>
          <a:cs typeface="+mn-cs"/>
        </a:defRPr>
      </a:lvl8pPr>
      <a:lvl9pPr marL="2742995" algn="l" defTabSz="34287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9">
          <p15:clr>
            <a:srgbClr val="F26B43"/>
          </p15:clr>
        </p15:guide>
        <p15:guide id="4" orient="horz" pos="173">
          <p15:clr>
            <a:srgbClr val="F26B43"/>
          </p15:clr>
        </p15:guide>
        <p15:guide id="5" orient="horz" pos="3875">
          <p15:clr>
            <a:srgbClr val="F26B43"/>
          </p15:clr>
        </p15:guide>
        <p15:guide id="6" pos="7243">
          <p15:clr>
            <a:srgbClr val="F26B43"/>
          </p15:clr>
        </p15:guide>
        <p15:guide id="7" orient="horz" pos="3952">
          <p15:clr>
            <a:srgbClr val="F26B43"/>
          </p15:clr>
        </p15:guide>
        <p15:guide id="8" pos="3704">
          <p15:clr>
            <a:srgbClr val="F26B43"/>
          </p15:clr>
        </p15:guide>
        <p15:guide id="9" pos="3976">
          <p15:clr>
            <a:srgbClr val="F26B43"/>
          </p15:clr>
        </p15:guide>
        <p15:guide id="10" pos="2525">
          <p15:clr>
            <a:srgbClr val="F26B43"/>
          </p15:clr>
        </p15:guide>
        <p15:guide id="12" orient="horz" pos="686">
          <p15:clr>
            <a:srgbClr val="F26B43"/>
          </p15:clr>
        </p15:guide>
        <p15:guide id="16" pos="5745">
          <p15:clr>
            <a:srgbClr val="F26B43"/>
          </p15:clr>
        </p15:guide>
        <p15:guide id="17" pos="1935">
          <p15:clr>
            <a:srgbClr val="F26B43"/>
          </p15:clr>
        </p15:guide>
        <p15:guide id="18" pos="5473">
          <p15:clr>
            <a:srgbClr val="F26B43"/>
          </p15:clr>
        </p15:guide>
        <p15:guide id="19" pos="2207">
          <p15:clr>
            <a:srgbClr val="F26B43"/>
          </p15:clr>
        </p15:guide>
        <p15:guide id="20" pos="5155">
          <p15:clr>
            <a:srgbClr val="F26B43"/>
          </p15:clr>
        </p15:guide>
        <p15:guide id="21" pos="4883">
          <p15:clr>
            <a:srgbClr val="F26B43"/>
          </p15:clr>
        </p15:guide>
        <p15:guide id="22" pos="2797">
          <p15:clr>
            <a:srgbClr val="F26B43"/>
          </p15:clr>
        </p15:guide>
        <p15:guide id="23" orient="horz" pos="2024">
          <p15:clr>
            <a:srgbClr val="F26B43"/>
          </p15:clr>
        </p15:guide>
        <p15:guide id="24" orient="horz" pos="2296">
          <p15:clr>
            <a:srgbClr val="F26B43"/>
          </p15:clr>
        </p15:guide>
        <p15:guide id="25" orient="horz" pos="129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kesaduunari.fi/english" TargetMode="External"/><Relationship Id="rId2" Type="http://schemas.openxmlformats.org/officeDocument/2006/relationships/hyperlink" Target="https://www.sak.fi/en/working-life/immigrant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www.liitot.f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ction Button: Forward or Next 9">
            <a:extLst>
              <a:ext uri="{FF2B5EF4-FFF2-40B4-BE49-F238E27FC236}">
                <a16:creationId xmlns:a16="http://schemas.microsoft.com/office/drawing/2014/main" id="{EC3281C5-58F7-472A-8119-0764A4D794C6}"/>
              </a:ext>
            </a:extLst>
          </p:cNvPr>
          <p:cNvSpPr/>
          <p:nvPr/>
        </p:nvSpPr>
        <p:spPr>
          <a:xfrm>
            <a:off x="3028943" y="2055282"/>
            <a:ext cx="3086114" cy="1604435"/>
          </a:xfrm>
          <a:prstGeom prst="actionButtonForwardNex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i-FI">
              <a:solidFill>
                <a:schemeClr val="bg1"/>
              </a:solidFill>
            </a:endParaRPr>
          </a:p>
        </p:txBody>
      </p:sp>
      <p:pic>
        <p:nvPicPr>
          <p:cNvPr id="4" name="Picture 3" descr="SAK-logo2.png">
            <a:extLst>
              <a:ext uri="{FF2B5EF4-FFF2-40B4-BE49-F238E27FC236}">
                <a16:creationId xmlns:a16="http://schemas.microsoft.com/office/drawing/2014/main" id="{DCFB8A02-BD51-B047-BEB3-4E4CBFE0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097" y="2224358"/>
            <a:ext cx="2703806" cy="1266283"/>
          </a:xfrm>
          <a:prstGeom prst="rect">
            <a:avLst/>
          </a:prstGeom>
        </p:spPr>
      </p:pic>
    </p:spTree>
    <p:extLst>
      <p:ext uri="{BB962C8B-B14F-4D97-AF65-F5344CB8AC3E}">
        <p14:creationId xmlns:p14="http://schemas.microsoft.com/office/powerpoint/2010/main" val="32081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B291F89F-D834-4B92-9029-626C9FEB4F64}"/>
              </a:ext>
            </a:extLst>
          </p:cNvPr>
          <p:cNvSpPr>
            <a:spLocks noGrp="1"/>
          </p:cNvSpPr>
          <p:nvPr>
            <p:ph type="title"/>
          </p:nvPr>
        </p:nvSpPr>
        <p:spPr>
          <a:xfrm>
            <a:off x="625490" y="1603589"/>
            <a:ext cx="7167838" cy="836675"/>
          </a:xfrm>
        </p:spPr>
        <p:txBody>
          <a:bodyPr/>
          <a:lstStyle/>
          <a:p>
            <a:r>
              <a:rPr lang="fi-FI" sz="4400"/>
              <a:t>Työehdot ja niistä sopiminen </a:t>
            </a:r>
            <a:br>
              <a:rPr lang="fi-FI" sz="4400"/>
            </a:br>
            <a:r>
              <a:rPr lang="fi-FI" sz="4400"/>
              <a:t>Suomessa </a:t>
            </a:r>
            <a:br>
              <a:rPr lang="fi-FI"/>
            </a:br>
            <a:endParaRPr lang="fi-FI"/>
          </a:p>
        </p:txBody>
      </p:sp>
      <p:sp>
        <p:nvSpPr>
          <p:cNvPr id="3" name="Dian numeron paikkamerkki 2">
            <a:extLst>
              <a:ext uri="{FF2B5EF4-FFF2-40B4-BE49-F238E27FC236}">
                <a16:creationId xmlns:a16="http://schemas.microsoft.com/office/drawing/2014/main" id="{A28FA2DF-5985-4157-A8F9-340B96C97331}"/>
              </a:ext>
            </a:extLst>
          </p:cNvPr>
          <p:cNvSpPr>
            <a:spLocks noGrp="1"/>
          </p:cNvSpPr>
          <p:nvPr>
            <p:ph type="sldNum" sz="quarter" idx="4294967295"/>
          </p:nvPr>
        </p:nvSpPr>
        <p:spPr>
          <a:xfrm>
            <a:off x="0" y="5238750"/>
            <a:ext cx="304800" cy="280988"/>
          </a:xfrm>
        </p:spPr>
        <p:txBody>
          <a:bodyPr/>
          <a:lstStyle/>
          <a:p>
            <a:fld id="{C9EC5ACF-1BEE-574E-A35B-E54A489811D4}" type="slidenum">
              <a:rPr lang="uk-UA" smtClean="0"/>
              <a:pPr/>
              <a:t>10</a:t>
            </a:fld>
            <a:endParaRPr lang="uk-UA"/>
          </a:p>
        </p:txBody>
      </p:sp>
    </p:spTree>
    <p:extLst>
      <p:ext uri="{BB962C8B-B14F-4D97-AF65-F5344CB8AC3E}">
        <p14:creationId xmlns:p14="http://schemas.microsoft.com/office/powerpoint/2010/main" val="167168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CAFD6DA-2A00-40B1-BB95-DC1B75F67AB6}"/>
              </a:ext>
            </a:extLst>
          </p:cNvPr>
          <p:cNvSpPr>
            <a:spLocks noGrp="1"/>
          </p:cNvSpPr>
          <p:nvPr>
            <p:ph type="body" sz="quarter" idx="11"/>
          </p:nvPr>
        </p:nvSpPr>
        <p:spPr>
          <a:xfrm>
            <a:off x="660573" y="649011"/>
            <a:ext cx="6520620" cy="1023336"/>
          </a:xfrm>
        </p:spPr>
        <p:txBody>
          <a:bodyPr lIns="91440" tIns="45720" rIns="91440" bIns="45720" anchor="t"/>
          <a:lstStyle/>
          <a:p>
            <a:r>
              <a:rPr lang="en-GB" sz="1800" dirty="0" err="1">
                <a:latin typeface="Montserrat"/>
              </a:rPr>
              <a:t>Suomessa</a:t>
            </a:r>
            <a:r>
              <a:rPr lang="en-GB" sz="1800" dirty="0">
                <a:latin typeface="Montserrat"/>
              </a:rPr>
              <a:t> on </a:t>
            </a:r>
            <a:r>
              <a:rPr lang="en-GB" sz="1800" dirty="0" err="1">
                <a:latin typeface="Montserrat"/>
              </a:rPr>
              <a:t>korkea</a:t>
            </a:r>
            <a:r>
              <a:rPr lang="en-GB" sz="1800" dirty="0">
                <a:latin typeface="Montserrat"/>
              </a:rPr>
              <a:t> </a:t>
            </a:r>
            <a:r>
              <a:rPr lang="en-GB" sz="1800" dirty="0" err="1">
                <a:latin typeface="Montserrat"/>
              </a:rPr>
              <a:t>järjestäytymisaste</a:t>
            </a:r>
            <a:r>
              <a:rPr lang="en-GB" sz="1800" dirty="0">
                <a:latin typeface="Montserrat"/>
              </a:rPr>
              <a:t> </a:t>
            </a:r>
            <a:r>
              <a:rPr lang="en-GB" sz="1800" dirty="0" err="1">
                <a:latin typeface="Montserrat"/>
              </a:rPr>
              <a:t>ja</a:t>
            </a:r>
            <a:r>
              <a:rPr lang="en-GB" sz="1800" dirty="0">
                <a:latin typeface="Montserrat"/>
              </a:rPr>
              <a:t> </a:t>
            </a:r>
            <a:r>
              <a:rPr lang="en-GB" sz="1800" dirty="0" err="1">
                <a:latin typeface="Montserrat"/>
              </a:rPr>
              <a:t>yleissitovien</a:t>
            </a:r>
            <a:r>
              <a:rPr lang="en-GB" sz="1800" dirty="0">
                <a:latin typeface="Montserrat"/>
              </a:rPr>
              <a:t> </a:t>
            </a:r>
            <a:r>
              <a:rPr lang="en-GB" sz="1800" dirty="0" err="1">
                <a:latin typeface="Montserrat"/>
              </a:rPr>
              <a:t>sopimusten</a:t>
            </a:r>
            <a:r>
              <a:rPr lang="en-GB" sz="1800" dirty="0">
                <a:latin typeface="Montserrat"/>
              </a:rPr>
              <a:t> </a:t>
            </a:r>
            <a:r>
              <a:rPr lang="en-GB" sz="1800" dirty="0" err="1">
                <a:latin typeface="Montserrat"/>
              </a:rPr>
              <a:t>piiriin</a:t>
            </a:r>
            <a:r>
              <a:rPr lang="en-GB" sz="1800" dirty="0">
                <a:latin typeface="Montserrat"/>
              </a:rPr>
              <a:t> </a:t>
            </a:r>
            <a:r>
              <a:rPr lang="en-GB" sz="1800" dirty="0" err="1">
                <a:latin typeface="Montserrat"/>
              </a:rPr>
              <a:t>kuuluu</a:t>
            </a:r>
            <a:r>
              <a:rPr lang="en-GB" sz="1800" dirty="0">
                <a:latin typeface="Montserrat"/>
              </a:rPr>
              <a:t> </a:t>
            </a:r>
            <a:r>
              <a:rPr lang="en-GB" sz="1800" dirty="0" err="1">
                <a:latin typeface="Montserrat"/>
              </a:rPr>
              <a:t>kolme</a:t>
            </a:r>
            <a:r>
              <a:rPr lang="en-GB" sz="1800" dirty="0">
                <a:latin typeface="Montserrat"/>
              </a:rPr>
              <a:t> </a:t>
            </a:r>
            <a:r>
              <a:rPr lang="en-GB" sz="1800" dirty="0" err="1">
                <a:latin typeface="Montserrat"/>
              </a:rPr>
              <a:t>neljästä</a:t>
            </a:r>
            <a:r>
              <a:rPr lang="en-GB" sz="1800" dirty="0">
                <a:latin typeface="Montserrat"/>
              </a:rPr>
              <a:t>.</a:t>
            </a:r>
            <a:endParaRPr lang="en-GB" sz="1800" dirty="0">
              <a:latin typeface="Montserrat" pitchFamily="2" charset="77"/>
            </a:endParaRPr>
          </a:p>
        </p:txBody>
      </p:sp>
      <p:graphicFrame>
        <p:nvGraphicFramePr>
          <p:cNvPr id="12" name="Chart 11">
            <a:extLst>
              <a:ext uri="{FF2B5EF4-FFF2-40B4-BE49-F238E27FC236}">
                <a16:creationId xmlns:a16="http://schemas.microsoft.com/office/drawing/2014/main" id="{55C6C404-9CB0-E84B-A2A1-80C8F89339E7}"/>
              </a:ext>
            </a:extLst>
          </p:cNvPr>
          <p:cNvGraphicFramePr/>
          <p:nvPr>
            <p:extLst>
              <p:ext uri="{D42A27DB-BD31-4B8C-83A1-F6EECF244321}">
                <p14:modId xmlns:p14="http://schemas.microsoft.com/office/powerpoint/2010/main" val="3453581780"/>
              </p:ext>
            </p:extLst>
          </p:nvPr>
        </p:nvGraphicFramePr>
        <p:xfrm>
          <a:off x="718211" y="1424148"/>
          <a:ext cx="5665623" cy="350574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9B5A763-3FFA-C940-A6E9-F29743E710EB}"/>
              </a:ext>
            </a:extLst>
          </p:cNvPr>
          <p:cNvSpPr txBox="1"/>
          <p:nvPr/>
        </p:nvSpPr>
        <p:spPr>
          <a:xfrm>
            <a:off x="6501162" y="3712026"/>
            <a:ext cx="2075279" cy="892552"/>
          </a:xfrm>
          <a:prstGeom prst="rect">
            <a:avLst/>
          </a:prstGeom>
          <a:noFill/>
        </p:spPr>
        <p:txBody>
          <a:bodyPr wrap="square" rtlCol="0">
            <a:spAutoFit/>
          </a:bodyPr>
          <a:lstStyle/>
          <a:p>
            <a:pPr>
              <a:spcAft>
                <a:spcPts val="1200"/>
              </a:spcAft>
            </a:pPr>
            <a:r>
              <a:rPr lang="fi-FI" sz="1400"/>
              <a:t>Yleissitovien sopimusten kattavuus  %</a:t>
            </a:r>
          </a:p>
          <a:p>
            <a:pPr>
              <a:spcAft>
                <a:spcPts val="1200"/>
              </a:spcAft>
            </a:pPr>
            <a:r>
              <a:rPr lang="fi-FI" sz="1400"/>
              <a:t>Järjestäytymisaste %</a:t>
            </a:r>
          </a:p>
        </p:txBody>
      </p:sp>
      <p:sp>
        <p:nvSpPr>
          <p:cNvPr id="14" name="Rectangle 13">
            <a:extLst>
              <a:ext uri="{FF2B5EF4-FFF2-40B4-BE49-F238E27FC236}">
                <a16:creationId xmlns:a16="http://schemas.microsoft.com/office/drawing/2014/main" id="{116D70D6-F202-9344-AB3B-7DC7C4A3B684}"/>
              </a:ext>
            </a:extLst>
          </p:cNvPr>
          <p:cNvSpPr/>
          <p:nvPr/>
        </p:nvSpPr>
        <p:spPr>
          <a:xfrm>
            <a:off x="6255999" y="3785925"/>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Rectangle 18">
            <a:extLst>
              <a:ext uri="{FF2B5EF4-FFF2-40B4-BE49-F238E27FC236}">
                <a16:creationId xmlns:a16="http://schemas.microsoft.com/office/drawing/2014/main" id="{ACF24725-2BFB-3F4E-992A-B5F114CEF9C1}"/>
              </a:ext>
            </a:extLst>
          </p:cNvPr>
          <p:cNvSpPr/>
          <p:nvPr/>
        </p:nvSpPr>
        <p:spPr>
          <a:xfrm>
            <a:off x="6255999" y="4374321"/>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xtBox 9">
            <a:extLst>
              <a:ext uri="{FF2B5EF4-FFF2-40B4-BE49-F238E27FC236}">
                <a16:creationId xmlns:a16="http://schemas.microsoft.com/office/drawing/2014/main" id="{7DE6F7B6-9996-9740-B5F1-5667EE5CFA38}"/>
              </a:ext>
            </a:extLst>
          </p:cNvPr>
          <p:cNvSpPr txBox="1"/>
          <p:nvPr/>
        </p:nvSpPr>
        <p:spPr>
          <a:xfrm>
            <a:off x="5271162" y="5081288"/>
            <a:ext cx="383018" cy="338554"/>
          </a:xfrm>
          <a:prstGeom prst="rect">
            <a:avLst/>
          </a:prstGeom>
          <a:noFill/>
        </p:spPr>
        <p:txBody>
          <a:bodyPr wrap="square" rtlCol="0">
            <a:spAutoFit/>
          </a:bodyPr>
          <a:lstStyle/>
          <a:p>
            <a:pPr algn="ctr">
              <a:spcAft>
                <a:spcPts val="1200"/>
              </a:spcAft>
            </a:pPr>
            <a:r>
              <a:rPr lang="fi-FI" sz="800"/>
              <a:t>100%</a:t>
            </a:r>
          </a:p>
        </p:txBody>
      </p:sp>
      <p:sp>
        <p:nvSpPr>
          <p:cNvPr id="11" name="TextBox 10">
            <a:extLst>
              <a:ext uri="{FF2B5EF4-FFF2-40B4-BE49-F238E27FC236}">
                <a16:creationId xmlns:a16="http://schemas.microsoft.com/office/drawing/2014/main" id="{5A7BE957-473D-DF40-AC36-82063AEEBECA}"/>
              </a:ext>
            </a:extLst>
          </p:cNvPr>
          <p:cNvSpPr txBox="1"/>
          <p:nvPr/>
        </p:nvSpPr>
        <p:spPr>
          <a:xfrm>
            <a:off x="4493562" y="5081288"/>
            <a:ext cx="640038" cy="215444"/>
          </a:xfrm>
          <a:prstGeom prst="rect">
            <a:avLst/>
          </a:prstGeom>
          <a:noFill/>
        </p:spPr>
        <p:txBody>
          <a:bodyPr wrap="square" rtlCol="0">
            <a:spAutoFit/>
          </a:bodyPr>
          <a:lstStyle/>
          <a:p>
            <a:pPr algn="ctr">
              <a:spcAft>
                <a:spcPts val="1200"/>
              </a:spcAft>
            </a:pPr>
            <a:r>
              <a:rPr lang="fi-FI" sz="800"/>
              <a:t>80%</a:t>
            </a:r>
          </a:p>
        </p:txBody>
      </p:sp>
      <p:sp>
        <p:nvSpPr>
          <p:cNvPr id="15" name="TextBox 14">
            <a:extLst>
              <a:ext uri="{FF2B5EF4-FFF2-40B4-BE49-F238E27FC236}">
                <a16:creationId xmlns:a16="http://schemas.microsoft.com/office/drawing/2014/main" id="{99888620-9C1A-A04F-B12A-17457F3F7549}"/>
              </a:ext>
            </a:extLst>
          </p:cNvPr>
          <p:cNvSpPr txBox="1"/>
          <p:nvPr/>
        </p:nvSpPr>
        <p:spPr>
          <a:xfrm>
            <a:off x="3708762" y="5081288"/>
            <a:ext cx="640038" cy="215444"/>
          </a:xfrm>
          <a:prstGeom prst="rect">
            <a:avLst/>
          </a:prstGeom>
          <a:noFill/>
        </p:spPr>
        <p:txBody>
          <a:bodyPr wrap="square" rtlCol="0">
            <a:spAutoFit/>
          </a:bodyPr>
          <a:lstStyle/>
          <a:p>
            <a:pPr algn="ctr">
              <a:spcAft>
                <a:spcPts val="1200"/>
              </a:spcAft>
            </a:pPr>
            <a:r>
              <a:rPr lang="fi-FI" sz="800"/>
              <a:t>60%</a:t>
            </a:r>
          </a:p>
        </p:txBody>
      </p:sp>
      <p:sp>
        <p:nvSpPr>
          <p:cNvPr id="16" name="TextBox 15">
            <a:extLst>
              <a:ext uri="{FF2B5EF4-FFF2-40B4-BE49-F238E27FC236}">
                <a16:creationId xmlns:a16="http://schemas.microsoft.com/office/drawing/2014/main" id="{8B1A34FA-4740-0447-83D3-4751BAF4E8A6}"/>
              </a:ext>
            </a:extLst>
          </p:cNvPr>
          <p:cNvSpPr txBox="1"/>
          <p:nvPr/>
        </p:nvSpPr>
        <p:spPr>
          <a:xfrm>
            <a:off x="2916762" y="5081288"/>
            <a:ext cx="640038" cy="215444"/>
          </a:xfrm>
          <a:prstGeom prst="rect">
            <a:avLst/>
          </a:prstGeom>
          <a:noFill/>
        </p:spPr>
        <p:txBody>
          <a:bodyPr wrap="square" rtlCol="0">
            <a:spAutoFit/>
          </a:bodyPr>
          <a:lstStyle/>
          <a:p>
            <a:pPr algn="ctr">
              <a:spcAft>
                <a:spcPts val="1200"/>
              </a:spcAft>
            </a:pPr>
            <a:r>
              <a:rPr lang="fi-FI" sz="800"/>
              <a:t>40%</a:t>
            </a:r>
          </a:p>
        </p:txBody>
      </p:sp>
      <p:sp>
        <p:nvSpPr>
          <p:cNvPr id="17" name="TextBox 16">
            <a:extLst>
              <a:ext uri="{FF2B5EF4-FFF2-40B4-BE49-F238E27FC236}">
                <a16:creationId xmlns:a16="http://schemas.microsoft.com/office/drawing/2014/main" id="{C9425070-6CB6-1A49-B128-795A66A0D293}"/>
              </a:ext>
            </a:extLst>
          </p:cNvPr>
          <p:cNvSpPr txBox="1"/>
          <p:nvPr/>
        </p:nvSpPr>
        <p:spPr>
          <a:xfrm>
            <a:off x="2160762" y="5081288"/>
            <a:ext cx="640038" cy="215444"/>
          </a:xfrm>
          <a:prstGeom prst="rect">
            <a:avLst/>
          </a:prstGeom>
          <a:noFill/>
        </p:spPr>
        <p:txBody>
          <a:bodyPr wrap="square" rtlCol="0">
            <a:spAutoFit/>
          </a:bodyPr>
          <a:lstStyle/>
          <a:p>
            <a:pPr algn="ctr">
              <a:spcAft>
                <a:spcPts val="1200"/>
              </a:spcAft>
            </a:pPr>
            <a:r>
              <a:rPr lang="fi-FI" sz="800"/>
              <a:t>20%</a:t>
            </a:r>
          </a:p>
        </p:txBody>
      </p:sp>
      <p:sp>
        <p:nvSpPr>
          <p:cNvPr id="2" name="TextBox 1">
            <a:extLst>
              <a:ext uri="{FF2B5EF4-FFF2-40B4-BE49-F238E27FC236}">
                <a16:creationId xmlns:a16="http://schemas.microsoft.com/office/drawing/2014/main" id="{F6F9F7A2-C5C6-5D4F-996F-E0A18D0F4D03}"/>
              </a:ext>
            </a:extLst>
          </p:cNvPr>
          <p:cNvSpPr txBox="1"/>
          <p:nvPr/>
        </p:nvSpPr>
        <p:spPr>
          <a:xfrm>
            <a:off x="1502323" y="5325013"/>
            <a:ext cx="3850069" cy="246221"/>
          </a:xfrm>
          <a:prstGeom prst="rect">
            <a:avLst/>
          </a:prstGeom>
          <a:noFill/>
        </p:spPr>
        <p:txBody>
          <a:bodyPr wrap="square" lIns="91440" tIns="45720" rIns="91440" bIns="45720" rtlCol="0" anchor="t">
            <a:spAutoFit/>
          </a:bodyPr>
          <a:lstStyle/>
          <a:p>
            <a:r>
              <a:rPr lang="fi-FI" sz="1000">
                <a:latin typeface="Montserrat Light"/>
              </a:rPr>
              <a:t>Lähde: Eurostat and OECD, luvut vuodelta 2021 </a:t>
            </a:r>
            <a:endParaRPr lang="fi-FI" sz="1000">
              <a:latin typeface="Montserrat Light" pitchFamily="2" charset="77"/>
            </a:endParaRPr>
          </a:p>
        </p:txBody>
      </p:sp>
    </p:spTree>
    <p:extLst>
      <p:ext uri="{BB962C8B-B14F-4D97-AF65-F5344CB8AC3E}">
        <p14:creationId xmlns:p14="http://schemas.microsoft.com/office/powerpoint/2010/main" val="42406808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801781AD-35EB-7745-B309-93B03AB8038B}"/>
              </a:ext>
            </a:extLst>
          </p:cNvPr>
          <p:cNvSpPr txBox="1">
            <a:spLocks/>
          </p:cNvSpPr>
          <p:nvPr/>
        </p:nvSpPr>
        <p:spPr>
          <a:xfrm>
            <a:off x="841838" y="557374"/>
            <a:ext cx="7789303" cy="91477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1" kern="1200">
                <a:solidFill>
                  <a:schemeClr val="bg2">
                    <a:lumMod val="75000"/>
                    <a:lumOff val="25000"/>
                  </a:schemeClr>
                </a:solidFill>
                <a:latin typeface="+mj-lt"/>
                <a:ea typeface="+mj-ea"/>
                <a:cs typeface="+mj-cs"/>
              </a:defRPr>
            </a:lvl1pPr>
          </a:lstStyle>
          <a:p>
            <a:r>
              <a:rPr lang="en-GB" sz="2600" spc="-40" err="1">
                <a:solidFill>
                  <a:schemeClr val="accent1"/>
                </a:solidFill>
                <a:latin typeface="Montserrat" pitchFamily="2" charset="77"/>
              </a:rPr>
              <a:t>Sopimuskumppanit</a:t>
            </a:r>
            <a:endParaRPr lang="en-GB" sz="2600" spc="-40">
              <a:solidFill>
                <a:schemeClr val="accent1"/>
              </a:solidFill>
              <a:latin typeface="Montserrat" pitchFamily="2" charset="77"/>
            </a:endParaRPr>
          </a:p>
        </p:txBody>
      </p:sp>
      <p:sp>
        <p:nvSpPr>
          <p:cNvPr id="23" name="TextBox 22">
            <a:extLst>
              <a:ext uri="{FF2B5EF4-FFF2-40B4-BE49-F238E27FC236}">
                <a16:creationId xmlns:a16="http://schemas.microsoft.com/office/drawing/2014/main" id="{35962C5D-0A2D-6245-BA24-45B4512B22AD}"/>
              </a:ext>
            </a:extLst>
          </p:cNvPr>
          <p:cNvSpPr txBox="1"/>
          <p:nvPr/>
        </p:nvSpPr>
        <p:spPr>
          <a:xfrm>
            <a:off x="6153912" y="6345936"/>
            <a:ext cx="242374" cy="369332"/>
          </a:xfrm>
          <a:prstGeom prst="rect">
            <a:avLst/>
          </a:prstGeom>
          <a:noFill/>
        </p:spPr>
        <p:txBody>
          <a:bodyPr wrap="none" rtlCol="0">
            <a:spAutoFit/>
          </a:bodyPr>
          <a:lstStyle/>
          <a:p>
            <a:r>
              <a:rPr lang="fi-FI"/>
              <a:t> </a:t>
            </a:r>
          </a:p>
        </p:txBody>
      </p:sp>
      <p:grpSp>
        <p:nvGrpSpPr>
          <p:cNvPr id="28" name="Group 27">
            <a:extLst>
              <a:ext uri="{FF2B5EF4-FFF2-40B4-BE49-F238E27FC236}">
                <a16:creationId xmlns:a16="http://schemas.microsoft.com/office/drawing/2014/main" id="{3F3380C2-3A52-814F-B2A4-D1E3DEC911AC}"/>
              </a:ext>
            </a:extLst>
          </p:cNvPr>
          <p:cNvGrpSpPr/>
          <p:nvPr/>
        </p:nvGrpSpPr>
        <p:grpSpPr>
          <a:xfrm>
            <a:off x="1003006" y="2140294"/>
            <a:ext cx="1262063" cy="768350"/>
            <a:chOff x="2034857" y="2004219"/>
            <a:chExt cx="1262063" cy="768350"/>
          </a:xfrm>
          <a:solidFill>
            <a:schemeClr val="accent2"/>
          </a:solidFill>
        </p:grpSpPr>
        <p:sp>
          <p:nvSpPr>
            <p:cNvPr id="29" name="Suorakulmio 40">
              <a:extLst>
                <a:ext uri="{FF2B5EF4-FFF2-40B4-BE49-F238E27FC236}">
                  <a16:creationId xmlns:a16="http://schemas.microsoft.com/office/drawing/2014/main" id="{F9CE67ED-7085-0045-AD3C-AF50A1D29854}"/>
                </a:ext>
              </a:extLst>
            </p:cNvPr>
            <p:cNvSpPr/>
            <p:nvPr/>
          </p:nvSpPr>
          <p:spPr>
            <a:xfrm>
              <a:off x="2034857" y="2004219"/>
              <a:ext cx="1262063" cy="76835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30" name="Suorakulmio 41">
              <a:extLst>
                <a:ext uri="{FF2B5EF4-FFF2-40B4-BE49-F238E27FC236}">
                  <a16:creationId xmlns:a16="http://schemas.microsoft.com/office/drawing/2014/main" id="{BD66ED24-44C4-6544-AD67-8A4287007F7F}"/>
                </a:ext>
              </a:extLst>
            </p:cNvPr>
            <p:cNvSpPr>
              <a:spLocks noChangeArrowheads="1"/>
            </p:cNvSpPr>
            <p:nvPr/>
          </p:nvSpPr>
          <p:spPr bwMode="auto">
            <a:xfrm>
              <a:off x="2034857" y="2161650"/>
              <a:ext cx="1262063" cy="476250"/>
            </a:xfrm>
            <a:prstGeom prst="rect">
              <a:avLst/>
            </a:prstGeom>
            <a:noFill/>
            <a:ln w="9525">
              <a:noFill/>
              <a:miter lim="800000"/>
              <a:headEnd/>
              <a:tailEnd/>
            </a:ln>
          </p:spPr>
          <p:txBody>
            <a:bodyPr lIns="91440" tIns="45720" rIns="91440" bIns="45720" anchor="t">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dirty="0">
                  <a:latin typeface="+mj-lt"/>
                  <a:ea typeface="ＭＳ Ｐゴシック"/>
                  <a:cs typeface="Arial"/>
                </a:rPr>
                <a:t>SAK</a:t>
              </a:r>
            </a:p>
            <a:p>
              <a:pPr algn="ctr">
                <a:lnSpc>
                  <a:spcPts val="1500"/>
                </a:lnSpc>
                <a:spcBef>
                  <a:spcPct val="0"/>
                </a:spcBef>
                <a:buClrTx/>
                <a:buFontTx/>
                <a:buNone/>
              </a:pPr>
              <a:r>
                <a:rPr lang="fi-FI" altLang="fi-FI" sz="1200" dirty="0">
                  <a:latin typeface="+mj-lt"/>
                  <a:ea typeface="ＭＳ Ｐゴシック"/>
                  <a:cs typeface="Arial"/>
                </a:rPr>
                <a:t>Jäsenliitot</a:t>
              </a:r>
            </a:p>
          </p:txBody>
        </p:sp>
      </p:grpSp>
      <p:grpSp>
        <p:nvGrpSpPr>
          <p:cNvPr id="31" name="Group 30">
            <a:extLst>
              <a:ext uri="{FF2B5EF4-FFF2-40B4-BE49-F238E27FC236}">
                <a16:creationId xmlns:a16="http://schemas.microsoft.com/office/drawing/2014/main" id="{C79C9E83-42BA-2A40-89E9-9B9E35A5F453}"/>
              </a:ext>
            </a:extLst>
          </p:cNvPr>
          <p:cNvGrpSpPr/>
          <p:nvPr/>
        </p:nvGrpSpPr>
        <p:grpSpPr>
          <a:xfrm>
            <a:off x="994977" y="3101727"/>
            <a:ext cx="1262063" cy="766762"/>
            <a:chOff x="2034857" y="2945607"/>
            <a:chExt cx="1262063" cy="766762"/>
          </a:xfrm>
          <a:solidFill>
            <a:schemeClr val="accent2"/>
          </a:solidFill>
        </p:grpSpPr>
        <p:sp>
          <p:nvSpPr>
            <p:cNvPr id="32" name="Suorakulmio 42">
              <a:extLst>
                <a:ext uri="{FF2B5EF4-FFF2-40B4-BE49-F238E27FC236}">
                  <a16:creationId xmlns:a16="http://schemas.microsoft.com/office/drawing/2014/main" id="{79AD6C0E-FDCC-C74D-A0BC-5E70E9B20CF0}"/>
                </a:ext>
              </a:extLst>
            </p:cNvPr>
            <p:cNvSpPr/>
            <p:nvPr/>
          </p:nvSpPr>
          <p:spPr>
            <a:xfrm>
              <a:off x="2034857" y="2945607"/>
              <a:ext cx="1262063" cy="76676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33" name="Suorakulmio 43">
              <a:extLst>
                <a:ext uri="{FF2B5EF4-FFF2-40B4-BE49-F238E27FC236}">
                  <a16:creationId xmlns:a16="http://schemas.microsoft.com/office/drawing/2014/main" id="{21DCC81C-2551-434E-A360-6438238D76EC}"/>
                </a:ext>
              </a:extLst>
            </p:cNvPr>
            <p:cNvSpPr>
              <a:spLocks noChangeArrowheads="1"/>
            </p:cNvSpPr>
            <p:nvPr/>
          </p:nvSpPr>
          <p:spPr bwMode="auto">
            <a:xfrm>
              <a:off x="2034857" y="3112321"/>
              <a:ext cx="1262063" cy="474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dirty="0">
                  <a:latin typeface="+mj-lt"/>
                  <a:ea typeface="ＭＳ Ｐゴシック"/>
                  <a:cs typeface="Arial"/>
                </a:rPr>
                <a:t>STTK</a:t>
              </a:r>
            </a:p>
            <a:p>
              <a:pPr algn="ctr">
                <a:lnSpc>
                  <a:spcPts val="1500"/>
                </a:lnSpc>
                <a:spcBef>
                  <a:spcPct val="0"/>
                </a:spcBef>
                <a:buClrTx/>
                <a:buFontTx/>
                <a:buNone/>
              </a:pPr>
              <a:r>
                <a:rPr lang="fi-FI" altLang="fi-FI" sz="1200" dirty="0">
                  <a:latin typeface="+mj-lt"/>
                  <a:ea typeface="ＭＳ Ｐゴシック"/>
                  <a:cs typeface="Arial"/>
                </a:rPr>
                <a:t>Jäsenliitot</a:t>
              </a:r>
            </a:p>
          </p:txBody>
        </p:sp>
      </p:grpSp>
      <p:grpSp>
        <p:nvGrpSpPr>
          <p:cNvPr id="34" name="Group 33">
            <a:extLst>
              <a:ext uri="{FF2B5EF4-FFF2-40B4-BE49-F238E27FC236}">
                <a16:creationId xmlns:a16="http://schemas.microsoft.com/office/drawing/2014/main" id="{44221382-D322-724B-AF94-0B4714D9CE45}"/>
              </a:ext>
            </a:extLst>
          </p:cNvPr>
          <p:cNvGrpSpPr/>
          <p:nvPr/>
        </p:nvGrpSpPr>
        <p:grpSpPr>
          <a:xfrm>
            <a:off x="1003006" y="4061573"/>
            <a:ext cx="1262063" cy="766763"/>
            <a:chOff x="2034857" y="3925498"/>
            <a:chExt cx="1262063" cy="766763"/>
          </a:xfrm>
          <a:solidFill>
            <a:schemeClr val="accent2"/>
          </a:solidFill>
        </p:grpSpPr>
        <p:sp>
          <p:nvSpPr>
            <p:cNvPr id="35" name="Suorakulmio 44">
              <a:extLst>
                <a:ext uri="{FF2B5EF4-FFF2-40B4-BE49-F238E27FC236}">
                  <a16:creationId xmlns:a16="http://schemas.microsoft.com/office/drawing/2014/main" id="{A17E014E-0627-3A47-A4DE-6E5F2F032048}"/>
                </a:ext>
              </a:extLst>
            </p:cNvPr>
            <p:cNvSpPr/>
            <p:nvPr/>
          </p:nvSpPr>
          <p:spPr>
            <a:xfrm>
              <a:off x="2034857" y="3925498"/>
              <a:ext cx="1262063" cy="766763"/>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36" name="Suorakulmio 45">
              <a:extLst>
                <a:ext uri="{FF2B5EF4-FFF2-40B4-BE49-F238E27FC236}">
                  <a16:creationId xmlns:a16="http://schemas.microsoft.com/office/drawing/2014/main" id="{E3BAC718-2D2F-C149-AE3C-12DC5B93D435}"/>
                </a:ext>
              </a:extLst>
            </p:cNvPr>
            <p:cNvSpPr>
              <a:spLocks noChangeArrowheads="1"/>
            </p:cNvSpPr>
            <p:nvPr/>
          </p:nvSpPr>
          <p:spPr bwMode="auto">
            <a:xfrm>
              <a:off x="2034857" y="4071548"/>
              <a:ext cx="1262063" cy="4746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dirty="0">
                  <a:latin typeface="+mj-lt"/>
                  <a:ea typeface="ＭＳ Ｐゴシック"/>
                  <a:cs typeface="Arial"/>
                </a:rPr>
                <a:t>Akava</a:t>
              </a:r>
            </a:p>
            <a:p>
              <a:pPr algn="ctr">
                <a:lnSpc>
                  <a:spcPts val="1500"/>
                </a:lnSpc>
                <a:spcBef>
                  <a:spcPct val="0"/>
                </a:spcBef>
                <a:buClrTx/>
                <a:buFontTx/>
                <a:buNone/>
              </a:pPr>
              <a:r>
                <a:rPr lang="fi-FI" altLang="fi-FI" sz="1200" dirty="0">
                  <a:latin typeface="+mj-lt"/>
                  <a:ea typeface="ＭＳ Ｐゴシック"/>
                  <a:cs typeface="Arial"/>
                </a:rPr>
                <a:t>Jäsenliitot</a:t>
              </a:r>
            </a:p>
          </p:txBody>
        </p:sp>
      </p:grpSp>
      <p:grpSp>
        <p:nvGrpSpPr>
          <p:cNvPr id="40" name="Group 39">
            <a:extLst>
              <a:ext uri="{FF2B5EF4-FFF2-40B4-BE49-F238E27FC236}">
                <a16:creationId xmlns:a16="http://schemas.microsoft.com/office/drawing/2014/main" id="{4951DAB8-7ACD-AD46-83D6-2733F26B7B3F}"/>
              </a:ext>
            </a:extLst>
          </p:cNvPr>
          <p:cNvGrpSpPr/>
          <p:nvPr/>
        </p:nvGrpSpPr>
        <p:grpSpPr>
          <a:xfrm>
            <a:off x="2401970" y="2105313"/>
            <a:ext cx="1333702" cy="597949"/>
            <a:chOff x="3508057" y="1995486"/>
            <a:chExt cx="1262063" cy="597949"/>
          </a:xfrm>
          <a:solidFill>
            <a:schemeClr val="accent6"/>
          </a:solidFill>
        </p:grpSpPr>
        <p:sp>
          <p:nvSpPr>
            <p:cNvPr id="51" name="Suorakulmio 46">
              <a:extLst>
                <a:ext uri="{FF2B5EF4-FFF2-40B4-BE49-F238E27FC236}">
                  <a16:creationId xmlns:a16="http://schemas.microsoft.com/office/drawing/2014/main" id="{7824B4BB-8371-6B4D-84E6-9E1289C62086}"/>
                </a:ext>
              </a:extLst>
            </p:cNvPr>
            <p:cNvSpPr/>
            <p:nvPr/>
          </p:nvSpPr>
          <p:spPr>
            <a:xfrm>
              <a:off x="3508057" y="1995486"/>
              <a:ext cx="1262063" cy="57943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53" name="Suorakulmio 47">
              <a:extLst>
                <a:ext uri="{FF2B5EF4-FFF2-40B4-BE49-F238E27FC236}">
                  <a16:creationId xmlns:a16="http://schemas.microsoft.com/office/drawing/2014/main" id="{CE240437-127B-064A-9FA8-7B056DA8BF0A}"/>
                </a:ext>
              </a:extLst>
            </p:cNvPr>
            <p:cNvSpPr>
              <a:spLocks noChangeArrowheads="1"/>
            </p:cNvSpPr>
            <p:nvPr/>
          </p:nvSpPr>
          <p:spPr bwMode="auto">
            <a:xfrm>
              <a:off x="3559224" y="2111380"/>
              <a:ext cx="1197524" cy="482055"/>
            </a:xfrm>
            <a:prstGeom prst="rect">
              <a:avLst/>
            </a:prstGeom>
            <a:noFill/>
            <a:ln w="9525">
              <a:noFill/>
              <a:miter lim="800000"/>
              <a:headEnd/>
              <a:tailEnd/>
            </a:ln>
          </p:spPr>
          <p:txBody>
            <a:bodyPr wrap="square">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a:solidFill>
                    <a:schemeClr val="tx2"/>
                  </a:solidFill>
                  <a:latin typeface="+mj-lt"/>
                  <a:cs typeface="Arial" panose="020B0604020202020204" pitchFamily="34" charset="0"/>
                </a:rPr>
                <a:t>EK</a:t>
              </a:r>
            </a:p>
            <a:p>
              <a:pPr algn="ctr">
                <a:lnSpc>
                  <a:spcPts val="1500"/>
                </a:lnSpc>
                <a:spcBef>
                  <a:spcPct val="0"/>
                </a:spcBef>
                <a:buClrTx/>
                <a:buFontTx/>
                <a:buNone/>
              </a:pPr>
              <a:r>
                <a:rPr lang="fi-FI" altLang="fi-FI" sz="1400">
                  <a:solidFill>
                    <a:schemeClr val="tx2"/>
                  </a:solidFill>
                  <a:latin typeface="+mj-lt"/>
                  <a:cs typeface="Arial" panose="020B0604020202020204" pitchFamily="34" charset="0"/>
                </a:rPr>
                <a:t>jäsenliitot</a:t>
              </a:r>
            </a:p>
          </p:txBody>
        </p:sp>
      </p:grpSp>
      <p:grpSp>
        <p:nvGrpSpPr>
          <p:cNvPr id="41" name="Group 40">
            <a:extLst>
              <a:ext uri="{FF2B5EF4-FFF2-40B4-BE49-F238E27FC236}">
                <a16:creationId xmlns:a16="http://schemas.microsoft.com/office/drawing/2014/main" id="{006C29EF-2138-694F-87F9-67342799070C}"/>
              </a:ext>
            </a:extLst>
          </p:cNvPr>
          <p:cNvGrpSpPr/>
          <p:nvPr/>
        </p:nvGrpSpPr>
        <p:grpSpPr>
          <a:xfrm>
            <a:off x="2410929" y="2768750"/>
            <a:ext cx="1333702" cy="579438"/>
            <a:chOff x="3514078" y="2632675"/>
            <a:chExt cx="1262063" cy="579438"/>
          </a:xfrm>
          <a:solidFill>
            <a:schemeClr val="accent6"/>
          </a:solidFill>
        </p:grpSpPr>
        <p:sp>
          <p:nvSpPr>
            <p:cNvPr id="48" name="Suorakulmio 48">
              <a:extLst>
                <a:ext uri="{FF2B5EF4-FFF2-40B4-BE49-F238E27FC236}">
                  <a16:creationId xmlns:a16="http://schemas.microsoft.com/office/drawing/2014/main" id="{075839B6-7B85-FF46-BAE9-F821E6E04BDA}"/>
                </a:ext>
              </a:extLst>
            </p:cNvPr>
            <p:cNvSpPr/>
            <p:nvPr/>
          </p:nvSpPr>
          <p:spPr>
            <a:xfrm>
              <a:off x="3514078" y="2632675"/>
              <a:ext cx="1262063" cy="57943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49" name="Suorakulmio 49">
              <a:extLst>
                <a:ext uri="{FF2B5EF4-FFF2-40B4-BE49-F238E27FC236}">
                  <a16:creationId xmlns:a16="http://schemas.microsoft.com/office/drawing/2014/main" id="{3B038357-4023-5D4D-BDFC-D31436D2F33F}"/>
                </a:ext>
              </a:extLst>
            </p:cNvPr>
            <p:cNvSpPr>
              <a:spLocks noChangeArrowheads="1"/>
            </p:cNvSpPr>
            <p:nvPr/>
          </p:nvSpPr>
          <p:spPr bwMode="auto">
            <a:xfrm>
              <a:off x="3526954" y="2672977"/>
              <a:ext cx="1240709" cy="487954"/>
            </a:xfrm>
            <a:prstGeom prst="rect">
              <a:avLst/>
            </a:prstGeom>
            <a:noFill/>
            <a:ln w="9525">
              <a:noFill/>
              <a:miter lim="800000"/>
              <a:headEnd/>
              <a:tailEnd/>
            </a:ln>
          </p:spPr>
          <p:txBody>
            <a:bodyPr wrap="square">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sz="1400">
                  <a:solidFill>
                    <a:schemeClr val="tx2"/>
                  </a:solidFill>
                  <a:latin typeface="+mj-lt"/>
                  <a:cs typeface="Arial" panose="020B0604020202020204" pitchFamily="34" charset="0"/>
                </a:rPr>
                <a:t>Kunta-työnantajat</a:t>
              </a:r>
            </a:p>
          </p:txBody>
        </p:sp>
      </p:grpSp>
      <p:grpSp>
        <p:nvGrpSpPr>
          <p:cNvPr id="42" name="Group 41">
            <a:extLst>
              <a:ext uri="{FF2B5EF4-FFF2-40B4-BE49-F238E27FC236}">
                <a16:creationId xmlns:a16="http://schemas.microsoft.com/office/drawing/2014/main" id="{C6D07800-944C-C440-9027-D44C7CBAE5BC}"/>
              </a:ext>
            </a:extLst>
          </p:cNvPr>
          <p:cNvGrpSpPr/>
          <p:nvPr/>
        </p:nvGrpSpPr>
        <p:grpSpPr>
          <a:xfrm>
            <a:off x="2393524" y="3409454"/>
            <a:ext cx="1355960" cy="677251"/>
            <a:chOff x="3497608" y="3273379"/>
            <a:chExt cx="1283125" cy="677251"/>
          </a:xfrm>
          <a:solidFill>
            <a:schemeClr val="accent6"/>
          </a:solidFill>
        </p:grpSpPr>
        <p:sp>
          <p:nvSpPr>
            <p:cNvPr id="46" name="Suorakulmio 50">
              <a:extLst>
                <a:ext uri="{FF2B5EF4-FFF2-40B4-BE49-F238E27FC236}">
                  <a16:creationId xmlns:a16="http://schemas.microsoft.com/office/drawing/2014/main" id="{7156D8BB-E0F0-1344-BD0E-F0A4E2CD6AC9}"/>
                </a:ext>
              </a:extLst>
            </p:cNvPr>
            <p:cNvSpPr/>
            <p:nvPr/>
          </p:nvSpPr>
          <p:spPr>
            <a:xfrm>
              <a:off x="3518670" y="3281216"/>
              <a:ext cx="1262063" cy="66941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47" name="Suorakulmio 51">
              <a:extLst>
                <a:ext uri="{FF2B5EF4-FFF2-40B4-BE49-F238E27FC236}">
                  <a16:creationId xmlns:a16="http://schemas.microsoft.com/office/drawing/2014/main" id="{84089A2E-E77D-6742-B348-15ED006B2F7A}"/>
                </a:ext>
              </a:extLst>
            </p:cNvPr>
            <p:cNvSpPr>
              <a:spLocks noChangeArrowheads="1"/>
            </p:cNvSpPr>
            <p:nvPr/>
          </p:nvSpPr>
          <p:spPr bwMode="auto">
            <a:xfrm>
              <a:off x="3497608" y="3273379"/>
              <a:ext cx="1262063" cy="669414"/>
            </a:xfrm>
            <a:prstGeom prst="rect">
              <a:avLst/>
            </a:prstGeom>
            <a:solidFill>
              <a:schemeClr val="accent2">
                <a:lumMod val="60000"/>
                <a:lumOff val="40000"/>
              </a:schemeClr>
            </a:solidFill>
            <a:ln w="9525">
              <a:noFill/>
              <a:miter lim="800000"/>
              <a:headEnd/>
              <a:tailEnd/>
            </a:ln>
          </p:spPr>
          <p:txBody>
            <a:bodyPr>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sz="1400">
                  <a:solidFill>
                    <a:schemeClr val="tx2"/>
                  </a:solidFill>
                  <a:latin typeface="+mj-lt"/>
                  <a:cs typeface="Arial" panose="020B0604020202020204" pitchFamily="34" charset="0"/>
                </a:rPr>
                <a:t>Valtion</a:t>
              </a:r>
            </a:p>
            <a:p>
              <a:pPr algn="ctr">
                <a:lnSpc>
                  <a:spcPts val="1500"/>
                </a:lnSpc>
                <a:spcBef>
                  <a:spcPct val="0"/>
                </a:spcBef>
                <a:buClrTx/>
                <a:buFontTx/>
                <a:buNone/>
              </a:pPr>
              <a:r>
                <a:rPr lang="fi-FI" altLang="fi-FI" sz="1400">
                  <a:solidFill>
                    <a:schemeClr val="tx2"/>
                  </a:solidFill>
                  <a:latin typeface="+mj-lt"/>
                  <a:cs typeface="Arial" panose="020B0604020202020204" pitchFamily="34" charset="0"/>
                </a:rPr>
                <a:t>työmarkkina-laitos</a:t>
              </a:r>
            </a:p>
          </p:txBody>
        </p:sp>
      </p:grpSp>
      <p:grpSp>
        <p:nvGrpSpPr>
          <p:cNvPr id="43" name="Group 42">
            <a:extLst>
              <a:ext uri="{FF2B5EF4-FFF2-40B4-BE49-F238E27FC236}">
                <a16:creationId xmlns:a16="http://schemas.microsoft.com/office/drawing/2014/main" id="{24FF3CDE-FCD7-E241-93F0-F44A0840610D}"/>
              </a:ext>
            </a:extLst>
          </p:cNvPr>
          <p:cNvGrpSpPr/>
          <p:nvPr/>
        </p:nvGrpSpPr>
        <p:grpSpPr>
          <a:xfrm>
            <a:off x="2404566" y="4157348"/>
            <a:ext cx="1353672" cy="674784"/>
            <a:chOff x="3508057" y="4021273"/>
            <a:chExt cx="1280960" cy="674784"/>
          </a:xfrm>
          <a:solidFill>
            <a:schemeClr val="accent6"/>
          </a:solidFill>
        </p:grpSpPr>
        <p:sp>
          <p:nvSpPr>
            <p:cNvPr id="44" name="Suorakulmio 52">
              <a:extLst>
                <a:ext uri="{FF2B5EF4-FFF2-40B4-BE49-F238E27FC236}">
                  <a16:creationId xmlns:a16="http://schemas.microsoft.com/office/drawing/2014/main" id="{CF421AEE-9AF9-6F4A-8388-F24774324D4D}"/>
                </a:ext>
              </a:extLst>
            </p:cNvPr>
            <p:cNvSpPr/>
            <p:nvPr/>
          </p:nvSpPr>
          <p:spPr>
            <a:xfrm>
              <a:off x="3508057" y="4021273"/>
              <a:ext cx="1262063" cy="669413"/>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45" name="Suorakulmio 53">
              <a:extLst>
                <a:ext uri="{FF2B5EF4-FFF2-40B4-BE49-F238E27FC236}">
                  <a16:creationId xmlns:a16="http://schemas.microsoft.com/office/drawing/2014/main" id="{C03B198B-FA73-134D-8B5D-50945913988F}"/>
                </a:ext>
              </a:extLst>
            </p:cNvPr>
            <p:cNvSpPr>
              <a:spLocks noChangeArrowheads="1"/>
            </p:cNvSpPr>
            <p:nvPr/>
          </p:nvSpPr>
          <p:spPr bwMode="auto">
            <a:xfrm>
              <a:off x="3526954" y="4021642"/>
              <a:ext cx="1262063" cy="674415"/>
            </a:xfrm>
            <a:prstGeom prst="rect">
              <a:avLst/>
            </a:prstGeom>
            <a:solidFill>
              <a:schemeClr val="accent2">
                <a:lumMod val="60000"/>
                <a:lumOff val="40000"/>
              </a:schemeClr>
            </a:solidFill>
            <a:ln w="9525">
              <a:noFill/>
              <a:miter lim="800000"/>
              <a:headEnd/>
              <a:tailEnd/>
            </a:ln>
          </p:spPr>
          <p:txBody>
            <a:bodyPr>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sz="1400">
                  <a:solidFill>
                    <a:schemeClr val="tx2"/>
                  </a:solidFill>
                  <a:latin typeface="+mj-lt"/>
                  <a:cs typeface="Arial" panose="020B0604020202020204" pitchFamily="34" charset="0"/>
                </a:rPr>
                <a:t>Kirkon</a:t>
              </a:r>
            </a:p>
            <a:p>
              <a:pPr algn="ctr">
                <a:lnSpc>
                  <a:spcPts val="1500"/>
                </a:lnSpc>
                <a:spcBef>
                  <a:spcPct val="0"/>
                </a:spcBef>
                <a:buClrTx/>
                <a:buFontTx/>
                <a:buNone/>
              </a:pPr>
              <a:r>
                <a:rPr lang="fi-FI" altLang="fi-FI" sz="1400">
                  <a:solidFill>
                    <a:schemeClr val="tx2"/>
                  </a:solidFill>
                  <a:latin typeface="+mj-lt"/>
                  <a:cs typeface="Arial" panose="020B0604020202020204" pitchFamily="34" charset="0"/>
                </a:rPr>
                <a:t>työmarkkina-laitos</a:t>
              </a:r>
            </a:p>
          </p:txBody>
        </p:sp>
      </p:grpSp>
      <p:sp>
        <p:nvSpPr>
          <p:cNvPr id="2" name="Tekstiruutu 1">
            <a:extLst>
              <a:ext uri="{FF2B5EF4-FFF2-40B4-BE49-F238E27FC236}">
                <a16:creationId xmlns:a16="http://schemas.microsoft.com/office/drawing/2014/main" id="{D7F17023-8014-4825-A4DD-145A8634C657}"/>
              </a:ext>
            </a:extLst>
          </p:cNvPr>
          <p:cNvSpPr txBox="1"/>
          <p:nvPr/>
        </p:nvSpPr>
        <p:spPr>
          <a:xfrm>
            <a:off x="5464650" y="2010297"/>
            <a:ext cx="3579962" cy="3416320"/>
          </a:xfrm>
          <a:prstGeom prst="rect">
            <a:avLst/>
          </a:prstGeom>
          <a:noFill/>
        </p:spPr>
        <p:txBody>
          <a:bodyPr wrap="square" rtlCol="0">
            <a:spAutoFit/>
          </a:bodyPr>
          <a:lstStyle/>
          <a:p>
            <a:pPr marL="285750" indent="-285750">
              <a:buFont typeface="Arial" panose="020B0604020202020204" pitchFamily="34" charset="0"/>
              <a:buChar char="•"/>
            </a:pPr>
            <a:r>
              <a:rPr lang="fi-FI"/>
              <a:t>Työehtosopimukset neuvotellaan liittojen kesken.</a:t>
            </a:r>
          </a:p>
          <a:p>
            <a:pPr marL="285750" indent="-285750">
              <a:buFont typeface="Arial" panose="020B0604020202020204" pitchFamily="34" charset="0"/>
              <a:buChar char="•"/>
            </a:pPr>
            <a:r>
              <a:rPr lang="fi-FI"/>
              <a:t>Kolmikantaiset sopimukset, kuten eläkesopimus neuvotellaan keskusjärjestöjen ja valtion välillä.</a:t>
            </a:r>
          </a:p>
          <a:p>
            <a:pPr marL="285750" indent="-285750">
              <a:buFont typeface="Arial" panose="020B0604020202020204" pitchFamily="34" charset="0"/>
              <a:buChar char="•"/>
            </a:pPr>
            <a:r>
              <a:rPr lang="fi-FI"/>
              <a:t>Lainsäädännössä keskusjärjestöt voivat olla joko työryhmän jäseninä tai  asiantuntijoina kuulemisten kautta.</a:t>
            </a:r>
          </a:p>
          <a:p>
            <a:endParaRPr lang="fi-FI"/>
          </a:p>
        </p:txBody>
      </p:sp>
      <p:grpSp>
        <p:nvGrpSpPr>
          <p:cNvPr id="37" name="Group 27">
            <a:extLst>
              <a:ext uri="{FF2B5EF4-FFF2-40B4-BE49-F238E27FC236}">
                <a16:creationId xmlns:a16="http://schemas.microsoft.com/office/drawing/2014/main" id="{3B567E80-B19A-4784-9817-6CE5EBA75471}"/>
              </a:ext>
            </a:extLst>
          </p:cNvPr>
          <p:cNvGrpSpPr/>
          <p:nvPr/>
        </p:nvGrpSpPr>
        <p:grpSpPr>
          <a:xfrm>
            <a:off x="3877765" y="2131561"/>
            <a:ext cx="1262063" cy="2695199"/>
            <a:chOff x="2034857" y="2004219"/>
            <a:chExt cx="1262063" cy="768350"/>
          </a:xfrm>
          <a:solidFill>
            <a:schemeClr val="accent2"/>
          </a:solidFill>
        </p:grpSpPr>
        <p:sp>
          <p:nvSpPr>
            <p:cNvPr id="50" name="Suorakulmio 40">
              <a:extLst>
                <a:ext uri="{FF2B5EF4-FFF2-40B4-BE49-F238E27FC236}">
                  <a16:creationId xmlns:a16="http://schemas.microsoft.com/office/drawing/2014/main" id="{00B60171-B55D-43D4-BC43-0BE378F78815}"/>
                </a:ext>
              </a:extLst>
            </p:cNvPr>
            <p:cNvSpPr/>
            <p:nvPr/>
          </p:nvSpPr>
          <p:spPr>
            <a:xfrm>
              <a:off x="2034857" y="2004219"/>
              <a:ext cx="1262063" cy="768350"/>
            </a:xfrm>
            <a:prstGeom prst="rect">
              <a:avLst/>
            </a:prstGeom>
            <a:solidFill>
              <a:schemeClr val="bg1">
                <a:lumMod val="95000"/>
              </a:schemeClr>
            </a:solidFill>
            <a:ln w="9525" cap="flat" cmpd="sng" algn="ctr">
              <a:solidFill>
                <a:srgbClr val="AD398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52" name="Suorakulmio 41">
              <a:extLst>
                <a:ext uri="{FF2B5EF4-FFF2-40B4-BE49-F238E27FC236}">
                  <a16:creationId xmlns:a16="http://schemas.microsoft.com/office/drawing/2014/main" id="{436CACF7-6508-42C9-A55A-6C6CB72C9EFB}"/>
                </a:ext>
              </a:extLst>
            </p:cNvPr>
            <p:cNvSpPr>
              <a:spLocks noChangeArrowheads="1"/>
            </p:cNvSpPr>
            <p:nvPr/>
          </p:nvSpPr>
          <p:spPr bwMode="auto">
            <a:xfrm>
              <a:off x="2034857" y="2161650"/>
              <a:ext cx="1262063" cy="825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768600">
                <a:spcBef>
                  <a:spcPts val="1000"/>
                </a:spcBef>
                <a:buClr>
                  <a:srgbClr val="FF0000"/>
                </a:buClr>
                <a:buFont typeface="Wingdings" panose="05000000000000000000" pitchFamily="2" charset="2"/>
                <a:buChar char="§"/>
                <a:tabLst>
                  <a:tab pos="3238500" algn="l"/>
                </a:tabLst>
                <a:defRPr>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defTabSz="2768600">
                <a:spcBef>
                  <a:spcPts val="800"/>
                </a:spcBef>
                <a:buClr>
                  <a:srgbClr val="FF0000"/>
                </a:buClr>
                <a:buSzPct val="80000"/>
                <a:buFont typeface="Arial" panose="020B0604020202020204" pitchFamily="34" charset="0"/>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defTabSz="2768600">
                <a:spcBef>
                  <a:spcPts val="800"/>
                </a:spcBef>
                <a:buClr>
                  <a:srgbClr val="8BCA39"/>
                </a:buClr>
                <a:buSzPct val="80000"/>
                <a:buFont typeface="Lucida Grande"/>
                <a:buChar char="➤"/>
                <a:tabLst>
                  <a:tab pos="3238500" algn="l"/>
                </a:tabLst>
                <a:defRPr sz="1700" i="1">
                  <a:solidFill>
                    <a:schemeClr val="tx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4pPr>
              <a:lvl5pPr marL="2057400" indent="-228600" defTabSz="2768600">
                <a:spcBef>
                  <a:spcPct val="20000"/>
                </a:spcBef>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5pPr>
              <a:lvl6pPr marL="25146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6pPr>
              <a:lvl7pPr marL="29718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7pPr>
              <a:lvl8pPr marL="34290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8pPr>
              <a:lvl9pPr marL="3886200" indent="-228600" defTabSz="2768600" eaLnBrk="0" fontAlgn="base" hangingPunct="0">
                <a:spcBef>
                  <a:spcPct val="20000"/>
                </a:spcBef>
                <a:spcAft>
                  <a:spcPct val="0"/>
                </a:spcAft>
                <a:buFont typeface="Arial" panose="020B0604020202020204" pitchFamily="34" charset="0"/>
                <a:buChar char="»"/>
                <a:tabLst>
                  <a:tab pos="3238500" algn="l"/>
                </a:tabLst>
                <a:defRPr sz="2000">
                  <a:solidFill>
                    <a:schemeClr val="tx1"/>
                  </a:solidFill>
                  <a:latin typeface="Trebuchet MS" panose="020B0603020202020204" pitchFamily="34" charset="0"/>
                  <a:ea typeface="ＭＳ Ｐゴシック" panose="020B0600070205080204" pitchFamily="34" charset="-128"/>
                  <a:cs typeface="ＭＳ Ｐゴシック" panose="020B0600070205080204" pitchFamily="34" charset="-128"/>
                </a:defRPr>
              </a:lvl9pPr>
            </a:lstStyle>
            <a:p>
              <a:pPr algn="ctr">
                <a:lnSpc>
                  <a:spcPts val="1500"/>
                </a:lnSpc>
                <a:spcBef>
                  <a:spcPct val="0"/>
                </a:spcBef>
                <a:buClrTx/>
                <a:buFontTx/>
                <a:buNone/>
              </a:pPr>
              <a:r>
                <a:rPr lang="fi-FI" altLang="fi-FI">
                  <a:latin typeface="+mj-lt"/>
                  <a:cs typeface="Arial" panose="020B0604020202020204" pitchFamily="34" charset="0"/>
                </a:rPr>
                <a:t>Valtio</a:t>
              </a:r>
            </a:p>
          </p:txBody>
        </p:sp>
      </p:grpSp>
    </p:spTree>
    <p:extLst>
      <p:ext uri="{BB962C8B-B14F-4D97-AF65-F5344CB8AC3E}">
        <p14:creationId xmlns:p14="http://schemas.microsoft.com/office/powerpoint/2010/main" val="320305836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D2E70853-C92C-0C4D-AB53-8CA55C3837B2}"/>
              </a:ext>
            </a:extLst>
          </p:cNvPr>
          <p:cNvCxnSpPr>
            <a:cxnSpLocks/>
          </p:cNvCxnSpPr>
          <p:nvPr/>
        </p:nvCxnSpPr>
        <p:spPr>
          <a:xfrm>
            <a:off x="5611913" y="3212619"/>
            <a:ext cx="1481785"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57" name="Straight Connector 56">
            <a:extLst>
              <a:ext uri="{FF2B5EF4-FFF2-40B4-BE49-F238E27FC236}">
                <a16:creationId xmlns:a16="http://schemas.microsoft.com/office/drawing/2014/main" id="{5F979F11-8CD3-F943-A845-861CC8E0B84D}"/>
              </a:ext>
            </a:extLst>
          </p:cNvPr>
          <p:cNvCxnSpPr>
            <a:cxnSpLocks/>
          </p:cNvCxnSpPr>
          <p:nvPr/>
        </p:nvCxnSpPr>
        <p:spPr>
          <a:xfrm>
            <a:off x="7145379" y="3212619"/>
            <a:ext cx="1998621"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0BDFFCE0-F901-FE4D-87ED-8A4CF4085D6F}"/>
              </a:ext>
            </a:extLst>
          </p:cNvPr>
          <p:cNvCxnSpPr>
            <a:cxnSpLocks/>
          </p:cNvCxnSpPr>
          <p:nvPr/>
        </p:nvCxnSpPr>
        <p:spPr>
          <a:xfrm>
            <a:off x="4061409" y="3212619"/>
            <a:ext cx="1481785"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53AD434B-6931-1C42-81C3-3A2802479BD3}"/>
              </a:ext>
            </a:extLst>
          </p:cNvPr>
          <p:cNvCxnSpPr>
            <a:cxnSpLocks/>
          </p:cNvCxnSpPr>
          <p:nvPr/>
        </p:nvCxnSpPr>
        <p:spPr>
          <a:xfrm>
            <a:off x="2522264" y="3212619"/>
            <a:ext cx="1481785"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50DE69ED-9AC0-6440-8292-1B5529C2A0FB}"/>
              </a:ext>
            </a:extLst>
          </p:cNvPr>
          <p:cNvCxnSpPr/>
          <p:nvPr/>
        </p:nvCxnSpPr>
        <p:spPr>
          <a:xfrm>
            <a:off x="-44526" y="3212619"/>
            <a:ext cx="985421"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76EF1920-A61B-024D-B339-E1F409B174B3}"/>
              </a:ext>
            </a:extLst>
          </p:cNvPr>
          <p:cNvCxnSpPr>
            <a:cxnSpLocks/>
          </p:cNvCxnSpPr>
          <p:nvPr/>
        </p:nvCxnSpPr>
        <p:spPr>
          <a:xfrm>
            <a:off x="1042988" y="3212701"/>
            <a:ext cx="1481785"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CE53C1CB-1F41-EF4D-B957-6BA66E2ACCA7}"/>
              </a:ext>
            </a:extLst>
          </p:cNvPr>
          <p:cNvSpPr>
            <a:spLocks noGrp="1"/>
          </p:cNvSpPr>
          <p:nvPr>
            <p:ph type="title"/>
          </p:nvPr>
        </p:nvSpPr>
        <p:spPr/>
        <p:txBody>
          <a:bodyPr/>
          <a:lstStyle/>
          <a:p>
            <a:r>
              <a:rPr lang="fi-FI" b="1"/>
              <a:t>Meillä on pitkä historia sopimiselle</a:t>
            </a:r>
          </a:p>
        </p:txBody>
      </p:sp>
      <p:sp>
        <p:nvSpPr>
          <p:cNvPr id="9" name="Oval 8">
            <a:extLst>
              <a:ext uri="{FF2B5EF4-FFF2-40B4-BE49-F238E27FC236}">
                <a16:creationId xmlns:a16="http://schemas.microsoft.com/office/drawing/2014/main" id="{07272AC0-62CB-0847-BF51-1119A676A08A}"/>
              </a:ext>
            </a:extLst>
          </p:cNvPr>
          <p:cNvSpPr/>
          <p:nvPr/>
        </p:nvSpPr>
        <p:spPr>
          <a:xfrm>
            <a:off x="838802" y="3110527"/>
            <a:ext cx="204186" cy="20418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Donut 10">
            <a:extLst>
              <a:ext uri="{FF2B5EF4-FFF2-40B4-BE49-F238E27FC236}">
                <a16:creationId xmlns:a16="http://schemas.microsoft.com/office/drawing/2014/main" id="{DC0C36B6-E607-C749-AD8D-269D6BD474F8}"/>
              </a:ext>
            </a:extLst>
          </p:cNvPr>
          <p:cNvSpPr/>
          <p:nvPr/>
        </p:nvSpPr>
        <p:spPr>
          <a:xfrm>
            <a:off x="673186" y="2944911"/>
            <a:ext cx="535417" cy="535417"/>
          </a:xfrm>
          <a:prstGeom prst="donut">
            <a:avLst>
              <a:gd name="adj" fmla="val 5588"/>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13" name="Donut 12">
            <a:extLst>
              <a:ext uri="{FF2B5EF4-FFF2-40B4-BE49-F238E27FC236}">
                <a16:creationId xmlns:a16="http://schemas.microsoft.com/office/drawing/2014/main" id="{6FE79AA6-5ACA-EA4D-8804-2434855D710B}"/>
              </a:ext>
            </a:extLst>
          </p:cNvPr>
          <p:cNvSpPr/>
          <p:nvPr/>
        </p:nvSpPr>
        <p:spPr>
          <a:xfrm>
            <a:off x="555373" y="2827442"/>
            <a:ext cx="770354" cy="770354"/>
          </a:xfrm>
          <a:prstGeom prst="donut">
            <a:avLst>
              <a:gd name="adj" fmla="val 3376"/>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a:solidFill>
                  <a:schemeClr val="tx1"/>
                </a:solidFill>
              </a:rPr>
              <a:t> </a:t>
            </a:r>
          </a:p>
        </p:txBody>
      </p:sp>
      <p:cxnSp>
        <p:nvCxnSpPr>
          <p:cNvPr id="14" name="Straight Connector 13">
            <a:extLst>
              <a:ext uri="{FF2B5EF4-FFF2-40B4-BE49-F238E27FC236}">
                <a16:creationId xmlns:a16="http://schemas.microsoft.com/office/drawing/2014/main" id="{3180CFD7-E612-DD4C-8510-0DBBF7753718}"/>
              </a:ext>
            </a:extLst>
          </p:cNvPr>
          <p:cNvCxnSpPr>
            <a:cxnSpLocks/>
            <a:stCxn id="11" idx="0"/>
          </p:cNvCxnSpPr>
          <p:nvPr/>
        </p:nvCxnSpPr>
        <p:spPr>
          <a:xfrm flipV="1">
            <a:off x="940895" y="2379283"/>
            <a:ext cx="0" cy="565628"/>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17" name="Oval 16">
            <a:extLst>
              <a:ext uri="{FF2B5EF4-FFF2-40B4-BE49-F238E27FC236}">
                <a16:creationId xmlns:a16="http://schemas.microsoft.com/office/drawing/2014/main" id="{19C29A6B-52B7-2D4A-9A6E-609F5B7A4C2B}"/>
              </a:ext>
            </a:extLst>
          </p:cNvPr>
          <p:cNvSpPr/>
          <p:nvPr/>
        </p:nvSpPr>
        <p:spPr>
          <a:xfrm>
            <a:off x="870544" y="2303257"/>
            <a:ext cx="140699" cy="14069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0" name="TextBox 19">
            <a:extLst>
              <a:ext uri="{FF2B5EF4-FFF2-40B4-BE49-F238E27FC236}">
                <a16:creationId xmlns:a16="http://schemas.microsoft.com/office/drawing/2014/main" id="{B7662DE4-E016-DF43-88FA-EBF9890F2E83}"/>
              </a:ext>
            </a:extLst>
          </p:cNvPr>
          <p:cNvSpPr txBox="1"/>
          <p:nvPr/>
        </p:nvSpPr>
        <p:spPr>
          <a:xfrm>
            <a:off x="478498" y="1274582"/>
            <a:ext cx="986103" cy="400110"/>
          </a:xfrm>
          <a:prstGeom prst="rect">
            <a:avLst/>
          </a:prstGeom>
          <a:noFill/>
        </p:spPr>
        <p:txBody>
          <a:bodyPr wrap="square" rtlCol="0">
            <a:spAutoFit/>
          </a:bodyPr>
          <a:lstStyle/>
          <a:p>
            <a:pPr algn="ctr"/>
            <a:r>
              <a:rPr lang="fi-FI" sz="2000">
                <a:solidFill>
                  <a:schemeClr val="bg1"/>
                </a:solidFill>
                <a:latin typeface="+mj-lt"/>
              </a:rPr>
              <a:t>1907</a:t>
            </a:r>
          </a:p>
        </p:txBody>
      </p:sp>
      <p:sp>
        <p:nvSpPr>
          <p:cNvPr id="21" name="TextBox 20">
            <a:extLst>
              <a:ext uri="{FF2B5EF4-FFF2-40B4-BE49-F238E27FC236}">
                <a16:creationId xmlns:a16="http://schemas.microsoft.com/office/drawing/2014/main" id="{00EF1086-2032-FB48-BC2F-681BF6F9B096}"/>
              </a:ext>
            </a:extLst>
          </p:cNvPr>
          <p:cNvSpPr txBox="1"/>
          <p:nvPr/>
        </p:nvSpPr>
        <p:spPr>
          <a:xfrm>
            <a:off x="250490" y="1598631"/>
            <a:ext cx="1380119" cy="646331"/>
          </a:xfrm>
          <a:prstGeom prst="rect">
            <a:avLst/>
          </a:prstGeom>
          <a:noFill/>
        </p:spPr>
        <p:txBody>
          <a:bodyPr wrap="square" rtlCol="0">
            <a:spAutoFit/>
          </a:bodyPr>
          <a:lstStyle/>
          <a:p>
            <a:pPr algn="ctr"/>
            <a:r>
              <a:rPr lang="fi-FI" sz="1200">
                <a:solidFill>
                  <a:schemeClr val="bg2">
                    <a:lumMod val="75000"/>
                    <a:lumOff val="25000"/>
                  </a:schemeClr>
                </a:solidFill>
              </a:rPr>
              <a:t>Suomen Ammattijärjestö perustetaan</a:t>
            </a:r>
          </a:p>
        </p:txBody>
      </p:sp>
      <p:sp>
        <p:nvSpPr>
          <p:cNvPr id="26" name="Oval 25">
            <a:extLst>
              <a:ext uri="{FF2B5EF4-FFF2-40B4-BE49-F238E27FC236}">
                <a16:creationId xmlns:a16="http://schemas.microsoft.com/office/drawing/2014/main" id="{098A659B-9CF5-C340-922F-C87CCDFE2C90}"/>
              </a:ext>
            </a:extLst>
          </p:cNvPr>
          <p:cNvSpPr/>
          <p:nvPr/>
        </p:nvSpPr>
        <p:spPr>
          <a:xfrm>
            <a:off x="2417704" y="3110527"/>
            <a:ext cx="204186" cy="204186"/>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7" name="Donut 26">
            <a:extLst>
              <a:ext uri="{FF2B5EF4-FFF2-40B4-BE49-F238E27FC236}">
                <a16:creationId xmlns:a16="http://schemas.microsoft.com/office/drawing/2014/main" id="{FE28B7F0-82D8-4C46-BA56-D25E97AD2158}"/>
              </a:ext>
            </a:extLst>
          </p:cNvPr>
          <p:cNvSpPr/>
          <p:nvPr/>
        </p:nvSpPr>
        <p:spPr>
          <a:xfrm>
            <a:off x="2252088" y="2944911"/>
            <a:ext cx="535417" cy="535417"/>
          </a:xfrm>
          <a:prstGeom prst="donut">
            <a:avLst>
              <a:gd name="adj" fmla="val 5588"/>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28" name="Donut 27">
            <a:extLst>
              <a:ext uri="{FF2B5EF4-FFF2-40B4-BE49-F238E27FC236}">
                <a16:creationId xmlns:a16="http://schemas.microsoft.com/office/drawing/2014/main" id="{29D4ACE1-7224-694B-91E0-FAC151575093}"/>
              </a:ext>
            </a:extLst>
          </p:cNvPr>
          <p:cNvSpPr/>
          <p:nvPr/>
        </p:nvSpPr>
        <p:spPr>
          <a:xfrm>
            <a:off x="2134619" y="2827442"/>
            <a:ext cx="770354" cy="770354"/>
          </a:xfrm>
          <a:prstGeom prst="donut">
            <a:avLst>
              <a:gd name="adj" fmla="val 3376"/>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29" name="Straight Connector 28">
            <a:extLst>
              <a:ext uri="{FF2B5EF4-FFF2-40B4-BE49-F238E27FC236}">
                <a16:creationId xmlns:a16="http://schemas.microsoft.com/office/drawing/2014/main" id="{45848950-D543-CA4A-A43C-0AA3182E7814}"/>
              </a:ext>
            </a:extLst>
          </p:cNvPr>
          <p:cNvCxnSpPr>
            <a:cxnSpLocks/>
          </p:cNvCxnSpPr>
          <p:nvPr/>
        </p:nvCxnSpPr>
        <p:spPr>
          <a:xfrm flipV="1">
            <a:off x="2519795" y="3467164"/>
            <a:ext cx="0" cy="567435"/>
          </a:xfrm>
          <a:prstGeom prst="line">
            <a:avLst/>
          </a:prstGeom>
          <a:ln w="19050">
            <a:solidFill>
              <a:schemeClr val="accent5"/>
            </a:solidFill>
          </a:ln>
        </p:spPr>
        <p:style>
          <a:lnRef idx="1">
            <a:schemeClr val="accent6"/>
          </a:lnRef>
          <a:fillRef idx="0">
            <a:schemeClr val="accent6"/>
          </a:fillRef>
          <a:effectRef idx="0">
            <a:schemeClr val="accent6"/>
          </a:effectRef>
          <a:fontRef idx="minor">
            <a:schemeClr val="tx1"/>
          </a:fontRef>
        </p:style>
      </p:cxnSp>
      <p:sp>
        <p:nvSpPr>
          <p:cNvPr id="30" name="Oval 29">
            <a:extLst>
              <a:ext uri="{FF2B5EF4-FFF2-40B4-BE49-F238E27FC236}">
                <a16:creationId xmlns:a16="http://schemas.microsoft.com/office/drawing/2014/main" id="{F297DD39-3697-0643-9634-5450E6DAACEF}"/>
              </a:ext>
            </a:extLst>
          </p:cNvPr>
          <p:cNvSpPr/>
          <p:nvPr/>
        </p:nvSpPr>
        <p:spPr>
          <a:xfrm>
            <a:off x="2449446" y="3981281"/>
            <a:ext cx="140699" cy="140699"/>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1" name="TextBox 30">
            <a:extLst>
              <a:ext uri="{FF2B5EF4-FFF2-40B4-BE49-F238E27FC236}">
                <a16:creationId xmlns:a16="http://schemas.microsoft.com/office/drawing/2014/main" id="{B92C4A25-7D6C-0C48-9D94-C803F819B683}"/>
              </a:ext>
            </a:extLst>
          </p:cNvPr>
          <p:cNvSpPr txBox="1"/>
          <p:nvPr/>
        </p:nvSpPr>
        <p:spPr>
          <a:xfrm>
            <a:off x="2026742" y="4121980"/>
            <a:ext cx="986103" cy="400110"/>
          </a:xfrm>
          <a:prstGeom prst="rect">
            <a:avLst/>
          </a:prstGeom>
          <a:noFill/>
        </p:spPr>
        <p:txBody>
          <a:bodyPr wrap="square" rtlCol="0">
            <a:spAutoFit/>
          </a:bodyPr>
          <a:lstStyle/>
          <a:p>
            <a:pPr algn="ctr"/>
            <a:r>
              <a:rPr lang="fi-FI" sz="2000">
                <a:solidFill>
                  <a:schemeClr val="accent5"/>
                </a:solidFill>
                <a:latin typeface="+mj-lt"/>
              </a:rPr>
              <a:t>1917</a:t>
            </a:r>
          </a:p>
        </p:txBody>
      </p:sp>
      <p:sp>
        <p:nvSpPr>
          <p:cNvPr id="32" name="TextBox 31">
            <a:extLst>
              <a:ext uri="{FF2B5EF4-FFF2-40B4-BE49-F238E27FC236}">
                <a16:creationId xmlns:a16="http://schemas.microsoft.com/office/drawing/2014/main" id="{D3A0FE34-EDDC-C841-B83A-DDFB6C12C62A}"/>
              </a:ext>
            </a:extLst>
          </p:cNvPr>
          <p:cNvSpPr txBox="1"/>
          <p:nvPr/>
        </p:nvSpPr>
        <p:spPr>
          <a:xfrm>
            <a:off x="1589121" y="4431340"/>
            <a:ext cx="1849742" cy="646331"/>
          </a:xfrm>
          <a:prstGeom prst="rect">
            <a:avLst/>
          </a:prstGeom>
          <a:noFill/>
        </p:spPr>
        <p:txBody>
          <a:bodyPr wrap="square" rtlCol="0">
            <a:spAutoFit/>
          </a:bodyPr>
          <a:lstStyle/>
          <a:p>
            <a:pPr algn="ctr"/>
            <a:r>
              <a:rPr lang="fi-FI" sz="1200">
                <a:solidFill>
                  <a:schemeClr val="bg2">
                    <a:lumMod val="75000"/>
                    <a:lumOff val="25000"/>
                  </a:schemeClr>
                </a:solidFill>
              </a:rPr>
              <a:t>Suomen itsenäistyminen, kahdeksan tunnin työaikalaki</a:t>
            </a:r>
          </a:p>
        </p:txBody>
      </p:sp>
      <p:sp>
        <p:nvSpPr>
          <p:cNvPr id="34" name="Oval 33">
            <a:extLst>
              <a:ext uri="{FF2B5EF4-FFF2-40B4-BE49-F238E27FC236}">
                <a16:creationId xmlns:a16="http://schemas.microsoft.com/office/drawing/2014/main" id="{0D940601-57F5-2549-AE2E-74CDB70082FD}"/>
              </a:ext>
            </a:extLst>
          </p:cNvPr>
          <p:cNvSpPr/>
          <p:nvPr/>
        </p:nvSpPr>
        <p:spPr>
          <a:xfrm>
            <a:off x="3871656" y="3110527"/>
            <a:ext cx="204186" cy="20418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5" name="Donut 34">
            <a:extLst>
              <a:ext uri="{FF2B5EF4-FFF2-40B4-BE49-F238E27FC236}">
                <a16:creationId xmlns:a16="http://schemas.microsoft.com/office/drawing/2014/main" id="{AEC14E04-8EFE-5845-AEC6-BA67025CF88C}"/>
              </a:ext>
            </a:extLst>
          </p:cNvPr>
          <p:cNvSpPr/>
          <p:nvPr/>
        </p:nvSpPr>
        <p:spPr>
          <a:xfrm>
            <a:off x="3706040" y="2944911"/>
            <a:ext cx="535417" cy="535417"/>
          </a:xfrm>
          <a:prstGeom prst="donut">
            <a:avLst>
              <a:gd name="adj" fmla="val 5588"/>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36" name="Donut 35">
            <a:extLst>
              <a:ext uri="{FF2B5EF4-FFF2-40B4-BE49-F238E27FC236}">
                <a16:creationId xmlns:a16="http://schemas.microsoft.com/office/drawing/2014/main" id="{22909BD0-C038-EA48-A7D4-AD2E69025E43}"/>
              </a:ext>
            </a:extLst>
          </p:cNvPr>
          <p:cNvSpPr/>
          <p:nvPr/>
        </p:nvSpPr>
        <p:spPr>
          <a:xfrm>
            <a:off x="3588571" y="2827442"/>
            <a:ext cx="770354" cy="770354"/>
          </a:xfrm>
          <a:prstGeom prst="donut">
            <a:avLst>
              <a:gd name="adj" fmla="val 3376"/>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37" name="Straight Connector 36">
            <a:extLst>
              <a:ext uri="{FF2B5EF4-FFF2-40B4-BE49-F238E27FC236}">
                <a16:creationId xmlns:a16="http://schemas.microsoft.com/office/drawing/2014/main" id="{FAB67198-B508-AE43-AF36-260F6F495A41}"/>
              </a:ext>
            </a:extLst>
          </p:cNvPr>
          <p:cNvCxnSpPr>
            <a:cxnSpLocks/>
          </p:cNvCxnSpPr>
          <p:nvPr/>
        </p:nvCxnSpPr>
        <p:spPr>
          <a:xfrm flipV="1">
            <a:off x="3973747" y="2390639"/>
            <a:ext cx="0" cy="567435"/>
          </a:xfrm>
          <a:prstGeom prst="line">
            <a:avLst/>
          </a:prstGeom>
          <a:ln w="19050">
            <a:solidFill>
              <a:schemeClr val="accent3"/>
            </a:solidFill>
          </a:ln>
        </p:spPr>
        <p:style>
          <a:lnRef idx="1">
            <a:schemeClr val="accent6"/>
          </a:lnRef>
          <a:fillRef idx="0">
            <a:schemeClr val="accent6"/>
          </a:fillRef>
          <a:effectRef idx="0">
            <a:schemeClr val="accent6"/>
          </a:effectRef>
          <a:fontRef idx="minor">
            <a:schemeClr val="tx1"/>
          </a:fontRef>
        </p:style>
      </p:cxnSp>
      <p:sp>
        <p:nvSpPr>
          <p:cNvPr id="38" name="Oval 37">
            <a:extLst>
              <a:ext uri="{FF2B5EF4-FFF2-40B4-BE49-F238E27FC236}">
                <a16:creationId xmlns:a16="http://schemas.microsoft.com/office/drawing/2014/main" id="{DD5B1353-FA10-E343-ADA6-A6D5D71BCB6D}"/>
              </a:ext>
            </a:extLst>
          </p:cNvPr>
          <p:cNvSpPr/>
          <p:nvPr/>
        </p:nvSpPr>
        <p:spPr>
          <a:xfrm>
            <a:off x="3903398" y="2303257"/>
            <a:ext cx="140699" cy="140699"/>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9" name="TextBox 38">
            <a:extLst>
              <a:ext uri="{FF2B5EF4-FFF2-40B4-BE49-F238E27FC236}">
                <a16:creationId xmlns:a16="http://schemas.microsoft.com/office/drawing/2014/main" id="{E7470799-C90F-5C43-8FD8-AA69D796C954}"/>
              </a:ext>
            </a:extLst>
          </p:cNvPr>
          <p:cNvSpPr txBox="1"/>
          <p:nvPr/>
        </p:nvSpPr>
        <p:spPr>
          <a:xfrm>
            <a:off x="3476525" y="1277894"/>
            <a:ext cx="986103" cy="400110"/>
          </a:xfrm>
          <a:prstGeom prst="rect">
            <a:avLst/>
          </a:prstGeom>
          <a:noFill/>
        </p:spPr>
        <p:txBody>
          <a:bodyPr wrap="square" rtlCol="0">
            <a:spAutoFit/>
          </a:bodyPr>
          <a:lstStyle/>
          <a:p>
            <a:pPr algn="ctr"/>
            <a:r>
              <a:rPr lang="fi-FI" sz="2000">
                <a:solidFill>
                  <a:schemeClr val="accent3"/>
                </a:solidFill>
                <a:latin typeface="+mj-lt"/>
              </a:rPr>
              <a:t>1922</a:t>
            </a:r>
          </a:p>
        </p:txBody>
      </p:sp>
      <p:sp>
        <p:nvSpPr>
          <p:cNvPr id="40" name="TextBox 39">
            <a:extLst>
              <a:ext uri="{FF2B5EF4-FFF2-40B4-BE49-F238E27FC236}">
                <a16:creationId xmlns:a16="http://schemas.microsoft.com/office/drawing/2014/main" id="{70FDD83F-9670-1946-A2BA-6C01D5E5D999}"/>
              </a:ext>
            </a:extLst>
          </p:cNvPr>
          <p:cNvSpPr txBox="1"/>
          <p:nvPr/>
        </p:nvSpPr>
        <p:spPr>
          <a:xfrm>
            <a:off x="3188365" y="1574104"/>
            <a:ext cx="1562425" cy="646331"/>
          </a:xfrm>
          <a:prstGeom prst="rect">
            <a:avLst/>
          </a:prstGeom>
          <a:noFill/>
        </p:spPr>
        <p:txBody>
          <a:bodyPr wrap="square" rtlCol="0">
            <a:spAutoFit/>
          </a:bodyPr>
          <a:lstStyle/>
          <a:p>
            <a:pPr algn="ctr"/>
            <a:r>
              <a:rPr lang="fi-FI" sz="1200">
                <a:solidFill>
                  <a:schemeClr val="bg2">
                    <a:lumMod val="75000"/>
                    <a:lumOff val="25000"/>
                  </a:schemeClr>
                </a:solidFill>
              </a:rPr>
              <a:t>Työsopimuslaki, vuosiloma </a:t>
            </a:r>
            <a:br>
              <a:rPr lang="fi-FI" sz="1200">
                <a:solidFill>
                  <a:schemeClr val="bg2">
                    <a:lumMod val="75000"/>
                    <a:lumOff val="25000"/>
                  </a:schemeClr>
                </a:solidFill>
              </a:rPr>
            </a:br>
            <a:r>
              <a:rPr lang="fi-FI" sz="1200">
                <a:solidFill>
                  <a:schemeClr val="bg2">
                    <a:lumMod val="75000"/>
                    <a:lumOff val="25000"/>
                  </a:schemeClr>
                </a:solidFill>
              </a:rPr>
              <a:t>4–7 päivää</a:t>
            </a:r>
          </a:p>
        </p:txBody>
      </p:sp>
      <p:sp>
        <p:nvSpPr>
          <p:cNvPr id="42" name="Oval 41">
            <a:extLst>
              <a:ext uri="{FF2B5EF4-FFF2-40B4-BE49-F238E27FC236}">
                <a16:creationId xmlns:a16="http://schemas.microsoft.com/office/drawing/2014/main" id="{93FFC236-F9D4-334B-8782-E0DDBBFD3678}"/>
              </a:ext>
            </a:extLst>
          </p:cNvPr>
          <p:cNvSpPr/>
          <p:nvPr/>
        </p:nvSpPr>
        <p:spPr>
          <a:xfrm>
            <a:off x="5433520" y="3110527"/>
            <a:ext cx="204186" cy="204186"/>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3" name="Donut 42">
            <a:extLst>
              <a:ext uri="{FF2B5EF4-FFF2-40B4-BE49-F238E27FC236}">
                <a16:creationId xmlns:a16="http://schemas.microsoft.com/office/drawing/2014/main" id="{2103BCD4-260F-A64C-A9AB-F141BB5521CB}"/>
              </a:ext>
            </a:extLst>
          </p:cNvPr>
          <p:cNvSpPr/>
          <p:nvPr/>
        </p:nvSpPr>
        <p:spPr>
          <a:xfrm>
            <a:off x="5267904" y="2944911"/>
            <a:ext cx="535417" cy="535417"/>
          </a:xfrm>
          <a:prstGeom prst="donut">
            <a:avLst>
              <a:gd name="adj" fmla="val 5588"/>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44" name="Donut 43">
            <a:extLst>
              <a:ext uri="{FF2B5EF4-FFF2-40B4-BE49-F238E27FC236}">
                <a16:creationId xmlns:a16="http://schemas.microsoft.com/office/drawing/2014/main" id="{8BBE54FB-F93A-1645-81B5-FED3A343A1D9}"/>
              </a:ext>
            </a:extLst>
          </p:cNvPr>
          <p:cNvSpPr/>
          <p:nvPr/>
        </p:nvSpPr>
        <p:spPr>
          <a:xfrm>
            <a:off x="5150435" y="2827442"/>
            <a:ext cx="770354" cy="770354"/>
          </a:xfrm>
          <a:prstGeom prst="donut">
            <a:avLst>
              <a:gd name="adj" fmla="val 3376"/>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45" name="Straight Connector 44">
            <a:extLst>
              <a:ext uri="{FF2B5EF4-FFF2-40B4-BE49-F238E27FC236}">
                <a16:creationId xmlns:a16="http://schemas.microsoft.com/office/drawing/2014/main" id="{9FDCB0B2-3FB1-2C49-A2F5-19873CCEA528}"/>
              </a:ext>
            </a:extLst>
          </p:cNvPr>
          <p:cNvCxnSpPr>
            <a:cxnSpLocks/>
          </p:cNvCxnSpPr>
          <p:nvPr/>
        </p:nvCxnSpPr>
        <p:spPr>
          <a:xfrm flipV="1">
            <a:off x="5535611" y="3478522"/>
            <a:ext cx="0" cy="567435"/>
          </a:xfrm>
          <a:prstGeom prst="line">
            <a:avLst/>
          </a:prstGeom>
          <a:ln w="19050">
            <a:solidFill>
              <a:srgbClr val="FFC600"/>
            </a:solidFill>
          </a:ln>
        </p:spPr>
        <p:style>
          <a:lnRef idx="1">
            <a:schemeClr val="accent6"/>
          </a:lnRef>
          <a:fillRef idx="0">
            <a:schemeClr val="accent6"/>
          </a:fillRef>
          <a:effectRef idx="0">
            <a:schemeClr val="accent6"/>
          </a:effectRef>
          <a:fontRef idx="minor">
            <a:schemeClr val="tx1"/>
          </a:fontRef>
        </p:style>
      </p:cxnSp>
      <p:sp>
        <p:nvSpPr>
          <p:cNvPr id="46" name="Oval 45">
            <a:extLst>
              <a:ext uri="{FF2B5EF4-FFF2-40B4-BE49-F238E27FC236}">
                <a16:creationId xmlns:a16="http://schemas.microsoft.com/office/drawing/2014/main" id="{56862A82-8719-0741-A30A-0B40748EF411}"/>
              </a:ext>
            </a:extLst>
          </p:cNvPr>
          <p:cNvSpPr/>
          <p:nvPr/>
        </p:nvSpPr>
        <p:spPr>
          <a:xfrm>
            <a:off x="5465262" y="3981281"/>
            <a:ext cx="140699" cy="140699"/>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7" name="TextBox 46">
            <a:extLst>
              <a:ext uri="{FF2B5EF4-FFF2-40B4-BE49-F238E27FC236}">
                <a16:creationId xmlns:a16="http://schemas.microsoft.com/office/drawing/2014/main" id="{86F90889-ECE9-8C4B-BDA8-A0EC12A8FFC3}"/>
              </a:ext>
            </a:extLst>
          </p:cNvPr>
          <p:cNvSpPr txBox="1"/>
          <p:nvPr/>
        </p:nvSpPr>
        <p:spPr>
          <a:xfrm>
            <a:off x="4989028" y="4121980"/>
            <a:ext cx="1093164" cy="400110"/>
          </a:xfrm>
          <a:prstGeom prst="rect">
            <a:avLst/>
          </a:prstGeom>
          <a:noFill/>
        </p:spPr>
        <p:txBody>
          <a:bodyPr wrap="square" rtlCol="0">
            <a:spAutoFit/>
          </a:bodyPr>
          <a:lstStyle/>
          <a:p>
            <a:pPr algn="ctr"/>
            <a:r>
              <a:rPr lang="fi-FI" sz="2000">
                <a:solidFill>
                  <a:srgbClr val="FFC600"/>
                </a:solidFill>
                <a:latin typeface="+mj-lt"/>
              </a:rPr>
              <a:t>30-luku</a:t>
            </a:r>
          </a:p>
        </p:txBody>
      </p:sp>
      <p:sp>
        <p:nvSpPr>
          <p:cNvPr id="48" name="TextBox 47">
            <a:extLst>
              <a:ext uri="{FF2B5EF4-FFF2-40B4-BE49-F238E27FC236}">
                <a16:creationId xmlns:a16="http://schemas.microsoft.com/office/drawing/2014/main" id="{5EEC1F07-A6CD-A54E-8038-A47FC57A04E4}"/>
              </a:ext>
            </a:extLst>
          </p:cNvPr>
          <p:cNvSpPr txBox="1"/>
          <p:nvPr/>
        </p:nvSpPr>
        <p:spPr>
          <a:xfrm>
            <a:off x="4683499" y="4458582"/>
            <a:ext cx="1719390" cy="461665"/>
          </a:xfrm>
          <a:prstGeom prst="rect">
            <a:avLst/>
          </a:prstGeom>
          <a:noFill/>
        </p:spPr>
        <p:txBody>
          <a:bodyPr wrap="square" rtlCol="0">
            <a:spAutoFit/>
          </a:bodyPr>
          <a:lstStyle/>
          <a:p>
            <a:pPr algn="ctr"/>
            <a:r>
              <a:rPr lang="fi-FI" sz="1200">
                <a:solidFill>
                  <a:schemeClr val="bg2">
                    <a:lumMod val="75000"/>
                    <a:lumOff val="25000"/>
                  </a:schemeClr>
                </a:solidFill>
              </a:rPr>
              <a:t>Kansaneläkelaki,</a:t>
            </a:r>
          </a:p>
          <a:p>
            <a:pPr algn="ctr"/>
            <a:r>
              <a:rPr lang="fi-FI" sz="1200">
                <a:solidFill>
                  <a:schemeClr val="bg2">
                    <a:lumMod val="75000"/>
                    <a:lumOff val="25000"/>
                  </a:schemeClr>
                </a:solidFill>
              </a:rPr>
              <a:t>vuosiloma 5–12 päivää</a:t>
            </a:r>
          </a:p>
        </p:txBody>
      </p:sp>
      <p:sp>
        <p:nvSpPr>
          <p:cNvPr id="50" name="Oval 49">
            <a:extLst>
              <a:ext uri="{FF2B5EF4-FFF2-40B4-BE49-F238E27FC236}">
                <a16:creationId xmlns:a16="http://schemas.microsoft.com/office/drawing/2014/main" id="{176A3F3E-F1B5-2544-876B-D248F5431FA7}"/>
              </a:ext>
            </a:extLst>
          </p:cNvPr>
          <p:cNvSpPr/>
          <p:nvPr/>
        </p:nvSpPr>
        <p:spPr>
          <a:xfrm>
            <a:off x="6966986" y="3110527"/>
            <a:ext cx="204186" cy="204186"/>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1" name="Donut 50">
            <a:extLst>
              <a:ext uri="{FF2B5EF4-FFF2-40B4-BE49-F238E27FC236}">
                <a16:creationId xmlns:a16="http://schemas.microsoft.com/office/drawing/2014/main" id="{F017BEE0-127E-D74E-8A2E-1680E0B3AEB7}"/>
              </a:ext>
            </a:extLst>
          </p:cNvPr>
          <p:cNvSpPr/>
          <p:nvPr/>
        </p:nvSpPr>
        <p:spPr>
          <a:xfrm>
            <a:off x="6801370" y="2944911"/>
            <a:ext cx="535417" cy="535417"/>
          </a:xfrm>
          <a:prstGeom prst="donut">
            <a:avLst>
              <a:gd name="adj" fmla="val 5588"/>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52" name="Donut 51">
            <a:extLst>
              <a:ext uri="{FF2B5EF4-FFF2-40B4-BE49-F238E27FC236}">
                <a16:creationId xmlns:a16="http://schemas.microsoft.com/office/drawing/2014/main" id="{BBD4508B-DEF0-0E49-91FF-38A232522DC3}"/>
              </a:ext>
            </a:extLst>
          </p:cNvPr>
          <p:cNvSpPr/>
          <p:nvPr/>
        </p:nvSpPr>
        <p:spPr>
          <a:xfrm>
            <a:off x="6683901" y="2827442"/>
            <a:ext cx="770354" cy="770354"/>
          </a:xfrm>
          <a:prstGeom prst="donut">
            <a:avLst>
              <a:gd name="adj" fmla="val 3376"/>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53" name="Straight Connector 52">
            <a:extLst>
              <a:ext uri="{FF2B5EF4-FFF2-40B4-BE49-F238E27FC236}">
                <a16:creationId xmlns:a16="http://schemas.microsoft.com/office/drawing/2014/main" id="{CAA3125A-B5BA-2E40-8D53-096EDF63FA22}"/>
              </a:ext>
            </a:extLst>
          </p:cNvPr>
          <p:cNvCxnSpPr>
            <a:cxnSpLocks/>
          </p:cNvCxnSpPr>
          <p:nvPr/>
        </p:nvCxnSpPr>
        <p:spPr>
          <a:xfrm flipV="1">
            <a:off x="7069077" y="2373606"/>
            <a:ext cx="0" cy="567435"/>
          </a:xfrm>
          <a:prstGeom prst="line">
            <a:avLst/>
          </a:prstGeom>
          <a:ln w="19050">
            <a:solidFill>
              <a:schemeClr val="accent4"/>
            </a:solidFill>
          </a:ln>
        </p:spPr>
        <p:style>
          <a:lnRef idx="1">
            <a:schemeClr val="accent6"/>
          </a:lnRef>
          <a:fillRef idx="0">
            <a:schemeClr val="accent6"/>
          </a:fillRef>
          <a:effectRef idx="0">
            <a:schemeClr val="accent6"/>
          </a:effectRef>
          <a:fontRef idx="minor">
            <a:schemeClr val="tx1"/>
          </a:fontRef>
        </p:style>
      </p:cxnSp>
      <p:sp>
        <p:nvSpPr>
          <p:cNvPr id="54" name="Oval 53">
            <a:extLst>
              <a:ext uri="{FF2B5EF4-FFF2-40B4-BE49-F238E27FC236}">
                <a16:creationId xmlns:a16="http://schemas.microsoft.com/office/drawing/2014/main" id="{2FAB6CED-5D3A-E84D-88A3-A6C70CD89C51}"/>
              </a:ext>
            </a:extLst>
          </p:cNvPr>
          <p:cNvSpPr/>
          <p:nvPr/>
        </p:nvSpPr>
        <p:spPr>
          <a:xfrm>
            <a:off x="6998728" y="2303257"/>
            <a:ext cx="140699" cy="140699"/>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5" name="TextBox 54">
            <a:extLst>
              <a:ext uri="{FF2B5EF4-FFF2-40B4-BE49-F238E27FC236}">
                <a16:creationId xmlns:a16="http://schemas.microsoft.com/office/drawing/2014/main" id="{E0A22602-6126-CD49-968F-6E4E94ED88CE}"/>
              </a:ext>
            </a:extLst>
          </p:cNvPr>
          <p:cNvSpPr txBox="1"/>
          <p:nvPr/>
        </p:nvSpPr>
        <p:spPr>
          <a:xfrm>
            <a:off x="6513546" y="1276485"/>
            <a:ext cx="1104532" cy="400110"/>
          </a:xfrm>
          <a:prstGeom prst="rect">
            <a:avLst/>
          </a:prstGeom>
          <a:noFill/>
        </p:spPr>
        <p:txBody>
          <a:bodyPr wrap="square" rtlCol="0">
            <a:spAutoFit/>
          </a:bodyPr>
          <a:lstStyle/>
          <a:p>
            <a:pPr algn="ctr"/>
            <a:r>
              <a:rPr lang="fi-FI" sz="2000">
                <a:solidFill>
                  <a:schemeClr val="accent4"/>
                </a:solidFill>
                <a:latin typeface="+mj-lt"/>
              </a:rPr>
              <a:t>40-luku</a:t>
            </a:r>
          </a:p>
        </p:txBody>
      </p:sp>
      <p:sp>
        <p:nvSpPr>
          <p:cNvPr id="56" name="TextBox 55">
            <a:extLst>
              <a:ext uri="{FF2B5EF4-FFF2-40B4-BE49-F238E27FC236}">
                <a16:creationId xmlns:a16="http://schemas.microsoft.com/office/drawing/2014/main" id="{91FFA62B-E7AE-2747-824A-5FC17F31689D}"/>
              </a:ext>
            </a:extLst>
          </p:cNvPr>
          <p:cNvSpPr txBox="1"/>
          <p:nvPr/>
        </p:nvSpPr>
        <p:spPr>
          <a:xfrm>
            <a:off x="6111191" y="1588624"/>
            <a:ext cx="1909242" cy="646331"/>
          </a:xfrm>
          <a:prstGeom prst="rect">
            <a:avLst/>
          </a:prstGeom>
          <a:noFill/>
        </p:spPr>
        <p:txBody>
          <a:bodyPr wrap="square" rtlCol="0">
            <a:spAutoFit/>
          </a:bodyPr>
          <a:lstStyle/>
          <a:p>
            <a:pPr algn="ctr"/>
            <a:r>
              <a:rPr lang="fi-FI" sz="1200">
                <a:solidFill>
                  <a:schemeClr val="bg2">
                    <a:lumMod val="75000"/>
                    <a:lumOff val="25000"/>
                  </a:schemeClr>
                </a:solidFill>
              </a:rPr>
              <a:t>Työehtosopimus- ja luottamusmiesjärjestelmä, työtuomioistuin ja lapsilisä</a:t>
            </a:r>
          </a:p>
        </p:txBody>
      </p:sp>
      <p:sp>
        <p:nvSpPr>
          <p:cNvPr id="4" name="TextBox 3">
            <a:extLst>
              <a:ext uri="{FF2B5EF4-FFF2-40B4-BE49-F238E27FC236}">
                <a16:creationId xmlns:a16="http://schemas.microsoft.com/office/drawing/2014/main" id="{3EB79BDC-2A50-8E47-AEBB-E429E92F5561}"/>
              </a:ext>
            </a:extLst>
          </p:cNvPr>
          <p:cNvSpPr txBox="1"/>
          <p:nvPr/>
        </p:nvSpPr>
        <p:spPr>
          <a:xfrm>
            <a:off x="8098971" y="5034228"/>
            <a:ext cx="184731" cy="369332"/>
          </a:xfrm>
          <a:prstGeom prst="rect">
            <a:avLst/>
          </a:prstGeom>
          <a:noFill/>
        </p:spPr>
        <p:txBody>
          <a:bodyPr wrap="none" rtlCol="0">
            <a:spAutoFit/>
          </a:bodyPr>
          <a:lstStyle/>
          <a:p>
            <a:endParaRPr lang="fi-FI"/>
          </a:p>
        </p:txBody>
      </p:sp>
    </p:spTree>
    <p:extLst>
      <p:ext uri="{BB962C8B-B14F-4D97-AF65-F5344CB8AC3E}">
        <p14:creationId xmlns:p14="http://schemas.microsoft.com/office/powerpoint/2010/main" val="11037034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
                                        <p:tgtEl>
                                          <p:spTgt spid="6"/>
                                        </p:tgtEl>
                                      </p:cBhvr>
                                    </p:animEffect>
                                  </p:childTnLst>
                                </p:cTn>
                              </p:par>
                            </p:childTnLst>
                          </p:cTn>
                        </p:par>
                        <p:par>
                          <p:cTn id="8" fill="hold">
                            <p:stCondLst>
                              <p:cond delay="1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 fill="hold"/>
                                        <p:tgtEl>
                                          <p:spTgt spid="9"/>
                                        </p:tgtEl>
                                        <p:attrNameLst>
                                          <p:attrName>ppt_w</p:attrName>
                                        </p:attrNameLst>
                                      </p:cBhvr>
                                      <p:tavLst>
                                        <p:tav tm="0">
                                          <p:val>
                                            <p:fltVal val="0"/>
                                          </p:val>
                                        </p:tav>
                                        <p:tav tm="100000">
                                          <p:val>
                                            <p:strVal val="#ppt_w"/>
                                          </p:val>
                                        </p:tav>
                                      </p:tavLst>
                                    </p:anim>
                                    <p:anim calcmode="lin" valueType="num">
                                      <p:cBhvr>
                                        <p:cTn id="12" dur="100" fill="hold"/>
                                        <p:tgtEl>
                                          <p:spTgt spid="9"/>
                                        </p:tgtEl>
                                        <p:attrNameLst>
                                          <p:attrName>ppt_h</p:attrName>
                                        </p:attrNameLst>
                                      </p:cBhvr>
                                      <p:tavLst>
                                        <p:tav tm="0">
                                          <p:val>
                                            <p:fltVal val="0"/>
                                          </p:val>
                                        </p:tav>
                                        <p:tav tm="100000">
                                          <p:val>
                                            <p:strVal val="#ppt_h"/>
                                          </p:val>
                                        </p:tav>
                                      </p:tavLst>
                                    </p:anim>
                                    <p:animEffect transition="in" filter="fade">
                                      <p:cBhvr>
                                        <p:cTn id="13" dur="100"/>
                                        <p:tgtEl>
                                          <p:spTgt spid="9"/>
                                        </p:tgtEl>
                                      </p:cBhvr>
                                    </p:animEffect>
                                  </p:childTnLst>
                                </p:cTn>
                              </p:par>
                            </p:childTnLst>
                          </p:cTn>
                        </p:par>
                        <p:par>
                          <p:cTn id="14" fill="hold">
                            <p:stCondLst>
                              <p:cond delay="2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 fill="hold"/>
                                        <p:tgtEl>
                                          <p:spTgt spid="11"/>
                                        </p:tgtEl>
                                        <p:attrNameLst>
                                          <p:attrName>ppt_w</p:attrName>
                                        </p:attrNameLst>
                                      </p:cBhvr>
                                      <p:tavLst>
                                        <p:tav tm="0">
                                          <p:val>
                                            <p:fltVal val="0"/>
                                          </p:val>
                                        </p:tav>
                                        <p:tav tm="100000">
                                          <p:val>
                                            <p:strVal val="#ppt_w"/>
                                          </p:val>
                                        </p:tav>
                                      </p:tavLst>
                                    </p:anim>
                                    <p:anim calcmode="lin" valueType="num">
                                      <p:cBhvr>
                                        <p:cTn id="18" dur="100" fill="hold"/>
                                        <p:tgtEl>
                                          <p:spTgt spid="11"/>
                                        </p:tgtEl>
                                        <p:attrNameLst>
                                          <p:attrName>ppt_h</p:attrName>
                                        </p:attrNameLst>
                                      </p:cBhvr>
                                      <p:tavLst>
                                        <p:tav tm="0">
                                          <p:val>
                                            <p:fltVal val="0"/>
                                          </p:val>
                                        </p:tav>
                                        <p:tav tm="100000">
                                          <p:val>
                                            <p:strVal val="#ppt_h"/>
                                          </p:val>
                                        </p:tav>
                                      </p:tavLst>
                                    </p:anim>
                                    <p:animEffect transition="in" filter="fade">
                                      <p:cBhvr>
                                        <p:cTn id="19" dur="100"/>
                                        <p:tgtEl>
                                          <p:spTgt spid="11"/>
                                        </p:tgtEl>
                                      </p:cBhvr>
                                    </p:animEffect>
                                  </p:childTnLst>
                                </p:cTn>
                              </p:par>
                            </p:childTnLst>
                          </p:cTn>
                        </p:par>
                        <p:par>
                          <p:cTn id="20" fill="hold">
                            <p:stCondLst>
                              <p:cond delay="3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 fill="hold"/>
                                        <p:tgtEl>
                                          <p:spTgt spid="13"/>
                                        </p:tgtEl>
                                        <p:attrNameLst>
                                          <p:attrName>ppt_w</p:attrName>
                                        </p:attrNameLst>
                                      </p:cBhvr>
                                      <p:tavLst>
                                        <p:tav tm="0">
                                          <p:val>
                                            <p:fltVal val="0"/>
                                          </p:val>
                                        </p:tav>
                                        <p:tav tm="100000">
                                          <p:val>
                                            <p:strVal val="#ppt_w"/>
                                          </p:val>
                                        </p:tav>
                                      </p:tavLst>
                                    </p:anim>
                                    <p:anim calcmode="lin" valueType="num">
                                      <p:cBhvr>
                                        <p:cTn id="24" dur="100" fill="hold"/>
                                        <p:tgtEl>
                                          <p:spTgt spid="13"/>
                                        </p:tgtEl>
                                        <p:attrNameLst>
                                          <p:attrName>ppt_h</p:attrName>
                                        </p:attrNameLst>
                                      </p:cBhvr>
                                      <p:tavLst>
                                        <p:tav tm="0">
                                          <p:val>
                                            <p:fltVal val="0"/>
                                          </p:val>
                                        </p:tav>
                                        <p:tav tm="100000">
                                          <p:val>
                                            <p:strVal val="#ppt_h"/>
                                          </p:val>
                                        </p:tav>
                                      </p:tavLst>
                                    </p:anim>
                                    <p:animEffect transition="in" filter="fade">
                                      <p:cBhvr>
                                        <p:cTn id="25" dur="100"/>
                                        <p:tgtEl>
                                          <p:spTgt spid="13"/>
                                        </p:tgtEl>
                                      </p:cBhvr>
                                    </p:animEffect>
                                  </p:childTnLst>
                                </p:cTn>
                              </p:par>
                            </p:childTnLst>
                          </p:cTn>
                        </p:par>
                        <p:par>
                          <p:cTn id="26" fill="hold">
                            <p:stCondLst>
                              <p:cond delay="4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100"/>
                                        <p:tgtEl>
                                          <p:spTgt spid="14"/>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 fill="hold"/>
                                        <p:tgtEl>
                                          <p:spTgt spid="17"/>
                                        </p:tgtEl>
                                        <p:attrNameLst>
                                          <p:attrName>ppt_w</p:attrName>
                                        </p:attrNameLst>
                                      </p:cBhvr>
                                      <p:tavLst>
                                        <p:tav tm="0">
                                          <p:val>
                                            <p:fltVal val="0"/>
                                          </p:val>
                                        </p:tav>
                                        <p:tav tm="100000">
                                          <p:val>
                                            <p:strVal val="#ppt_w"/>
                                          </p:val>
                                        </p:tav>
                                      </p:tavLst>
                                    </p:anim>
                                    <p:anim calcmode="lin" valueType="num">
                                      <p:cBhvr>
                                        <p:cTn id="34" dur="100" fill="hold"/>
                                        <p:tgtEl>
                                          <p:spTgt spid="17"/>
                                        </p:tgtEl>
                                        <p:attrNameLst>
                                          <p:attrName>ppt_h</p:attrName>
                                        </p:attrNameLst>
                                      </p:cBhvr>
                                      <p:tavLst>
                                        <p:tav tm="0">
                                          <p:val>
                                            <p:fltVal val="0"/>
                                          </p:val>
                                        </p:tav>
                                        <p:tav tm="100000">
                                          <p:val>
                                            <p:strVal val="#ppt_h"/>
                                          </p:val>
                                        </p:tav>
                                      </p:tavLst>
                                    </p:anim>
                                    <p:animEffect transition="in" filter="fade">
                                      <p:cBhvr>
                                        <p:cTn id="35" dur="100"/>
                                        <p:tgtEl>
                                          <p:spTgt spid="17"/>
                                        </p:tgtEl>
                                      </p:cBhvr>
                                    </p:animEffect>
                                  </p:childTnLst>
                                </p:cTn>
                              </p:par>
                            </p:childTnLst>
                          </p:cTn>
                        </p:par>
                        <p:par>
                          <p:cTn id="36" fill="hold">
                            <p:stCondLst>
                              <p:cond delay="6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
                                        <p:tgtEl>
                                          <p:spTgt spid="20"/>
                                        </p:tgtEl>
                                      </p:cBhvr>
                                    </p:animEffect>
                                    <p:anim calcmode="lin" valueType="num">
                                      <p:cBhvr>
                                        <p:cTn id="40" dur="100" fill="hold"/>
                                        <p:tgtEl>
                                          <p:spTgt spid="20"/>
                                        </p:tgtEl>
                                        <p:attrNameLst>
                                          <p:attrName>ppt_x</p:attrName>
                                        </p:attrNameLst>
                                      </p:cBhvr>
                                      <p:tavLst>
                                        <p:tav tm="0">
                                          <p:val>
                                            <p:strVal val="#ppt_x"/>
                                          </p:val>
                                        </p:tav>
                                        <p:tav tm="100000">
                                          <p:val>
                                            <p:strVal val="#ppt_x"/>
                                          </p:val>
                                        </p:tav>
                                      </p:tavLst>
                                    </p:anim>
                                    <p:anim calcmode="lin" valueType="num">
                                      <p:cBhvr>
                                        <p:cTn id="41" dur="1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
                                        <p:tgtEl>
                                          <p:spTgt spid="21"/>
                                        </p:tgtEl>
                                      </p:cBhvr>
                                    </p:animEffect>
                                    <p:anim calcmode="lin" valueType="num">
                                      <p:cBhvr>
                                        <p:cTn id="45" dur="100" fill="hold"/>
                                        <p:tgtEl>
                                          <p:spTgt spid="21"/>
                                        </p:tgtEl>
                                        <p:attrNameLst>
                                          <p:attrName>ppt_x</p:attrName>
                                        </p:attrNameLst>
                                      </p:cBhvr>
                                      <p:tavLst>
                                        <p:tav tm="0">
                                          <p:val>
                                            <p:strVal val="#ppt_x"/>
                                          </p:val>
                                        </p:tav>
                                        <p:tav tm="100000">
                                          <p:val>
                                            <p:strVal val="#ppt_x"/>
                                          </p:val>
                                        </p:tav>
                                      </p:tavLst>
                                    </p:anim>
                                    <p:anim calcmode="lin" valueType="num">
                                      <p:cBhvr>
                                        <p:cTn id="46" dur="1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700"/>
                            </p:stCondLst>
                            <p:childTnLst>
                              <p:par>
                                <p:cTn id="48" presetID="22" presetClass="entr" presetSubtype="4"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100"/>
                                        <p:tgtEl>
                                          <p:spTgt spid="23"/>
                                        </p:tgtEl>
                                      </p:cBhvr>
                                    </p:animEffect>
                                  </p:childTnLst>
                                </p:cTn>
                              </p:par>
                            </p:childTnLst>
                          </p:cTn>
                        </p:par>
                        <p:par>
                          <p:cTn id="51" fill="hold">
                            <p:stCondLst>
                              <p:cond delay="800"/>
                            </p:stCondLst>
                            <p:childTnLst>
                              <p:par>
                                <p:cTn id="52" presetID="53" presetClass="entr" presetSubtype="16"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 fill="hold"/>
                                        <p:tgtEl>
                                          <p:spTgt spid="26"/>
                                        </p:tgtEl>
                                        <p:attrNameLst>
                                          <p:attrName>ppt_w</p:attrName>
                                        </p:attrNameLst>
                                      </p:cBhvr>
                                      <p:tavLst>
                                        <p:tav tm="0">
                                          <p:val>
                                            <p:fltVal val="0"/>
                                          </p:val>
                                        </p:tav>
                                        <p:tav tm="100000">
                                          <p:val>
                                            <p:strVal val="#ppt_w"/>
                                          </p:val>
                                        </p:tav>
                                      </p:tavLst>
                                    </p:anim>
                                    <p:anim calcmode="lin" valueType="num">
                                      <p:cBhvr>
                                        <p:cTn id="55" dur="100" fill="hold"/>
                                        <p:tgtEl>
                                          <p:spTgt spid="26"/>
                                        </p:tgtEl>
                                        <p:attrNameLst>
                                          <p:attrName>ppt_h</p:attrName>
                                        </p:attrNameLst>
                                      </p:cBhvr>
                                      <p:tavLst>
                                        <p:tav tm="0">
                                          <p:val>
                                            <p:fltVal val="0"/>
                                          </p:val>
                                        </p:tav>
                                        <p:tav tm="100000">
                                          <p:val>
                                            <p:strVal val="#ppt_h"/>
                                          </p:val>
                                        </p:tav>
                                      </p:tavLst>
                                    </p:anim>
                                    <p:animEffect transition="in" filter="fade">
                                      <p:cBhvr>
                                        <p:cTn id="56" dur="100"/>
                                        <p:tgtEl>
                                          <p:spTgt spid="26"/>
                                        </p:tgtEl>
                                      </p:cBhvr>
                                    </p:animEffect>
                                  </p:childTnLst>
                                </p:cTn>
                              </p:par>
                            </p:childTnLst>
                          </p:cTn>
                        </p:par>
                        <p:par>
                          <p:cTn id="57" fill="hold">
                            <p:stCondLst>
                              <p:cond delay="900"/>
                            </p:stCondLst>
                            <p:childTnLst>
                              <p:par>
                                <p:cTn id="58" presetID="5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 fill="hold"/>
                                        <p:tgtEl>
                                          <p:spTgt spid="27"/>
                                        </p:tgtEl>
                                        <p:attrNameLst>
                                          <p:attrName>ppt_w</p:attrName>
                                        </p:attrNameLst>
                                      </p:cBhvr>
                                      <p:tavLst>
                                        <p:tav tm="0">
                                          <p:val>
                                            <p:fltVal val="0"/>
                                          </p:val>
                                        </p:tav>
                                        <p:tav tm="100000">
                                          <p:val>
                                            <p:strVal val="#ppt_w"/>
                                          </p:val>
                                        </p:tav>
                                      </p:tavLst>
                                    </p:anim>
                                    <p:anim calcmode="lin" valueType="num">
                                      <p:cBhvr>
                                        <p:cTn id="61" dur="100" fill="hold"/>
                                        <p:tgtEl>
                                          <p:spTgt spid="27"/>
                                        </p:tgtEl>
                                        <p:attrNameLst>
                                          <p:attrName>ppt_h</p:attrName>
                                        </p:attrNameLst>
                                      </p:cBhvr>
                                      <p:tavLst>
                                        <p:tav tm="0">
                                          <p:val>
                                            <p:fltVal val="0"/>
                                          </p:val>
                                        </p:tav>
                                        <p:tav tm="100000">
                                          <p:val>
                                            <p:strVal val="#ppt_h"/>
                                          </p:val>
                                        </p:tav>
                                      </p:tavLst>
                                    </p:anim>
                                    <p:animEffect transition="in" filter="fade">
                                      <p:cBhvr>
                                        <p:cTn id="62" dur="100"/>
                                        <p:tgtEl>
                                          <p:spTgt spid="27"/>
                                        </p:tgtEl>
                                      </p:cBhvr>
                                    </p:animEffect>
                                  </p:childTnLst>
                                </p:cTn>
                              </p:par>
                            </p:childTnLst>
                          </p:cTn>
                        </p:par>
                        <p:par>
                          <p:cTn id="63" fill="hold">
                            <p:stCondLst>
                              <p:cond delay="1000"/>
                            </p:stCondLst>
                            <p:childTnLst>
                              <p:par>
                                <p:cTn id="64" presetID="53" presetClass="entr" presetSubtype="16"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 fill="hold"/>
                                        <p:tgtEl>
                                          <p:spTgt spid="28"/>
                                        </p:tgtEl>
                                        <p:attrNameLst>
                                          <p:attrName>ppt_w</p:attrName>
                                        </p:attrNameLst>
                                      </p:cBhvr>
                                      <p:tavLst>
                                        <p:tav tm="0">
                                          <p:val>
                                            <p:fltVal val="0"/>
                                          </p:val>
                                        </p:tav>
                                        <p:tav tm="100000">
                                          <p:val>
                                            <p:strVal val="#ppt_w"/>
                                          </p:val>
                                        </p:tav>
                                      </p:tavLst>
                                    </p:anim>
                                    <p:anim calcmode="lin" valueType="num">
                                      <p:cBhvr>
                                        <p:cTn id="67" dur="100" fill="hold"/>
                                        <p:tgtEl>
                                          <p:spTgt spid="28"/>
                                        </p:tgtEl>
                                        <p:attrNameLst>
                                          <p:attrName>ppt_h</p:attrName>
                                        </p:attrNameLst>
                                      </p:cBhvr>
                                      <p:tavLst>
                                        <p:tav tm="0">
                                          <p:val>
                                            <p:fltVal val="0"/>
                                          </p:val>
                                        </p:tav>
                                        <p:tav tm="100000">
                                          <p:val>
                                            <p:strVal val="#ppt_h"/>
                                          </p:val>
                                        </p:tav>
                                      </p:tavLst>
                                    </p:anim>
                                    <p:animEffect transition="in" filter="fade">
                                      <p:cBhvr>
                                        <p:cTn id="68" dur="100"/>
                                        <p:tgtEl>
                                          <p:spTgt spid="28"/>
                                        </p:tgtEl>
                                      </p:cBhvr>
                                    </p:animEffect>
                                  </p:childTnLst>
                                </p:cTn>
                              </p:par>
                            </p:childTnLst>
                          </p:cTn>
                        </p:par>
                        <p:par>
                          <p:cTn id="69" fill="hold">
                            <p:stCondLst>
                              <p:cond delay="1100"/>
                            </p:stCondLst>
                            <p:childTnLst>
                              <p:par>
                                <p:cTn id="70" presetID="22" presetClass="entr" presetSubtype="1"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100"/>
                                        <p:tgtEl>
                                          <p:spTgt spid="29"/>
                                        </p:tgtEl>
                                      </p:cBhvr>
                                    </p:animEffect>
                                  </p:childTnLst>
                                </p:cTn>
                              </p:par>
                            </p:childTnLst>
                          </p:cTn>
                        </p:par>
                        <p:par>
                          <p:cTn id="73" fill="hold">
                            <p:stCondLst>
                              <p:cond delay="1200"/>
                            </p:stCondLst>
                            <p:childTnLst>
                              <p:par>
                                <p:cTn id="74" presetID="53" presetClass="entr" presetSubtype="16"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 fill="hold"/>
                                        <p:tgtEl>
                                          <p:spTgt spid="30"/>
                                        </p:tgtEl>
                                        <p:attrNameLst>
                                          <p:attrName>ppt_w</p:attrName>
                                        </p:attrNameLst>
                                      </p:cBhvr>
                                      <p:tavLst>
                                        <p:tav tm="0">
                                          <p:val>
                                            <p:fltVal val="0"/>
                                          </p:val>
                                        </p:tav>
                                        <p:tav tm="100000">
                                          <p:val>
                                            <p:strVal val="#ppt_w"/>
                                          </p:val>
                                        </p:tav>
                                      </p:tavLst>
                                    </p:anim>
                                    <p:anim calcmode="lin" valueType="num">
                                      <p:cBhvr>
                                        <p:cTn id="77" dur="100" fill="hold"/>
                                        <p:tgtEl>
                                          <p:spTgt spid="30"/>
                                        </p:tgtEl>
                                        <p:attrNameLst>
                                          <p:attrName>ppt_h</p:attrName>
                                        </p:attrNameLst>
                                      </p:cBhvr>
                                      <p:tavLst>
                                        <p:tav tm="0">
                                          <p:val>
                                            <p:fltVal val="0"/>
                                          </p:val>
                                        </p:tav>
                                        <p:tav tm="100000">
                                          <p:val>
                                            <p:strVal val="#ppt_h"/>
                                          </p:val>
                                        </p:tav>
                                      </p:tavLst>
                                    </p:anim>
                                    <p:animEffect transition="in" filter="fade">
                                      <p:cBhvr>
                                        <p:cTn id="78" dur="100"/>
                                        <p:tgtEl>
                                          <p:spTgt spid="30"/>
                                        </p:tgtEl>
                                      </p:cBhvr>
                                    </p:animEffect>
                                  </p:childTnLst>
                                </p:cTn>
                              </p:par>
                            </p:childTnLst>
                          </p:cTn>
                        </p:par>
                        <p:par>
                          <p:cTn id="79" fill="hold">
                            <p:stCondLst>
                              <p:cond delay="1300"/>
                            </p:stCondLst>
                            <p:childTnLst>
                              <p:par>
                                <p:cTn id="80" presetID="42"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
                                        <p:tgtEl>
                                          <p:spTgt spid="32"/>
                                        </p:tgtEl>
                                      </p:cBhvr>
                                    </p:animEffect>
                                    <p:anim calcmode="lin" valueType="num">
                                      <p:cBhvr>
                                        <p:cTn id="83" dur="100" fill="hold"/>
                                        <p:tgtEl>
                                          <p:spTgt spid="32"/>
                                        </p:tgtEl>
                                        <p:attrNameLst>
                                          <p:attrName>ppt_x</p:attrName>
                                        </p:attrNameLst>
                                      </p:cBhvr>
                                      <p:tavLst>
                                        <p:tav tm="0">
                                          <p:val>
                                            <p:strVal val="#ppt_x"/>
                                          </p:val>
                                        </p:tav>
                                        <p:tav tm="100000">
                                          <p:val>
                                            <p:strVal val="#ppt_x"/>
                                          </p:val>
                                        </p:tav>
                                      </p:tavLst>
                                    </p:anim>
                                    <p:anim calcmode="lin" valueType="num">
                                      <p:cBhvr>
                                        <p:cTn id="84" dur="1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
                                        <p:tgtEl>
                                          <p:spTgt spid="31"/>
                                        </p:tgtEl>
                                      </p:cBhvr>
                                    </p:animEffect>
                                    <p:anim calcmode="lin" valueType="num">
                                      <p:cBhvr>
                                        <p:cTn id="88" dur="100" fill="hold"/>
                                        <p:tgtEl>
                                          <p:spTgt spid="31"/>
                                        </p:tgtEl>
                                        <p:attrNameLst>
                                          <p:attrName>ppt_x</p:attrName>
                                        </p:attrNameLst>
                                      </p:cBhvr>
                                      <p:tavLst>
                                        <p:tav tm="0">
                                          <p:val>
                                            <p:strVal val="#ppt_x"/>
                                          </p:val>
                                        </p:tav>
                                        <p:tav tm="100000">
                                          <p:val>
                                            <p:strVal val="#ppt_x"/>
                                          </p:val>
                                        </p:tav>
                                      </p:tavLst>
                                    </p:anim>
                                    <p:anim calcmode="lin" valueType="num">
                                      <p:cBhvr>
                                        <p:cTn id="89" dur="100" fill="hold"/>
                                        <p:tgtEl>
                                          <p:spTgt spid="31"/>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100"/>
                                        <p:tgtEl>
                                          <p:spTgt spid="33"/>
                                        </p:tgtEl>
                                      </p:cBhvr>
                                    </p:animEffect>
                                  </p:childTnLst>
                                </p:cTn>
                              </p:par>
                            </p:childTnLst>
                          </p:cTn>
                        </p:par>
                        <p:par>
                          <p:cTn id="93" fill="hold">
                            <p:stCondLst>
                              <p:cond delay="1400"/>
                            </p:stCondLst>
                            <p:childTnLst>
                              <p:par>
                                <p:cTn id="94" presetID="53" presetClass="entr" presetSubtype="16"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100" fill="hold"/>
                                        <p:tgtEl>
                                          <p:spTgt spid="34"/>
                                        </p:tgtEl>
                                        <p:attrNameLst>
                                          <p:attrName>ppt_w</p:attrName>
                                        </p:attrNameLst>
                                      </p:cBhvr>
                                      <p:tavLst>
                                        <p:tav tm="0">
                                          <p:val>
                                            <p:fltVal val="0"/>
                                          </p:val>
                                        </p:tav>
                                        <p:tav tm="100000">
                                          <p:val>
                                            <p:strVal val="#ppt_w"/>
                                          </p:val>
                                        </p:tav>
                                      </p:tavLst>
                                    </p:anim>
                                    <p:anim calcmode="lin" valueType="num">
                                      <p:cBhvr>
                                        <p:cTn id="97" dur="100" fill="hold"/>
                                        <p:tgtEl>
                                          <p:spTgt spid="34"/>
                                        </p:tgtEl>
                                        <p:attrNameLst>
                                          <p:attrName>ppt_h</p:attrName>
                                        </p:attrNameLst>
                                      </p:cBhvr>
                                      <p:tavLst>
                                        <p:tav tm="0">
                                          <p:val>
                                            <p:fltVal val="0"/>
                                          </p:val>
                                        </p:tav>
                                        <p:tav tm="100000">
                                          <p:val>
                                            <p:strVal val="#ppt_h"/>
                                          </p:val>
                                        </p:tav>
                                      </p:tavLst>
                                    </p:anim>
                                    <p:animEffect transition="in" filter="fade">
                                      <p:cBhvr>
                                        <p:cTn id="98" dur="100"/>
                                        <p:tgtEl>
                                          <p:spTgt spid="34"/>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100" fill="hold"/>
                                        <p:tgtEl>
                                          <p:spTgt spid="35"/>
                                        </p:tgtEl>
                                        <p:attrNameLst>
                                          <p:attrName>ppt_w</p:attrName>
                                        </p:attrNameLst>
                                      </p:cBhvr>
                                      <p:tavLst>
                                        <p:tav tm="0">
                                          <p:val>
                                            <p:fltVal val="0"/>
                                          </p:val>
                                        </p:tav>
                                        <p:tav tm="100000">
                                          <p:val>
                                            <p:strVal val="#ppt_w"/>
                                          </p:val>
                                        </p:tav>
                                      </p:tavLst>
                                    </p:anim>
                                    <p:anim calcmode="lin" valueType="num">
                                      <p:cBhvr>
                                        <p:cTn id="103" dur="100" fill="hold"/>
                                        <p:tgtEl>
                                          <p:spTgt spid="35"/>
                                        </p:tgtEl>
                                        <p:attrNameLst>
                                          <p:attrName>ppt_h</p:attrName>
                                        </p:attrNameLst>
                                      </p:cBhvr>
                                      <p:tavLst>
                                        <p:tav tm="0">
                                          <p:val>
                                            <p:fltVal val="0"/>
                                          </p:val>
                                        </p:tav>
                                        <p:tav tm="100000">
                                          <p:val>
                                            <p:strVal val="#ppt_h"/>
                                          </p:val>
                                        </p:tav>
                                      </p:tavLst>
                                    </p:anim>
                                    <p:animEffect transition="in" filter="fade">
                                      <p:cBhvr>
                                        <p:cTn id="104" dur="100"/>
                                        <p:tgtEl>
                                          <p:spTgt spid="35"/>
                                        </p:tgtEl>
                                      </p:cBhvr>
                                    </p:animEffect>
                                  </p:childTnLst>
                                </p:cTn>
                              </p:par>
                            </p:childTnLst>
                          </p:cTn>
                        </p:par>
                        <p:par>
                          <p:cTn id="105" fill="hold">
                            <p:stCondLst>
                              <p:cond delay="1600"/>
                            </p:stCondLst>
                            <p:childTnLst>
                              <p:par>
                                <p:cTn id="106" presetID="53" presetClass="entr" presetSubtype="16"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p:cTn id="108" dur="100" fill="hold"/>
                                        <p:tgtEl>
                                          <p:spTgt spid="36"/>
                                        </p:tgtEl>
                                        <p:attrNameLst>
                                          <p:attrName>ppt_w</p:attrName>
                                        </p:attrNameLst>
                                      </p:cBhvr>
                                      <p:tavLst>
                                        <p:tav tm="0">
                                          <p:val>
                                            <p:fltVal val="0"/>
                                          </p:val>
                                        </p:tav>
                                        <p:tav tm="100000">
                                          <p:val>
                                            <p:strVal val="#ppt_w"/>
                                          </p:val>
                                        </p:tav>
                                      </p:tavLst>
                                    </p:anim>
                                    <p:anim calcmode="lin" valueType="num">
                                      <p:cBhvr>
                                        <p:cTn id="109" dur="100" fill="hold"/>
                                        <p:tgtEl>
                                          <p:spTgt spid="36"/>
                                        </p:tgtEl>
                                        <p:attrNameLst>
                                          <p:attrName>ppt_h</p:attrName>
                                        </p:attrNameLst>
                                      </p:cBhvr>
                                      <p:tavLst>
                                        <p:tav tm="0">
                                          <p:val>
                                            <p:fltVal val="0"/>
                                          </p:val>
                                        </p:tav>
                                        <p:tav tm="100000">
                                          <p:val>
                                            <p:strVal val="#ppt_h"/>
                                          </p:val>
                                        </p:tav>
                                      </p:tavLst>
                                    </p:anim>
                                    <p:animEffect transition="in" filter="fade">
                                      <p:cBhvr>
                                        <p:cTn id="110" dur="100"/>
                                        <p:tgtEl>
                                          <p:spTgt spid="36"/>
                                        </p:tgtEl>
                                      </p:cBhvr>
                                    </p:animEffect>
                                  </p:childTnLst>
                                </p:cTn>
                              </p:par>
                            </p:childTnLst>
                          </p:cTn>
                        </p:par>
                        <p:par>
                          <p:cTn id="111" fill="hold">
                            <p:stCondLst>
                              <p:cond delay="1700"/>
                            </p:stCondLst>
                            <p:childTnLst>
                              <p:par>
                                <p:cTn id="112" presetID="22" presetClass="entr" presetSubtype="4"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100"/>
                                        <p:tgtEl>
                                          <p:spTgt spid="37"/>
                                        </p:tgtEl>
                                      </p:cBhvr>
                                    </p:animEffect>
                                  </p:childTnLst>
                                </p:cTn>
                              </p:par>
                            </p:childTnLst>
                          </p:cTn>
                        </p:par>
                        <p:par>
                          <p:cTn id="115" fill="hold">
                            <p:stCondLst>
                              <p:cond delay="1800"/>
                            </p:stCondLst>
                            <p:childTnLst>
                              <p:par>
                                <p:cTn id="116" presetID="53" presetClass="entr" presetSubtype="16"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p:cTn id="118" dur="100" fill="hold"/>
                                        <p:tgtEl>
                                          <p:spTgt spid="38"/>
                                        </p:tgtEl>
                                        <p:attrNameLst>
                                          <p:attrName>ppt_w</p:attrName>
                                        </p:attrNameLst>
                                      </p:cBhvr>
                                      <p:tavLst>
                                        <p:tav tm="0">
                                          <p:val>
                                            <p:fltVal val="0"/>
                                          </p:val>
                                        </p:tav>
                                        <p:tav tm="100000">
                                          <p:val>
                                            <p:strVal val="#ppt_w"/>
                                          </p:val>
                                        </p:tav>
                                      </p:tavLst>
                                    </p:anim>
                                    <p:anim calcmode="lin" valueType="num">
                                      <p:cBhvr>
                                        <p:cTn id="119" dur="100" fill="hold"/>
                                        <p:tgtEl>
                                          <p:spTgt spid="38"/>
                                        </p:tgtEl>
                                        <p:attrNameLst>
                                          <p:attrName>ppt_h</p:attrName>
                                        </p:attrNameLst>
                                      </p:cBhvr>
                                      <p:tavLst>
                                        <p:tav tm="0">
                                          <p:val>
                                            <p:fltVal val="0"/>
                                          </p:val>
                                        </p:tav>
                                        <p:tav tm="100000">
                                          <p:val>
                                            <p:strVal val="#ppt_h"/>
                                          </p:val>
                                        </p:tav>
                                      </p:tavLst>
                                    </p:anim>
                                    <p:animEffect transition="in" filter="fade">
                                      <p:cBhvr>
                                        <p:cTn id="120" dur="100"/>
                                        <p:tgtEl>
                                          <p:spTgt spid="38"/>
                                        </p:tgtEl>
                                      </p:cBhvr>
                                    </p:animEffect>
                                  </p:childTnLst>
                                </p:cTn>
                              </p:par>
                            </p:childTnLst>
                          </p:cTn>
                        </p:par>
                        <p:par>
                          <p:cTn id="121" fill="hold">
                            <p:stCondLst>
                              <p:cond delay="1900"/>
                            </p:stCondLst>
                            <p:childTnLst>
                              <p:par>
                                <p:cTn id="122" presetID="22" presetClass="entr" presetSubtype="4"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down)">
                                      <p:cBhvr>
                                        <p:cTn id="124" dur="100"/>
                                        <p:tgtEl>
                                          <p:spTgt spid="39"/>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down)">
                                      <p:cBhvr>
                                        <p:cTn id="127" dur="100"/>
                                        <p:tgtEl>
                                          <p:spTgt spid="40"/>
                                        </p:tgtEl>
                                      </p:cBhvr>
                                    </p:animEffect>
                                  </p:childTnLst>
                                </p:cTn>
                              </p:par>
                            </p:childTnLst>
                          </p:cTn>
                        </p:par>
                        <p:par>
                          <p:cTn id="128" fill="hold">
                            <p:stCondLst>
                              <p:cond delay="2000"/>
                            </p:stCondLst>
                            <p:childTnLst>
                              <p:par>
                                <p:cTn id="129" presetID="22" presetClass="entr" presetSubtype="8" fill="hold"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wipe(left)">
                                      <p:cBhvr>
                                        <p:cTn id="131" dur="100"/>
                                        <p:tgtEl>
                                          <p:spTgt spid="41"/>
                                        </p:tgtEl>
                                      </p:cBhvr>
                                    </p:animEffect>
                                  </p:childTnLst>
                                </p:cTn>
                              </p:par>
                            </p:childTnLst>
                          </p:cTn>
                        </p:par>
                        <p:par>
                          <p:cTn id="132" fill="hold">
                            <p:stCondLst>
                              <p:cond delay="2100"/>
                            </p:stCondLst>
                            <p:childTnLst>
                              <p:par>
                                <p:cTn id="133" presetID="53" presetClass="entr" presetSubtype="16"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100" fill="hold"/>
                                        <p:tgtEl>
                                          <p:spTgt spid="42"/>
                                        </p:tgtEl>
                                        <p:attrNameLst>
                                          <p:attrName>ppt_w</p:attrName>
                                        </p:attrNameLst>
                                      </p:cBhvr>
                                      <p:tavLst>
                                        <p:tav tm="0">
                                          <p:val>
                                            <p:fltVal val="0"/>
                                          </p:val>
                                        </p:tav>
                                        <p:tav tm="100000">
                                          <p:val>
                                            <p:strVal val="#ppt_w"/>
                                          </p:val>
                                        </p:tav>
                                      </p:tavLst>
                                    </p:anim>
                                    <p:anim calcmode="lin" valueType="num">
                                      <p:cBhvr>
                                        <p:cTn id="136" dur="100" fill="hold"/>
                                        <p:tgtEl>
                                          <p:spTgt spid="42"/>
                                        </p:tgtEl>
                                        <p:attrNameLst>
                                          <p:attrName>ppt_h</p:attrName>
                                        </p:attrNameLst>
                                      </p:cBhvr>
                                      <p:tavLst>
                                        <p:tav tm="0">
                                          <p:val>
                                            <p:fltVal val="0"/>
                                          </p:val>
                                        </p:tav>
                                        <p:tav tm="100000">
                                          <p:val>
                                            <p:strVal val="#ppt_h"/>
                                          </p:val>
                                        </p:tav>
                                      </p:tavLst>
                                    </p:anim>
                                    <p:animEffect transition="in" filter="fade">
                                      <p:cBhvr>
                                        <p:cTn id="137" dur="100"/>
                                        <p:tgtEl>
                                          <p:spTgt spid="42"/>
                                        </p:tgtEl>
                                      </p:cBhvr>
                                    </p:animEffect>
                                  </p:childTnLst>
                                </p:cTn>
                              </p:par>
                            </p:childTnLst>
                          </p:cTn>
                        </p:par>
                        <p:par>
                          <p:cTn id="138" fill="hold">
                            <p:stCondLst>
                              <p:cond delay="2200"/>
                            </p:stCondLst>
                            <p:childTnLst>
                              <p:par>
                                <p:cTn id="139" presetID="53" presetClass="entr" presetSubtype="16" fill="hold" grpId="0" nodeType="after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 fill="hold"/>
                                        <p:tgtEl>
                                          <p:spTgt spid="43"/>
                                        </p:tgtEl>
                                        <p:attrNameLst>
                                          <p:attrName>ppt_w</p:attrName>
                                        </p:attrNameLst>
                                      </p:cBhvr>
                                      <p:tavLst>
                                        <p:tav tm="0">
                                          <p:val>
                                            <p:fltVal val="0"/>
                                          </p:val>
                                        </p:tav>
                                        <p:tav tm="100000">
                                          <p:val>
                                            <p:strVal val="#ppt_w"/>
                                          </p:val>
                                        </p:tav>
                                      </p:tavLst>
                                    </p:anim>
                                    <p:anim calcmode="lin" valueType="num">
                                      <p:cBhvr>
                                        <p:cTn id="142" dur="100" fill="hold"/>
                                        <p:tgtEl>
                                          <p:spTgt spid="43"/>
                                        </p:tgtEl>
                                        <p:attrNameLst>
                                          <p:attrName>ppt_h</p:attrName>
                                        </p:attrNameLst>
                                      </p:cBhvr>
                                      <p:tavLst>
                                        <p:tav tm="0">
                                          <p:val>
                                            <p:fltVal val="0"/>
                                          </p:val>
                                        </p:tav>
                                        <p:tav tm="100000">
                                          <p:val>
                                            <p:strVal val="#ppt_h"/>
                                          </p:val>
                                        </p:tav>
                                      </p:tavLst>
                                    </p:anim>
                                    <p:animEffect transition="in" filter="fade">
                                      <p:cBhvr>
                                        <p:cTn id="143" dur="100"/>
                                        <p:tgtEl>
                                          <p:spTgt spid="43"/>
                                        </p:tgtEl>
                                      </p:cBhvr>
                                    </p:animEffect>
                                  </p:childTnLst>
                                </p:cTn>
                              </p:par>
                            </p:childTnLst>
                          </p:cTn>
                        </p:par>
                        <p:par>
                          <p:cTn id="144" fill="hold">
                            <p:stCondLst>
                              <p:cond delay="2300"/>
                            </p:stCondLst>
                            <p:childTnLst>
                              <p:par>
                                <p:cTn id="145" presetID="53" presetClass="entr" presetSubtype="16"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100" fill="hold"/>
                                        <p:tgtEl>
                                          <p:spTgt spid="44"/>
                                        </p:tgtEl>
                                        <p:attrNameLst>
                                          <p:attrName>ppt_w</p:attrName>
                                        </p:attrNameLst>
                                      </p:cBhvr>
                                      <p:tavLst>
                                        <p:tav tm="0">
                                          <p:val>
                                            <p:fltVal val="0"/>
                                          </p:val>
                                        </p:tav>
                                        <p:tav tm="100000">
                                          <p:val>
                                            <p:strVal val="#ppt_w"/>
                                          </p:val>
                                        </p:tav>
                                      </p:tavLst>
                                    </p:anim>
                                    <p:anim calcmode="lin" valueType="num">
                                      <p:cBhvr>
                                        <p:cTn id="148" dur="100" fill="hold"/>
                                        <p:tgtEl>
                                          <p:spTgt spid="44"/>
                                        </p:tgtEl>
                                        <p:attrNameLst>
                                          <p:attrName>ppt_h</p:attrName>
                                        </p:attrNameLst>
                                      </p:cBhvr>
                                      <p:tavLst>
                                        <p:tav tm="0">
                                          <p:val>
                                            <p:fltVal val="0"/>
                                          </p:val>
                                        </p:tav>
                                        <p:tav tm="100000">
                                          <p:val>
                                            <p:strVal val="#ppt_h"/>
                                          </p:val>
                                        </p:tav>
                                      </p:tavLst>
                                    </p:anim>
                                    <p:animEffect transition="in" filter="fade">
                                      <p:cBhvr>
                                        <p:cTn id="149" dur="100"/>
                                        <p:tgtEl>
                                          <p:spTgt spid="44"/>
                                        </p:tgtEl>
                                      </p:cBhvr>
                                    </p:animEffect>
                                  </p:childTnLst>
                                </p:cTn>
                              </p:par>
                            </p:childTnLst>
                          </p:cTn>
                        </p:par>
                        <p:par>
                          <p:cTn id="150" fill="hold">
                            <p:stCondLst>
                              <p:cond delay="2400"/>
                            </p:stCondLst>
                            <p:childTnLst>
                              <p:par>
                                <p:cTn id="151" presetID="22" presetClass="entr" presetSubtype="1" fill="hold" nodeType="after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wipe(up)">
                                      <p:cBhvr>
                                        <p:cTn id="153" dur="100"/>
                                        <p:tgtEl>
                                          <p:spTgt spid="45"/>
                                        </p:tgtEl>
                                      </p:cBhvr>
                                    </p:animEffect>
                                  </p:childTnLst>
                                </p:cTn>
                              </p:par>
                            </p:childTnLst>
                          </p:cTn>
                        </p:par>
                        <p:par>
                          <p:cTn id="154" fill="hold">
                            <p:stCondLst>
                              <p:cond delay="2500"/>
                            </p:stCondLst>
                            <p:childTnLst>
                              <p:par>
                                <p:cTn id="155" presetID="53" presetClass="entr" presetSubtype="16" fill="hold" grpId="0" nodeType="afterEffect">
                                  <p:stCondLst>
                                    <p:cond delay="0"/>
                                  </p:stCondLst>
                                  <p:childTnLst>
                                    <p:set>
                                      <p:cBhvr>
                                        <p:cTn id="156" dur="1" fill="hold">
                                          <p:stCondLst>
                                            <p:cond delay="0"/>
                                          </p:stCondLst>
                                        </p:cTn>
                                        <p:tgtEl>
                                          <p:spTgt spid="46"/>
                                        </p:tgtEl>
                                        <p:attrNameLst>
                                          <p:attrName>style.visibility</p:attrName>
                                        </p:attrNameLst>
                                      </p:cBhvr>
                                      <p:to>
                                        <p:strVal val="visible"/>
                                      </p:to>
                                    </p:set>
                                    <p:anim calcmode="lin" valueType="num">
                                      <p:cBhvr>
                                        <p:cTn id="157" dur="100" fill="hold"/>
                                        <p:tgtEl>
                                          <p:spTgt spid="46"/>
                                        </p:tgtEl>
                                        <p:attrNameLst>
                                          <p:attrName>ppt_w</p:attrName>
                                        </p:attrNameLst>
                                      </p:cBhvr>
                                      <p:tavLst>
                                        <p:tav tm="0">
                                          <p:val>
                                            <p:fltVal val="0"/>
                                          </p:val>
                                        </p:tav>
                                        <p:tav tm="100000">
                                          <p:val>
                                            <p:strVal val="#ppt_w"/>
                                          </p:val>
                                        </p:tav>
                                      </p:tavLst>
                                    </p:anim>
                                    <p:anim calcmode="lin" valueType="num">
                                      <p:cBhvr>
                                        <p:cTn id="158" dur="100" fill="hold"/>
                                        <p:tgtEl>
                                          <p:spTgt spid="46"/>
                                        </p:tgtEl>
                                        <p:attrNameLst>
                                          <p:attrName>ppt_h</p:attrName>
                                        </p:attrNameLst>
                                      </p:cBhvr>
                                      <p:tavLst>
                                        <p:tav tm="0">
                                          <p:val>
                                            <p:fltVal val="0"/>
                                          </p:val>
                                        </p:tav>
                                        <p:tav tm="100000">
                                          <p:val>
                                            <p:strVal val="#ppt_h"/>
                                          </p:val>
                                        </p:tav>
                                      </p:tavLst>
                                    </p:anim>
                                    <p:animEffect transition="in" filter="fade">
                                      <p:cBhvr>
                                        <p:cTn id="159" dur="100"/>
                                        <p:tgtEl>
                                          <p:spTgt spid="46"/>
                                        </p:tgtEl>
                                      </p:cBhvr>
                                    </p:animEffect>
                                  </p:childTnLst>
                                </p:cTn>
                              </p:par>
                            </p:childTnLst>
                          </p:cTn>
                        </p:par>
                        <p:par>
                          <p:cTn id="160" fill="hold">
                            <p:stCondLst>
                              <p:cond delay="2600"/>
                            </p:stCondLst>
                            <p:childTnLst>
                              <p:par>
                                <p:cTn id="161" presetID="22" presetClass="entr" presetSubtype="4" fill="hold" grpId="0" nodeType="after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wipe(down)">
                                      <p:cBhvr>
                                        <p:cTn id="163" dur="100"/>
                                        <p:tgtEl>
                                          <p:spTgt spid="48"/>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wipe(down)">
                                      <p:cBhvr>
                                        <p:cTn id="166" dur="100"/>
                                        <p:tgtEl>
                                          <p:spTgt spid="47"/>
                                        </p:tgtEl>
                                      </p:cBhvr>
                                    </p:animEffect>
                                  </p:childTnLst>
                                </p:cTn>
                              </p:par>
                            </p:childTnLst>
                          </p:cTn>
                        </p:par>
                        <p:par>
                          <p:cTn id="167" fill="hold">
                            <p:stCondLst>
                              <p:cond delay="2700"/>
                            </p:stCondLst>
                            <p:childTnLst>
                              <p:par>
                                <p:cTn id="168" presetID="22" presetClass="entr" presetSubtype="8" fill="hold" nodeType="after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wipe(left)">
                                      <p:cBhvr>
                                        <p:cTn id="170" dur="100"/>
                                        <p:tgtEl>
                                          <p:spTgt spid="49"/>
                                        </p:tgtEl>
                                      </p:cBhvr>
                                    </p:animEffect>
                                  </p:childTnLst>
                                </p:cTn>
                              </p:par>
                            </p:childTnLst>
                          </p:cTn>
                        </p:par>
                        <p:par>
                          <p:cTn id="171" fill="hold">
                            <p:stCondLst>
                              <p:cond delay="2800"/>
                            </p:stCondLst>
                            <p:childTnLst>
                              <p:par>
                                <p:cTn id="172" presetID="53" presetClass="entr" presetSubtype="16" fill="hold" grpId="0" nodeType="afterEffect">
                                  <p:stCondLst>
                                    <p:cond delay="0"/>
                                  </p:stCondLst>
                                  <p:childTnLst>
                                    <p:set>
                                      <p:cBhvr>
                                        <p:cTn id="173" dur="1" fill="hold">
                                          <p:stCondLst>
                                            <p:cond delay="0"/>
                                          </p:stCondLst>
                                        </p:cTn>
                                        <p:tgtEl>
                                          <p:spTgt spid="50"/>
                                        </p:tgtEl>
                                        <p:attrNameLst>
                                          <p:attrName>style.visibility</p:attrName>
                                        </p:attrNameLst>
                                      </p:cBhvr>
                                      <p:to>
                                        <p:strVal val="visible"/>
                                      </p:to>
                                    </p:set>
                                    <p:anim calcmode="lin" valueType="num">
                                      <p:cBhvr>
                                        <p:cTn id="174" dur="100" fill="hold"/>
                                        <p:tgtEl>
                                          <p:spTgt spid="50"/>
                                        </p:tgtEl>
                                        <p:attrNameLst>
                                          <p:attrName>ppt_w</p:attrName>
                                        </p:attrNameLst>
                                      </p:cBhvr>
                                      <p:tavLst>
                                        <p:tav tm="0">
                                          <p:val>
                                            <p:fltVal val="0"/>
                                          </p:val>
                                        </p:tav>
                                        <p:tav tm="100000">
                                          <p:val>
                                            <p:strVal val="#ppt_w"/>
                                          </p:val>
                                        </p:tav>
                                      </p:tavLst>
                                    </p:anim>
                                    <p:anim calcmode="lin" valueType="num">
                                      <p:cBhvr>
                                        <p:cTn id="175" dur="100" fill="hold"/>
                                        <p:tgtEl>
                                          <p:spTgt spid="50"/>
                                        </p:tgtEl>
                                        <p:attrNameLst>
                                          <p:attrName>ppt_h</p:attrName>
                                        </p:attrNameLst>
                                      </p:cBhvr>
                                      <p:tavLst>
                                        <p:tav tm="0">
                                          <p:val>
                                            <p:fltVal val="0"/>
                                          </p:val>
                                        </p:tav>
                                        <p:tav tm="100000">
                                          <p:val>
                                            <p:strVal val="#ppt_h"/>
                                          </p:val>
                                        </p:tav>
                                      </p:tavLst>
                                    </p:anim>
                                    <p:animEffect transition="in" filter="fade">
                                      <p:cBhvr>
                                        <p:cTn id="176" dur="100"/>
                                        <p:tgtEl>
                                          <p:spTgt spid="50"/>
                                        </p:tgtEl>
                                      </p:cBhvr>
                                    </p:animEffect>
                                  </p:childTnLst>
                                </p:cTn>
                              </p:par>
                            </p:childTnLst>
                          </p:cTn>
                        </p:par>
                        <p:par>
                          <p:cTn id="177" fill="hold">
                            <p:stCondLst>
                              <p:cond delay="2900"/>
                            </p:stCondLst>
                            <p:childTnLst>
                              <p:par>
                                <p:cTn id="178" presetID="53" presetClass="entr" presetSubtype="16" fill="hold" grpId="0" nodeType="afterEffect">
                                  <p:stCondLst>
                                    <p:cond delay="0"/>
                                  </p:stCondLst>
                                  <p:childTnLst>
                                    <p:set>
                                      <p:cBhvr>
                                        <p:cTn id="179" dur="1" fill="hold">
                                          <p:stCondLst>
                                            <p:cond delay="0"/>
                                          </p:stCondLst>
                                        </p:cTn>
                                        <p:tgtEl>
                                          <p:spTgt spid="51"/>
                                        </p:tgtEl>
                                        <p:attrNameLst>
                                          <p:attrName>style.visibility</p:attrName>
                                        </p:attrNameLst>
                                      </p:cBhvr>
                                      <p:to>
                                        <p:strVal val="visible"/>
                                      </p:to>
                                    </p:set>
                                    <p:anim calcmode="lin" valueType="num">
                                      <p:cBhvr>
                                        <p:cTn id="180" dur="100" fill="hold"/>
                                        <p:tgtEl>
                                          <p:spTgt spid="51"/>
                                        </p:tgtEl>
                                        <p:attrNameLst>
                                          <p:attrName>ppt_w</p:attrName>
                                        </p:attrNameLst>
                                      </p:cBhvr>
                                      <p:tavLst>
                                        <p:tav tm="0">
                                          <p:val>
                                            <p:fltVal val="0"/>
                                          </p:val>
                                        </p:tav>
                                        <p:tav tm="100000">
                                          <p:val>
                                            <p:strVal val="#ppt_w"/>
                                          </p:val>
                                        </p:tav>
                                      </p:tavLst>
                                    </p:anim>
                                    <p:anim calcmode="lin" valueType="num">
                                      <p:cBhvr>
                                        <p:cTn id="181" dur="100" fill="hold"/>
                                        <p:tgtEl>
                                          <p:spTgt spid="51"/>
                                        </p:tgtEl>
                                        <p:attrNameLst>
                                          <p:attrName>ppt_h</p:attrName>
                                        </p:attrNameLst>
                                      </p:cBhvr>
                                      <p:tavLst>
                                        <p:tav tm="0">
                                          <p:val>
                                            <p:fltVal val="0"/>
                                          </p:val>
                                        </p:tav>
                                        <p:tav tm="100000">
                                          <p:val>
                                            <p:strVal val="#ppt_h"/>
                                          </p:val>
                                        </p:tav>
                                      </p:tavLst>
                                    </p:anim>
                                    <p:animEffect transition="in" filter="fade">
                                      <p:cBhvr>
                                        <p:cTn id="182" dur="100"/>
                                        <p:tgtEl>
                                          <p:spTgt spid="51"/>
                                        </p:tgtEl>
                                      </p:cBhvr>
                                    </p:animEffect>
                                  </p:childTnLst>
                                </p:cTn>
                              </p:par>
                            </p:childTnLst>
                          </p:cTn>
                        </p:par>
                        <p:par>
                          <p:cTn id="183" fill="hold">
                            <p:stCondLst>
                              <p:cond delay="3000"/>
                            </p:stCondLst>
                            <p:childTnLst>
                              <p:par>
                                <p:cTn id="184" presetID="53" presetClass="entr" presetSubtype="16" fill="hold" grpId="0" nodeType="afterEffect">
                                  <p:stCondLst>
                                    <p:cond delay="0"/>
                                  </p:stCondLst>
                                  <p:childTnLst>
                                    <p:set>
                                      <p:cBhvr>
                                        <p:cTn id="185" dur="1" fill="hold">
                                          <p:stCondLst>
                                            <p:cond delay="0"/>
                                          </p:stCondLst>
                                        </p:cTn>
                                        <p:tgtEl>
                                          <p:spTgt spid="52"/>
                                        </p:tgtEl>
                                        <p:attrNameLst>
                                          <p:attrName>style.visibility</p:attrName>
                                        </p:attrNameLst>
                                      </p:cBhvr>
                                      <p:to>
                                        <p:strVal val="visible"/>
                                      </p:to>
                                    </p:set>
                                    <p:anim calcmode="lin" valueType="num">
                                      <p:cBhvr>
                                        <p:cTn id="186" dur="100" fill="hold"/>
                                        <p:tgtEl>
                                          <p:spTgt spid="52"/>
                                        </p:tgtEl>
                                        <p:attrNameLst>
                                          <p:attrName>ppt_w</p:attrName>
                                        </p:attrNameLst>
                                      </p:cBhvr>
                                      <p:tavLst>
                                        <p:tav tm="0">
                                          <p:val>
                                            <p:fltVal val="0"/>
                                          </p:val>
                                        </p:tav>
                                        <p:tav tm="100000">
                                          <p:val>
                                            <p:strVal val="#ppt_w"/>
                                          </p:val>
                                        </p:tav>
                                      </p:tavLst>
                                    </p:anim>
                                    <p:anim calcmode="lin" valueType="num">
                                      <p:cBhvr>
                                        <p:cTn id="187" dur="100" fill="hold"/>
                                        <p:tgtEl>
                                          <p:spTgt spid="52"/>
                                        </p:tgtEl>
                                        <p:attrNameLst>
                                          <p:attrName>ppt_h</p:attrName>
                                        </p:attrNameLst>
                                      </p:cBhvr>
                                      <p:tavLst>
                                        <p:tav tm="0">
                                          <p:val>
                                            <p:fltVal val="0"/>
                                          </p:val>
                                        </p:tav>
                                        <p:tav tm="100000">
                                          <p:val>
                                            <p:strVal val="#ppt_h"/>
                                          </p:val>
                                        </p:tav>
                                      </p:tavLst>
                                    </p:anim>
                                    <p:animEffect transition="in" filter="fade">
                                      <p:cBhvr>
                                        <p:cTn id="188" dur="100"/>
                                        <p:tgtEl>
                                          <p:spTgt spid="52"/>
                                        </p:tgtEl>
                                      </p:cBhvr>
                                    </p:animEffect>
                                  </p:childTnLst>
                                </p:cTn>
                              </p:par>
                            </p:childTnLst>
                          </p:cTn>
                        </p:par>
                        <p:par>
                          <p:cTn id="189" fill="hold">
                            <p:stCondLst>
                              <p:cond delay="3100"/>
                            </p:stCondLst>
                            <p:childTnLst>
                              <p:par>
                                <p:cTn id="190" presetID="22" presetClass="entr" presetSubtype="4" fill="hold" nodeType="after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wipe(down)">
                                      <p:cBhvr>
                                        <p:cTn id="192" dur="100"/>
                                        <p:tgtEl>
                                          <p:spTgt spid="53"/>
                                        </p:tgtEl>
                                      </p:cBhvr>
                                    </p:animEffect>
                                  </p:childTnLst>
                                </p:cTn>
                              </p:par>
                            </p:childTnLst>
                          </p:cTn>
                        </p:par>
                        <p:par>
                          <p:cTn id="193" fill="hold">
                            <p:stCondLst>
                              <p:cond delay="3200"/>
                            </p:stCondLst>
                            <p:childTnLst>
                              <p:par>
                                <p:cTn id="194" presetID="53" presetClass="entr" presetSubtype="16" fill="hold" grpId="0" nodeType="afterEffect">
                                  <p:stCondLst>
                                    <p:cond delay="0"/>
                                  </p:stCondLst>
                                  <p:childTnLst>
                                    <p:set>
                                      <p:cBhvr>
                                        <p:cTn id="195" dur="1" fill="hold">
                                          <p:stCondLst>
                                            <p:cond delay="0"/>
                                          </p:stCondLst>
                                        </p:cTn>
                                        <p:tgtEl>
                                          <p:spTgt spid="54"/>
                                        </p:tgtEl>
                                        <p:attrNameLst>
                                          <p:attrName>style.visibility</p:attrName>
                                        </p:attrNameLst>
                                      </p:cBhvr>
                                      <p:to>
                                        <p:strVal val="visible"/>
                                      </p:to>
                                    </p:set>
                                    <p:anim calcmode="lin" valueType="num">
                                      <p:cBhvr>
                                        <p:cTn id="196" dur="100" fill="hold"/>
                                        <p:tgtEl>
                                          <p:spTgt spid="54"/>
                                        </p:tgtEl>
                                        <p:attrNameLst>
                                          <p:attrName>ppt_w</p:attrName>
                                        </p:attrNameLst>
                                      </p:cBhvr>
                                      <p:tavLst>
                                        <p:tav tm="0">
                                          <p:val>
                                            <p:fltVal val="0"/>
                                          </p:val>
                                        </p:tav>
                                        <p:tav tm="100000">
                                          <p:val>
                                            <p:strVal val="#ppt_w"/>
                                          </p:val>
                                        </p:tav>
                                      </p:tavLst>
                                    </p:anim>
                                    <p:anim calcmode="lin" valueType="num">
                                      <p:cBhvr>
                                        <p:cTn id="197" dur="100" fill="hold"/>
                                        <p:tgtEl>
                                          <p:spTgt spid="54"/>
                                        </p:tgtEl>
                                        <p:attrNameLst>
                                          <p:attrName>ppt_h</p:attrName>
                                        </p:attrNameLst>
                                      </p:cBhvr>
                                      <p:tavLst>
                                        <p:tav tm="0">
                                          <p:val>
                                            <p:fltVal val="0"/>
                                          </p:val>
                                        </p:tav>
                                        <p:tav tm="100000">
                                          <p:val>
                                            <p:strVal val="#ppt_h"/>
                                          </p:val>
                                        </p:tav>
                                      </p:tavLst>
                                    </p:anim>
                                    <p:animEffect transition="in" filter="fade">
                                      <p:cBhvr>
                                        <p:cTn id="198" dur="100"/>
                                        <p:tgtEl>
                                          <p:spTgt spid="54"/>
                                        </p:tgtEl>
                                      </p:cBhvr>
                                    </p:animEffect>
                                  </p:childTnLst>
                                </p:cTn>
                              </p:par>
                            </p:childTnLst>
                          </p:cTn>
                        </p:par>
                        <p:par>
                          <p:cTn id="199" fill="hold">
                            <p:stCondLst>
                              <p:cond delay="3300"/>
                            </p:stCondLst>
                            <p:childTnLst>
                              <p:par>
                                <p:cTn id="200" presetID="22" presetClass="entr" presetSubtype="1" fill="hold" grpId="0" nodeType="afterEffect">
                                  <p:stCondLst>
                                    <p:cond delay="0"/>
                                  </p:stCondLst>
                                  <p:childTnLst>
                                    <p:set>
                                      <p:cBhvr>
                                        <p:cTn id="201" dur="1" fill="hold">
                                          <p:stCondLst>
                                            <p:cond delay="0"/>
                                          </p:stCondLst>
                                        </p:cTn>
                                        <p:tgtEl>
                                          <p:spTgt spid="55"/>
                                        </p:tgtEl>
                                        <p:attrNameLst>
                                          <p:attrName>style.visibility</p:attrName>
                                        </p:attrNameLst>
                                      </p:cBhvr>
                                      <p:to>
                                        <p:strVal val="visible"/>
                                      </p:to>
                                    </p:set>
                                    <p:animEffect transition="in" filter="wipe(up)">
                                      <p:cBhvr>
                                        <p:cTn id="202" dur="100"/>
                                        <p:tgtEl>
                                          <p:spTgt spid="55"/>
                                        </p:tgtEl>
                                      </p:cBhvr>
                                    </p:animEffect>
                                  </p:childTnLst>
                                </p:cTn>
                              </p:par>
                              <p:par>
                                <p:cTn id="203" presetID="22" presetClass="entr" presetSubtype="1" fill="hold" grpId="0" nodeType="withEffect">
                                  <p:stCondLst>
                                    <p:cond delay="0"/>
                                  </p:stCondLst>
                                  <p:childTnLst>
                                    <p:set>
                                      <p:cBhvr>
                                        <p:cTn id="204" dur="1" fill="hold">
                                          <p:stCondLst>
                                            <p:cond delay="0"/>
                                          </p:stCondLst>
                                        </p:cTn>
                                        <p:tgtEl>
                                          <p:spTgt spid="56"/>
                                        </p:tgtEl>
                                        <p:attrNameLst>
                                          <p:attrName>style.visibility</p:attrName>
                                        </p:attrNameLst>
                                      </p:cBhvr>
                                      <p:to>
                                        <p:strVal val="visible"/>
                                      </p:to>
                                    </p:set>
                                    <p:animEffect transition="in" filter="wipe(up)">
                                      <p:cBhvr>
                                        <p:cTn id="205" dur="100"/>
                                        <p:tgtEl>
                                          <p:spTgt spid="56"/>
                                        </p:tgtEl>
                                      </p:cBhvr>
                                    </p:animEffect>
                                  </p:childTnLst>
                                </p:cTn>
                              </p:par>
                            </p:childTnLst>
                          </p:cTn>
                        </p:par>
                        <p:par>
                          <p:cTn id="206" fill="hold">
                            <p:stCondLst>
                              <p:cond delay="3400"/>
                            </p:stCondLst>
                            <p:childTnLst>
                              <p:par>
                                <p:cTn id="207" presetID="22" presetClass="entr" presetSubtype="8" fill="hold" nodeType="afterEffect">
                                  <p:stCondLst>
                                    <p:cond delay="0"/>
                                  </p:stCondLst>
                                  <p:childTnLst>
                                    <p:set>
                                      <p:cBhvr>
                                        <p:cTn id="208" dur="1" fill="hold">
                                          <p:stCondLst>
                                            <p:cond delay="0"/>
                                          </p:stCondLst>
                                        </p:cTn>
                                        <p:tgtEl>
                                          <p:spTgt spid="57"/>
                                        </p:tgtEl>
                                        <p:attrNameLst>
                                          <p:attrName>style.visibility</p:attrName>
                                        </p:attrNameLst>
                                      </p:cBhvr>
                                      <p:to>
                                        <p:strVal val="visible"/>
                                      </p:to>
                                    </p:set>
                                    <p:animEffect transition="in" filter="wipe(left)">
                                      <p:cBhvr>
                                        <p:cTn id="209" dur="1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7" grpId="0" animBg="1"/>
      <p:bldP spid="20" grpId="0"/>
      <p:bldP spid="21" grpId="0"/>
      <p:bldP spid="26" grpId="0" animBg="1"/>
      <p:bldP spid="27" grpId="0" animBg="1"/>
      <p:bldP spid="28" grpId="0" animBg="1"/>
      <p:bldP spid="30" grpId="0" animBg="1"/>
      <p:bldP spid="31" grpId="0"/>
      <p:bldP spid="32" grpId="0"/>
      <p:bldP spid="34" grpId="0" animBg="1"/>
      <p:bldP spid="35" grpId="0" animBg="1"/>
      <p:bldP spid="36" grpId="0" animBg="1"/>
      <p:bldP spid="38" grpId="0" animBg="1"/>
      <p:bldP spid="39" grpId="0"/>
      <p:bldP spid="40" grpId="0"/>
      <p:bldP spid="42" grpId="0" animBg="1"/>
      <p:bldP spid="43" grpId="0" animBg="1"/>
      <p:bldP spid="44" grpId="0" animBg="1"/>
      <p:bldP spid="46" grpId="0" animBg="1"/>
      <p:bldP spid="47" grpId="0"/>
      <p:bldP spid="48" grpId="0"/>
      <p:bldP spid="50" grpId="0" animBg="1"/>
      <p:bldP spid="51" grpId="0" animBg="1"/>
      <p:bldP spid="52" grpId="0" animBg="1"/>
      <p:bldP spid="54" grpId="0" animBg="1"/>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D2E70853-C92C-0C4D-AB53-8CA55C3837B2}"/>
              </a:ext>
            </a:extLst>
          </p:cNvPr>
          <p:cNvCxnSpPr>
            <a:cxnSpLocks/>
          </p:cNvCxnSpPr>
          <p:nvPr/>
        </p:nvCxnSpPr>
        <p:spPr>
          <a:xfrm>
            <a:off x="4922080" y="3255544"/>
            <a:ext cx="1188000" cy="1"/>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0BDFFCE0-F901-FE4D-87ED-8A4CF4085D6F}"/>
              </a:ext>
            </a:extLst>
          </p:cNvPr>
          <p:cNvCxnSpPr>
            <a:cxnSpLocks/>
          </p:cNvCxnSpPr>
          <p:nvPr/>
        </p:nvCxnSpPr>
        <p:spPr>
          <a:xfrm>
            <a:off x="3626143" y="3255544"/>
            <a:ext cx="1044000" cy="1"/>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53AD434B-6931-1C42-81C3-3A2802479BD3}"/>
              </a:ext>
            </a:extLst>
          </p:cNvPr>
          <p:cNvCxnSpPr>
            <a:cxnSpLocks/>
          </p:cNvCxnSpPr>
          <p:nvPr/>
        </p:nvCxnSpPr>
        <p:spPr>
          <a:xfrm>
            <a:off x="2299101" y="3255544"/>
            <a:ext cx="1080000" cy="1"/>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50DE69ED-9AC0-6440-8292-1B5529C2A0FB}"/>
              </a:ext>
            </a:extLst>
          </p:cNvPr>
          <p:cNvCxnSpPr>
            <a:cxnSpLocks/>
          </p:cNvCxnSpPr>
          <p:nvPr/>
        </p:nvCxnSpPr>
        <p:spPr>
          <a:xfrm>
            <a:off x="-44526" y="3255544"/>
            <a:ext cx="985421"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76EF1920-A61B-024D-B339-E1F409B174B3}"/>
              </a:ext>
            </a:extLst>
          </p:cNvPr>
          <p:cNvCxnSpPr>
            <a:cxnSpLocks/>
          </p:cNvCxnSpPr>
          <p:nvPr/>
        </p:nvCxnSpPr>
        <p:spPr>
          <a:xfrm>
            <a:off x="1062745" y="3255544"/>
            <a:ext cx="972000" cy="0"/>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sp>
        <p:nvSpPr>
          <p:cNvPr id="9" name="Oval 8">
            <a:extLst>
              <a:ext uri="{FF2B5EF4-FFF2-40B4-BE49-F238E27FC236}">
                <a16:creationId xmlns:a16="http://schemas.microsoft.com/office/drawing/2014/main" id="{07272AC0-62CB-0847-BF51-1119A676A08A}"/>
              </a:ext>
            </a:extLst>
          </p:cNvPr>
          <p:cNvSpPr/>
          <p:nvPr/>
        </p:nvSpPr>
        <p:spPr>
          <a:xfrm>
            <a:off x="838802" y="3146327"/>
            <a:ext cx="204186" cy="20418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1" name="Donut 10">
            <a:extLst>
              <a:ext uri="{FF2B5EF4-FFF2-40B4-BE49-F238E27FC236}">
                <a16:creationId xmlns:a16="http://schemas.microsoft.com/office/drawing/2014/main" id="{DC0C36B6-E607-C749-AD8D-269D6BD474F8}"/>
              </a:ext>
            </a:extLst>
          </p:cNvPr>
          <p:cNvSpPr/>
          <p:nvPr/>
        </p:nvSpPr>
        <p:spPr>
          <a:xfrm>
            <a:off x="673186" y="2980711"/>
            <a:ext cx="535417" cy="535417"/>
          </a:xfrm>
          <a:prstGeom prst="donut">
            <a:avLst>
              <a:gd name="adj" fmla="val 5588"/>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13" name="Donut 12">
            <a:extLst>
              <a:ext uri="{FF2B5EF4-FFF2-40B4-BE49-F238E27FC236}">
                <a16:creationId xmlns:a16="http://schemas.microsoft.com/office/drawing/2014/main" id="{6FE79AA6-5ACA-EA4D-8804-2434855D710B}"/>
              </a:ext>
            </a:extLst>
          </p:cNvPr>
          <p:cNvSpPr/>
          <p:nvPr/>
        </p:nvSpPr>
        <p:spPr>
          <a:xfrm>
            <a:off x="555717" y="2863242"/>
            <a:ext cx="770354" cy="770354"/>
          </a:xfrm>
          <a:prstGeom prst="donut">
            <a:avLst>
              <a:gd name="adj" fmla="val 3376"/>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i-FI">
                <a:solidFill>
                  <a:schemeClr val="tx1"/>
                </a:solidFill>
              </a:rPr>
              <a:t> </a:t>
            </a:r>
          </a:p>
        </p:txBody>
      </p:sp>
      <p:cxnSp>
        <p:nvCxnSpPr>
          <p:cNvPr id="14" name="Straight Connector 13">
            <a:extLst>
              <a:ext uri="{FF2B5EF4-FFF2-40B4-BE49-F238E27FC236}">
                <a16:creationId xmlns:a16="http://schemas.microsoft.com/office/drawing/2014/main" id="{3180CFD7-E612-DD4C-8510-0DBBF7753718}"/>
              </a:ext>
            </a:extLst>
          </p:cNvPr>
          <p:cNvCxnSpPr>
            <a:cxnSpLocks/>
            <a:stCxn id="11" idx="0"/>
          </p:cNvCxnSpPr>
          <p:nvPr/>
        </p:nvCxnSpPr>
        <p:spPr>
          <a:xfrm flipV="1">
            <a:off x="940895" y="2415083"/>
            <a:ext cx="0" cy="565628"/>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17" name="Oval 16">
            <a:extLst>
              <a:ext uri="{FF2B5EF4-FFF2-40B4-BE49-F238E27FC236}">
                <a16:creationId xmlns:a16="http://schemas.microsoft.com/office/drawing/2014/main" id="{19C29A6B-52B7-2D4A-9A6E-609F5B7A4C2B}"/>
              </a:ext>
            </a:extLst>
          </p:cNvPr>
          <p:cNvSpPr/>
          <p:nvPr/>
        </p:nvSpPr>
        <p:spPr>
          <a:xfrm>
            <a:off x="870544" y="2339057"/>
            <a:ext cx="140699" cy="14069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0" name="TextBox 19">
            <a:extLst>
              <a:ext uri="{FF2B5EF4-FFF2-40B4-BE49-F238E27FC236}">
                <a16:creationId xmlns:a16="http://schemas.microsoft.com/office/drawing/2014/main" id="{B7662DE4-E016-DF43-88FA-EBF9890F2E83}"/>
              </a:ext>
            </a:extLst>
          </p:cNvPr>
          <p:cNvSpPr txBox="1"/>
          <p:nvPr/>
        </p:nvSpPr>
        <p:spPr>
          <a:xfrm>
            <a:off x="388288" y="1479540"/>
            <a:ext cx="1104524" cy="400110"/>
          </a:xfrm>
          <a:prstGeom prst="rect">
            <a:avLst/>
          </a:prstGeom>
          <a:noFill/>
        </p:spPr>
        <p:txBody>
          <a:bodyPr wrap="square" rtlCol="0">
            <a:spAutoFit/>
          </a:bodyPr>
          <a:lstStyle/>
          <a:p>
            <a:pPr algn="ctr"/>
            <a:r>
              <a:rPr lang="fi-FI" sz="2000">
                <a:solidFill>
                  <a:schemeClr val="bg1"/>
                </a:solidFill>
                <a:latin typeface="+mj-lt"/>
              </a:rPr>
              <a:t>50-luku</a:t>
            </a:r>
          </a:p>
        </p:txBody>
      </p:sp>
      <p:sp>
        <p:nvSpPr>
          <p:cNvPr id="21" name="TextBox 20">
            <a:extLst>
              <a:ext uri="{FF2B5EF4-FFF2-40B4-BE49-F238E27FC236}">
                <a16:creationId xmlns:a16="http://schemas.microsoft.com/office/drawing/2014/main" id="{00EF1086-2032-FB48-BC2F-681BF6F9B096}"/>
              </a:ext>
            </a:extLst>
          </p:cNvPr>
          <p:cNvSpPr txBox="1"/>
          <p:nvPr/>
        </p:nvSpPr>
        <p:spPr>
          <a:xfrm>
            <a:off x="250833" y="1781688"/>
            <a:ext cx="1380119" cy="461665"/>
          </a:xfrm>
          <a:prstGeom prst="rect">
            <a:avLst/>
          </a:prstGeom>
          <a:noFill/>
        </p:spPr>
        <p:txBody>
          <a:bodyPr wrap="square" rtlCol="0">
            <a:spAutoFit/>
          </a:bodyPr>
          <a:lstStyle/>
          <a:p>
            <a:pPr algn="ctr"/>
            <a:r>
              <a:rPr lang="fi-FI" sz="1200">
                <a:solidFill>
                  <a:schemeClr val="bg2">
                    <a:lumMod val="75000"/>
                    <a:lumOff val="25000"/>
                  </a:schemeClr>
                </a:solidFill>
              </a:rPr>
              <a:t>Yleislakko, 45 tunnin työviikko</a:t>
            </a:r>
          </a:p>
        </p:txBody>
      </p:sp>
      <p:sp>
        <p:nvSpPr>
          <p:cNvPr id="26" name="Oval 25">
            <a:extLst>
              <a:ext uri="{FF2B5EF4-FFF2-40B4-BE49-F238E27FC236}">
                <a16:creationId xmlns:a16="http://schemas.microsoft.com/office/drawing/2014/main" id="{098A659B-9CF5-C340-922F-C87CCDFE2C90}"/>
              </a:ext>
            </a:extLst>
          </p:cNvPr>
          <p:cNvSpPr/>
          <p:nvPr/>
        </p:nvSpPr>
        <p:spPr>
          <a:xfrm>
            <a:off x="2063909" y="3146327"/>
            <a:ext cx="204186" cy="204186"/>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7" name="Donut 26">
            <a:extLst>
              <a:ext uri="{FF2B5EF4-FFF2-40B4-BE49-F238E27FC236}">
                <a16:creationId xmlns:a16="http://schemas.microsoft.com/office/drawing/2014/main" id="{FE28B7F0-82D8-4C46-BA56-D25E97AD2158}"/>
              </a:ext>
            </a:extLst>
          </p:cNvPr>
          <p:cNvSpPr/>
          <p:nvPr/>
        </p:nvSpPr>
        <p:spPr>
          <a:xfrm>
            <a:off x="1898293" y="2980711"/>
            <a:ext cx="535417" cy="535417"/>
          </a:xfrm>
          <a:prstGeom prst="donut">
            <a:avLst>
              <a:gd name="adj" fmla="val 5588"/>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28" name="Donut 27">
            <a:extLst>
              <a:ext uri="{FF2B5EF4-FFF2-40B4-BE49-F238E27FC236}">
                <a16:creationId xmlns:a16="http://schemas.microsoft.com/office/drawing/2014/main" id="{29D4ACE1-7224-694B-91E0-FAC151575093}"/>
              </a:ext>
            </a:extLst>
          </p:cNvPr>
          <p:cNvSpPr/>
          <p:nvPr/>
        </p:nvSpPr>
        <p:spPr>
          <a:xfrm>
            <a:off x="1780824" y="2863242"/>
            <a:ext cx="770354" cy="770354"/>
          </a:xfrm>
          <a:prstGeom prst="donut">
            <a:avLst>
              <a:gd name="adj" fmla="val 3376"/>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29" name="Straight Connector 28">
            <a:extLst>
              <a:ext uri="{FF2B5EF4-FFF2-40B4-BE49-F238E27FC236}">
                <a16:creationId xmlns:a16="http://schemas.microsoft.com/office/drawing/2014/main" id="{45848950-D543-CA4A-A43C-0AA3182E7814}"/>
              </a:ext>
            </a:extLst>
          </p:cNvPr>
          <p:cNvCxnSpPr>
            <a:cxnSpLocks/>
          </p:cNvCxnSpPr>
          <p:nvPr/>
        </p:nvCxnSpPr>
        <p:spPr>
          <a:xfrm flipV="1">
            <a:off x="2166000" y="3502964"/>
            <a:ext cx="0" cy="567435"/>
          </a:xfrm>
          <a:prstGeom prst="line">
            <a:avLst/>
          </a:prstGeom>
          <a:ln w="19050">
            <a:solidFill>
              <a:schemeClr val="accent5"/>
            </a:solidFill>
          </a:ln>
        </p:spPr>
        <p:style>
          <a:lnRef idx="1">
            <a:schemeClr val="accent6"/>
          </a:lnRef>
          <a:fillRef idx="0">
            <a:schemeClr val="accent6"/>
          </a:fillRef>
          <a:effectRef idx="0">
            <a:schemeClr val="accent6"/>
          </a:effectRef>
          <a:fontRef idx="minor">
            <a:schemeClr val="tx1"/>
          </a:fontRef>
        </p:style>
      </p:cxnSp>
      <p:sp>
        <p:nvSpPr>
          <p:cNvPr id="30" name="Oval 29">
            <a:extLst>
              <a:ext uri="{FF2B5EF4-FFF2-40B4-BE49-F238E27FC236}">
                <a16:creationId xmlns:a16="http://schemas.microsoft.com/office/drawing/2014/main" id="{F297DD39-3697-0643-9634-5450E6DAACEF}"/>
              </a:ext>
            </a:extLst>
          </p:cNvPr>
          <p:cNvSpPr/>
          <p:nvPr/>
        </p:nvSpPr>
        <p:spPr>
          <a:xfrm>
            <a:off x="2095651" y="3981221"/>
            <a:ext cx="140699" cy="140699"/>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1" name="TextBox 30">
            <a:extLst>
              <a:ext uri="{FF2B5EF4-FFF2-40B4-BE49-F238E27FC236}">
                <a16:creationId xmlns:a16="http://schemas.microsoft.com/office/drawing/2014/main" id="{B92C4A25-7D6C-0C48-9D94-C803F819B683}"/>
              </a:ext>
            </a:extLst>
          </p:cNvPr>
          <p:cNvSpPr txBox="1"/>
          <p:nvPr/>
        </p:nvSpPr>
        <p:spPr>
          <a:xfrm>
            <a:off x="1619417" y="4121920"/>
            <a:ext cx="1093164" cy="400110"/>
          </a:xfrm>
          <a:prstGeom prst="rect">
            <a:avLst/>
          </a:prstGeom>
          <a:noFill/>
        </p:spPr>
        <p:txBody>
          <a:bodyPr wrap="square" rtlCol="0">
            <a:spAutoFit/>
          </a:bodyPr>
          <a:lstStyle/>
          <a:p>
            <a:pPr algn="ctr"/>
            <a:r>
              <a:rPr lang="fi-FI" sz="2000">
                <a:solidFill>
                  <a:schemeClr val="accent5"/>
                </a:solidFill>
                <a:latin typeface="+mj-lt"/>
              </a:rPr>
              <a:t>60-luku</a:t>
            </a:r>
          </a:p>
        </p:txBody>
      </p:sp>
      <p:sp>
        <p:nvSpPr>
          <p:cNvPr id="32" name="TextBox 31">
            <a:extLst>
              <a:ext uri="{FF2B5EF4-FFF2-40B4-BE49-F238E27FC236}">
                <a16:creationId xmlns:a16="http://schemas.microsoft.com/office/drawing/2014/main" id="{D3A0FE34-EDDC-C841-B83A-DDFB6C12C62A}"/>
              </a:ext>
            </a:extLst>
          </p:cNvPr>
          <p:cNvSpPr txBox="1"/>
          <p:nvPr/>
        </p:nvSpPr>
        <p:spPr>
          <a:xfrm>
            <a:off x="555717" y="4467142"/>
            <a:ext cx="3292807" cy="830997"/>
          </a:xfrm>
          <a:prstGeom prst="rect">
            <a:avLst/>
          </a:prstGeom>
          <a:noFill/>
        </p:spPr>
        <p:txBody>
          <a:bodyPr wrap="square" rtlCol="0" anchor="t">
            <a:spAutoFit/>
          </a:bodyPr>
          <a:lstStyle/>
          <a:p>
            <a:pPr algn="ctr"/>
            <a:r>
              <a:rPr lang="fi-FI" sz="1200">
                <a:solidFill>
                  <a:schemeClr val="bg2">
                    <a:lumMod val="75000"/>
                    <a:lumOff val="25000"/>
                  </a:schemeClr>
                </a:solidFill>
              </a:rPr>
              <a:t>TEL- ja LEL-eläkejärjestelmät, sairausvakuutuslaki, siirtyminen 40-tuntiseen ja 5-päiväiseen työviikkoon, lomapalkkasopimus, ensimmäinen tupo: Liinamaa 1</a:t>
            </a:r>
          </a:p>
        </p:txBody>
      </p:sp>
      <p:sp>
        <p:nvSpPr>
          <p:cNvPr id="34" name="Oval 33">
            <a:extLst>
              <a:ext uri="{FF2B5EF4-FFF2-40B4-BE49-F238E27FC236}">
                <a16:creationId xmlns:a16="http://schemas.microsoft.com/office/drawing/2014/main" id="{0D940601-57F5-2549-AE2E-74CDB70082FD}"/>
              </a:ext>
            </a:extLst>
          </p:cNvPr>
          <p:cNvSpPr/>
          <p:nvPr/>
        </p:nvSpPr>
        <p:spPr>
          <a:xfrm>
            <a:off x="3392672" y="3146327"/>
            <a:ext cx="204186" cy="20418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5" name="Donut 34">
            <a:extLst>
              <a:ext uri="{FF2B5EF4-FFF2-40B4-BE49-F238E27FC236}">
                <a16:creationId xmlns:a16="http://schemas.microsoft.com/office/drawing/2014/main" id="{AEC14E04-8EFE-5845-AEC6-BA67025CF88C}"/>
              </a:ext>
            </a:extLst>
          </p:cNvPr>
          <p:cNvSpPr/>
          <p:nvPr/>
        </p:nvSpPr>
        <p:spPr>
          <a:xfrm>
            <a:off x="3227056" y="2980711"/>
            <a:ext cx="535417" cy="535417"/>
          </a:xfrm>
          <a:prstGeom prst="donut">
            <a:avLst>
              <a:gd name="adj" fmla="val 5588"/>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36" name="Donut 35">
            <a:extLst>
              <a:ext uri="{FF2B5EF4-FFF2-40B4-BE49-F238E27FC236}">
                <a16:creationId xmlns:a16="http://schemas.microsoft.com/office/drawing/2014/main" id="{22909BD0-C038-EA48-A7D4-AD2E69025E43}"/>
              </a:ext>
            </a:extLst>
          </p:cNvPr>
          <p:cNvSpPr/>
          <p:nvPr/>
        </p:nvSpPr>
        <p:spPr>
          <a:xfrm>
            <a:off x="3109587" y="2863242"/>
            <a:ext cx="770354" cy="770354"/>
          </a:xfrm>
          <a:prstGeom prst="donut">
            <a:avLst>
              <a:gd name="adj" fmla="val 3376"/>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37" name="Straight Connector 36">
            <a:extLst>
              <a:ext uri="{FF2B5EF4-FFF2-40B4-BE49-F238E27FC236}">
                <a16:creationId xmlns:a16="http://schemas.microsoft.com/office/drawing/2014/main" id="{FAB67198-B508-AE43-AF36-260F6F495A41}"/>
              </a:ext>
            </a:extLst>
          </p:cNvPr>
          <p:cNvCxnSpPr>
            <a:cxnSpLocks/>
          </p:cNvCxnSpPr>
          <p:nvPr/>
        </p:nvCxnSpPr>
        <p:spPr>
          <a:xfrm flipV="1">
            <a:off x="3494763" y="2426439"/>
            <a:ext cx="0" cy="567435"/>
          </a:xfrm>
          <a:prstGeom prst="line">
            <a:avLst/>
          </a:prstGeom>
          <a:ln w="19050">
            <a:solidFill>
              <a:schemeClr val="accent3"/>
            </a:solidFill>
          </a:ln>
        </p:spPr>
        <p:style>
          <a:lnRef idx="1">
            <a:schemeClr val="accent6"/>
          </a:lnRef>
          <a:fillRef idx="0">
            <a:schemeClr val="accent6"/>
          </a:fillRef>
          <a:effectRef idx="0">
            <a:schemeClr val="accent6"/>
          </a:effectRef>
          <a:fontRef idx="minor">
            <a:schemeClr val="tx1"/>
          </a:fontRef>
        </p:style>
      </p:cxnSp>
      <p:sp>
        <p:nvSpPr>
          <p:cNvPr id="38" name="Oval 37">
            <a:extLst>
              <a:ext uri="{FF2B5EF4-FFF2-40B4-BE49-F238E27FC236}">
                <a16:creationId xmlns:a16="http://schemas.microsoft.com/office/drawing/2014/main" id="{DD5B1353-FA10-E343-ADA6-A6D5D71BCB6D}"/>
              </a:ext>
            </a:extLst>
          </p:cNvPr>
          <p:cNvSpPr/>
          <p:nvPr/>
        </p:nvSpPr>
        <p:spPr>
          <a:xfrm>
            <a:off x="3424414" y="2339057"/>
            <a:ext cx="140699" cy="140699"/>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9" name="TextBox 38">
            <a:extLst>
              <a:ext uri="{FF2B5EF4-FFF2-40B4-BE49-F238E27FC236}">
                <a16:creationId xmlns:a16="http://schemas.microsoft.com/office/drawing/2014/main" id="{E7470799-C90F-5C43-8FD8-AA69D796C954}"/>
              </a:ext>
            </a:extLst>
          </p:cNvPr>
          <p:cNvSpPr txBox="1"/>
          <p:nvPr/>
        </p:nvSpPr>
        <p:spPr>
          <a:xfrm>
            <a:off x="3001710" y="1094299"/>
            <a:ext cx="1104524" cy="400110"/>
          </a:xfrm>
          <a:prstGeom prst="rect">
            <a:avLst/>
          </a:prstGeom>
          <a:noFill/>
        </p:spPr>
        <p:txBody>
          <a:bodyPr wrap="square" rtlCol="0">
            <a:spAutoFit/>
          </a:bodyPr>
          <a:lstStyle/>
          <a:p>
            <a:pPr algn="ctr"/>
            <a:r>
              <a:rPr lang="fi-FI" sz="2000">
                <a:solidFill>
                  <a:schemeClr val="accent3"/>
                </a:solidFill>
                <a:latin typeface="+mj-lt"/>
              </a:rPr>
              <a:t>70-luku</a:t>
            </a:r>
          </a:p>
        </p:txBody>
      </p:sp>
      <p:sp>
        <p:nvSpPr>
          <p:cNvPr id="40" name="TextBox 39">
            <a:extLst>
              <a:ext uri="{FF2B5EF4-FFF2-40B4-BE49-F238E27FC236}">
                <a16:creationId xmlns:a16="http://schemas.microsoft.com/office/drawing/2014/main" id="{70FDD83F-9670-1946-A2BA-6C01D5E5D999}"/>
              </a:ext>
            </a:extLst>
          </p:cNvPr>
          <p:cNvSpPr txBox="1"/>
          <p:nvPr/>
        </p:nvSpPr>
        <p:spPr>
          <a:xfrm>
            <a:off x="2402487" y="1430810"/>
            <a:ext cx="2245155" cy="830997"/>
          </a:xfrm>
          <a:prstGeom prst="rect">
            <a:avLst/>
          </a:prstGeom>
          <a:noFill/>
        </p:spPr>
        <p:txBody>
          <a:bodyPr wrap="square" rtlCol="0" anchor="t">
            <a:spAutoFit/>
          </a:bodyPr>
          <a:lstStyle/>
          <a:p>
            <a:pPr algn="ctr"/>
            <a:r>
              <a:rPr lang="fi-FI" sz="1200">
                <a:solidFill>
                  <a:schemeClr val="bg2">
                    <a:lumMod val="75000"/>
                    <a:lumOff val="25000"/>
                  </a:schemeClr>
                </a:solidFill>
              </a:rPr>
              <a:t>Vähimmäispalkka, lomaltapaluuraha, äitiysloma </a:t>
            </a:r>
            <a:br>
              <a:rPr lang="fi-FI" sz="1200"/>
            </a:br>
            <a:r>
              <a:rPr lang="fi-FI" sz="1200">
                <a:solidFill>
                  <a:schemeClr val="bg2">
                    <a:lumMod val="75000"/>
                    <a:lumOff val="25000"/>
                  </a:schemeClr>
                </a:solidFill>
              </a:rPr>
              <a:t>7 kuukautta, talviloma, työterveyshuoltolaki, </a:t>
            </a:r>
            <a:r>
              <a:rPr lang="fi-FI" sz="1200" err="1">
                <a:solidFill>
                  <a:schemeClr val="bg2">
                    <a:lumMod val="75000"/>
                    <a:lumOff val="25000"/>
                  </a:schemeClr>
                </a:solidFill>
              </a:rPr>
              <a:t>yt</a:t>
            </a:r>
            <a:r>
              <a:rPr lang="fi-FI" sz="1200">
                <a:solidFill>
                  <a:schemeClr val="bg2">
                    <a:lumMod val="75000"/>
                    <a:lumOff val="25000"/>
                  </a:schemeClr>
                </a:solidFill>
              </a:rPr>
              <a:t>-laki</a:t>
            </a:r>
          </a:p>
        </p:txBody>
      </p:sp>
      <p:sp>
        <p:nvSpPr>
          <p:cNvPr id="42" name="Oval 41">
            <a:extLst>
              <a:ext uri="{FF2B5EF4-FFF2-40B4-BE49-F238E27FC236}">
                <a16:creationId xmlns:a16="http://schemas.microsoft.com/office/drawing/2014/main" id="{93FFC236-F9D4-334B-8782-E0DDBBFD3678}"/>
              </a:ext>
            </a:extLst>
          </p:cNvPr>
          <p:cNvSpPr/>
          <p:nvPr/>
        </p:nvSpPr>
        <p:spPr>
          <a:xfrm>
            <a:off x="4698715" y="3146327"/>
            <a:ext cx="204186" cy="204186"/>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3" name="Donut 42">
            <a:extLst>
              <a:ext uri="{FF2B5EF4-FFF2-40B4-BE49-F238E27FC236}">
                <a16:creationId xmlns:a16="http://schemas.microsoft.com/office/drawing/2014/main" id="{2103BCD4-260F-A64C-A9AB-F141BB5521CB}"/>
              </a:ext>
            </a:extLst>
          </p:cNvPr>
          <p:cNvSpPr/>
          <p:nvPr/>
        </p:nvSpPr>
        <p:spPr>
          <a:xfrm>
            <a:off x="4533099" y="2980711"/>
            <a:ext cx="535417" cy="535417"/>
          </a:xfrm>
          <a:prstGeom prst="donut">
            <a:avLst>
              <a:gd name="adj" fmla="val 5588"/>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44" name="Donut 43">
            <a:extLst>
              <a:ext uri="{FF2B5EF4-FFF2-40B4-BE49-F238E27FC236}">
                <a16:creationId xmlns:a16="http://schemas.microsoft.com/office/drawing/2014/main" id="{8BBE54FB-F93A-1645-81B5-FED3A343A1D9}"/>
              </a:ext>
            </a:extLst>
          </p:cNvPr>
          <p:cNvSpPr/>
          <p:nvPr/>
        </p:nvSpPr>
        <p:spPr>
          <a:xfrm>
            <a:off x="4415630" y="2863242"/>
            <a:ext cx="770354" cy="770354"/>
          </a:xfrm>
          <a:prstGeom prst="donut">
            <a:avLst>
              <a:gd name="adj" fmla="val 3376"/>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45" name="Straight Connector 44">
            <a:extLst>
              <a:ext uri="{FF2B5EF4-FFF2-40B4-BE49-F238E27FC236}">
                <a16:creationId xmlns:a16="http://schemas.microsoft.com/office/drawing/2014/main" id="{9FDCB0B2-3FB1-2C49-A2F5-19873CCEA528}"/>
              </a:ext>
            </a:extLst>
          </p:cNvPr>
          <p:cNvCxnSpPr>
            <a:cxnSpLocks/>
          </p:cNvCxnSpPr>
          <p:nvPr/>
        </p:nvCxnSpPr>
        <p:spPr>
          <a:xfrm flipV="1">
            <a:off x="4800806" y="3514322"/>
            <a:ext cx="0" cy="567435"/>
          </a:xfrm>
          <a:prstGeom prst="line">
            <a:avLst/>
          </a:prstGeom>
          <a:ln w="19050">
            <a:solidFill>
              <a:srgbClr val="FFC600"/>
            </a:solidFill>
          </a:ln>
        </p:spPr>
        <p:style>
          <a:lnRef idx="1">
            <a:schemeClr val="accent6"/>
          </a:lnRef>
          <a:fillRef idx="0">
            <a:schemeClr val="accent6"/>
          </a:fillRef>
          <a:effectRef idx="0">
            <a:schemeClr val="accent6"/>
          </a:effectRef>
          <a:fontRef idx="minor">
            <a:schemeClr val="tx1"/>
          </a:fontRef>
        </p:style>
      </p:cxnSp>
      <p:sp>
        <p:nvSpPr>
          <p:cNvPr id="46" name="Oval 45">
            <a:extLst>
              <a:ext uri="{FF2B5EF4-FFF2-40B4-BE49-F238E27FC236}">
                <a16:creationId xmlns:a16="http://schemas.microsoft.com/office/drawing/2014/main" id="{56862A82-8719-0741-A30A-0B40748EF411}"/>
              </a:ext>
            </a:extLst>
          </p:cNvPr>
          <p:cNvSpPr/>
          <p:nvPr/>
        </p:nvSpPr>
        <p:spPr>
          <a:xfrm>
            <a:off x="4730457" y="3981221"/>
            <a:ext cx="140699" cy="140699"/>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7" name="TextBox 46">
            <a:extLst>
              <a:ext uri="{FF2B5EF4-FFF2-40B4-BE49-F238E27FC236}">
                <a16:creationId xmlns:a16="http://schemas.microsoft.com/office/drawing/2014/main" id="{86F90889-ECE9-8C4B-BDA8-A0EC12A8FFC3}"/>
              </a:ext>
            </a:extLst>
          </p:cNvPr>
          <p:cNvSpPr txBox="1"/>
          <p:nvPr/>
        </p:nvSpPr>
        <p:spPr>
          <a:xfrm>
            <a:off x="4254223" y="4121920"/>
            <a:ext cx="1093164" cy="400110"/>
          </a:xfrm>
          <a:prstGeom prst="rect">
            <a:avLst/>
          </a:prstGeom>
          <a:noFill/>
        </p:spPr>
        <p:txBody>
          <a:bodyPr wrap="square" rtlCol="0">
            <a:spAutoFit/>
          </a:bodyPr>
          <a:lstStyle/>
          <a:p>
            <a:pPr algn="ctr"/>
            <a:r>
              <a:rPr lang="fi-FI" sz="2000">
                <a:solidFill>
                  <a:srgbClr val="FFC600"/>
                </a:solidFill>
                <a:latin typeface="+mj-lt"/>
              </a:rPr>
              <a:t>80-luku</a:t>
            </a:r>
          </a:p>
        </p:txBody>
      </p:sp>
      <p:sp>
        <p:nvSpPr>
          <p:cNvPr id="48" name="TextBox 47">
            <a:extLst>
              <a:ext uri="{FF2B5EF4-FFF2-40B4-BE49-F238E27FC236}">
                <a16:creationId xmlns:a16="http://schemas.microsoft.com/office/drawing/2014/main" id="{5EEC1F07-A6CD-A54E-8038-A47FC57A04E4}"/>
              </a:ext>
            </a:extLst>
          </p:cNvPr>
          <p:cNvSpPr txBox="1"/>
          <p:nvPr/>
        </p:nvSpPr>
        <p:spPr>
          <a:xfrm>
            <a:off x="3856101" y="4467142"/>
            <a:ext cx="1896985" cy="830997"/>
          </a:xfrm>
          <a:prstGeom prst="rect">
            <a:avLst/>
          </a:prstGeom>
          <a:noFill/>
        </p:spPr>
        <p:txBody>
          <a:bodyPr wrap="square" rtlCol="0" anchor="t">
            <a:spAutoFit/>
          </a:bodyPr>
          <a:lstStyle/>
          <a:p>
            <a:pPr algn="ctr"/>
            <a:r>
              <a:rPr lang="fi-FI" sz="1200">
                <a:solidFill>
                  <a:schemeClr val="bg2">
                    <a:lumMod val="75000"/>
                    <a:lumOff val="25000"/>
                  </a:schemeClr>
                </a:solidFill>
              </a:rPr>
              <a:t>Opintovapaalaki, tasa-arvolaki, vanhempainvapaa ja hoitovapaa</a:t>
            </a:r>
          </a:p>
        </p:txBody>
      </p:sp>
      <p:sp>
        <p:nvSpPr>
          <p:cNvPr id="50" name="Oval 49">
            <a:extLst>
              <a:ext uri="{FF2B5EF4-FFF2-40B4-BE49-F238E27FC236}">
                <a16:creationId xmlns:a16="http://schemas.microsoft.com/office/drawing/2014/main" id="{176A3F3E-F1B5-2544-876B-D248F5431FA7}"/>
              </a:ext>
            </a:extLst>
          </p:cNvPr>
          <p:cNvSpPr/>
          <p:nvPr/>
        </p:nvSpPr>
        <p:spPr>
          <a:xfrm>
            <a:off x="6128764" y="3146327"/>
            <a:ext cx="204186" cy="204186"/>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1" name="Donut 50">
            <a:extLst>
              <a:ext uri="{FF2B5EF4-FFF2-40B4-BE49-F238E27FC236}">
                <a16:creationId xmlns:a16="http://schemas.microsoft.com/office/drawing/2014/main" id="{F017BEE0-127E-D74E-8A2E-1680E0B3AEB7}"/>
              </a:ext>
            </a:extLst>
          </p:cNvPr>
          <p:cNvSpPr/>
          <p:nvPr/>
        </p:nvSpPr>
        <p:spPr>
          <a:xfrm>
            <a:off x="5963148" y="2980711"/>
            <a:ext cx="535417" cy="535417"/>
          </a:xfrm>
          <a:prstGeom prst="donut">
            <a:avLst>
              <a:gd name="adj" fmla="val 5588"/>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52" name="Donut 51">
            <a:extLst>
              <a:ext uri="{FF2B5EF4-FFF2-40B4-BE49-F238E27FC236}">
                <a16:creationId xmlns:a16="http://schemas.microsoft.com/office/drawing/2014/main" id="{BBD4508B-DEF0-0E49-91FF-38A232522DC3}"/>
              </a:ext>
            </a:extLst>
          </p:cNvPr>
          <p:cNvSpPr/>
          <p:nvPr/>
        </p:nvSpPr>
        <p:spPr>
          <a:xfrm>
            <a:off x="5845679" y="2863242"/>
            <a:ext cx="770354" cy="770354"/>
          </a:xfrm>
          <a:prstGeom prst="donut">
            <a:avLst>
              <a:gd name="adj" fmla="val 3376"/>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53" name="Straight Connector 52">
            <a:extLst>
              <a:ext uri="{FF2B5EF4-FFF2-40B4-BE49-F238E27FC236}">
                <a16:creationId xmlns:a16="http://schemas.microsoft.com/office/drawing/2014/main" id="{CAA3125A-B5BA-2E40-8D53-096EDF63FA22}"/>
              </a:ext>
            </a:extLst>
          </p:cNvPr>
          <p:cNvCxnSpPr>
            <a:cxnSpLocks/>
          </p:cNvCxnSpPr>
          <p:nvPr/>
        </p:nvCxnSpPr>
        <p:spPr>
          <a:xfrm flipV="1">
            <a:off x="6230855" y="2409406"/>
            <a:ext cx="0" cy="567435"/>
          </a:xfrm>
          <a:prstGeom prst="line">
            <a:avLst/>
          </a:prstGeom>
          <a:ln w="19050">
            <a:solidFill>
              <a:schemeClr val="accent1"/>
            </a:solidFill>
          </a:ln>
        </p:spPr>
        <p:style>
          <a:lnRef idx="1">
            <a:schemeClr val="accent6"/>
          </a:lnRef>
          <a:fillRef idx="0">
            <a:schemeClr val="accent6"/>
          </a:fillRef>
          <a:effectRef idx="0">
            <a:schemeClr val="accent6"/>
          </a:effectRef>
          <a:fontRef idx="minor">
            <a:schemeClr val="tx1"/>
          </a:fontRef>
        </p:style>
      </p:cxnSp>
      <p:sp>
        <p:nvSpPr>
          <p:cNvPr id="54" name="Oval 53">
            <a:extLst>
              <a:ext uri="{FF2B5EF4-FFF2-40B4-BE49-F238E27FC236}">
                <a16:creationId xmlns:a16="http://schemas.microsoft.com/office/drawing/2014/main" id="{2FAB6CED-5D3A-E84D-88A3-A6C70CD89C51}"/>
              </a:ext>
            </a:extLst>
          </p:cNvPr>
          <p:cNvSpPr/>
          <p:nvPr/>
        </p:nvSpPr>
        <p:spPr>
          <a:xfrm>
            <a:off x="6160506" y="2339057"/>
            <a:ext cx="140699" cy="140699"/>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5" name="TextBox 54">
            <a:extLst>
              <a:ext uri="{FF2B5EF4-FFF2-40B4-BE49-F238E27FC236}">
                <a16:creationId xmlns:a16="http://schemas.microsoft.com/office/drawing/2014/main" id="{E0A22602-6126-CD49-968F-6E4E94ED88CE}"/>
              </a:ext>
            </a:extLst>
          </p:cNvPr>
          <p:cNvSpPr txBox="1"/>
          <p:nvPr/>
        </p:nvSpPr>
        <p:spPr>
          <a:xfrm>
            <a:off x="5675324" y="1103604"/>
            <a:ext cx="1104532" cy="400110"/>
          </a:xfrm>
          <a:prstGeom prst="rect">
            <a:avLst/>
          </a:prstGeom>
          <a:noFill/>
        </p:spPr>
        <p:txBody>
          <a:bodyPr wrap="square" rtlCol="0">
            <a:spAutoFit/>
          </a:bodyPr>
          <a:lstStyle/>
          <a:p>
            <a:pPr algn="ctr"/>
            <a:r>
              <a:rPr lang="fi-FI" sz="2000">
                <a:solidFill>
                  <a:schemeClr val="accent1">
                    <a:lumMod val="75000"/>
                  </a:schemeClr>
                </a:solidFill>
                <a:latin typeface="+mj-lt"/>
              </a:rPr>
              <a:t>90-luku</a:t>
            </a:r>
          </a:p>
        </p:txBody>
      </p:sp>
      <p:sp>
        <p:nvSpPr>
          <p:cNvPr id="56" name="TextBox 55">
            <a:extLst>
              <a:ext uri="{FF2B5EF4-FFF2-40B4-BE49-F238E27FC236}">
                <a16:creationId xmlns:a16="http://schemas.microsoft.com/office/drawing/2014/main" id="{91FFA62B-E7AE-2747-824A-5FC17F31689D}"/>
              </a:ext>
            </a:extLst>
          </p:cNvPr>
          <p:cNvSpPr txBox="1"/>
          <p:nvPr/>
        </p:nvSpPr>
        <p:spPr>
          <a:xfrm>
            <a:off x="4976577" y="1458429"/>
            <a:ext cx="2549038" cy="830997"/>
          </a:xfrm>
          <a:prstGeom prst="rect">
            <a:avLst/>
          </a:prstGeom>
          <a:noFill/>
        </p:spPr>
        <p:txBody>
          <a:bodyPr wrap="square" rtlCol="0" anchor="t">
            <a:spAutoFit/>
          </a:bodyPr>
          <a:lstStyle/>
          <a:p>
            <a:pPr algn="ctr"/>
            <a:r>
              <a:rPr lang="fi-FI" sz="1200">
                <a:solidFill>
                  <a:schemeClr val="bg2">
                    <a:lumMod val="75000"/>
                    <a:lumOff val="25000"/>
                  </a:schemeClr>
                </a:solidFill>
              </a:rPr>
              <a:t>Pätkätyöläisten aseman parantaminen, ammattikoulutusraha, vuorotteluvapaa, työaikalaki</a:t>
            </a:r>
          </a:p>
        </p:txBody>
      </p:sp>
      <p:sp>
        <p:nvSpPr>
          <p:cNvPr id="57" name="Oval 56">
            <a:extLst>
              <a:ext uri="{FF2B5EF4-FFF2-40B4-BE49-F238E27FC236}">
                <a16:creationId xmlns:a16="http://schemas.microsoft.com/office/drawing/2014/main" id="{C726D4C0-59BD-3C4D-81FD-0228B0181FCC}"/>
              </a:ext>
            </a:extLst>
          </p:cNvPr>
          <p:cNvSpPr/>
          <p:nvPr/>
        </p:nvSpPr>
        <p:spPr>
          <a:xfrm>
            <a:off x="7626974" y="3146327"/>
            <a:ext cx="204186" cy="204186"/>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58" name="Donut 57">
            <a:extLst>
              <a:ext uri="{FF2B5EF4-FFF2-40B4-BE49-F238E27FC236}">
                <a16:creationId xmlns:a16="http://schemas.microsoft.com/office/drawing/2014/main" id="{D2212B02-D9CC-1142-81F0-0CCBE5BF7AB6}"/>
              </a:ext>
            </a:extLst>
          </p:cNvPr>
          <p:cNvSpPr/>
          <p:nvPr/>
        </p:nvSpPr>
        <p:spPr>
          <a:xfrm>
            <a:off x="7461358" y="2980711"/>
            <a:ext cx="535417" cy="535417"/>
          </a:xfrm>
          <a:prstGeom prst="donut">
            <a:avLst>
              <a:gd name="adj" fmla="val 5588"/>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59" name="Donut 58">
            <a:extLst>
              <a:ext uri="{FF2B5EF4-FFF2-40B4-BE49-F238E27FC236}">
                <a16:creationId xmlns:a16="http://schemas.microsoft.com/office/drawing/2014/main" id="{BC7E0058-9AAA-1F40-A888-952F77493214}"/>
              </a:ext>
            </a:extLst>
          </p:cNvPr>
          <p:cNvSpPr/>
          <p:nvPr/>
        </p:nvSpPr>
        <p:spPr>
          <a:xfrm>
            <a:off x="7343889" y="2863242"/>
            <a:ext cx="770354" cy="770354"/>
          </a:xfrm>
          <a:prstGeom prst="donut">
            <a:avLst>
              <a:gd name="adj" fmla="val 3376"/>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cxnSp>
        <p:nvCxnSpPr>
          <p:cNvPr id="60" name="Straight Connector 59">
            <a:extLst>
              <a:ext uri="{FF2B5EF4-FFF2-40B4-BE49-F238E27FC236}">
                <a16:creationId xmlns:a16="http://schemas.microsoft.com/office/drawing/2014/main" id="{5297C7AE-8150-0D44-83B1-1A8BCB115487}"/>
              </a:ext>
            </a:extLst>
          </p:cNvPr>
          <p:cNvCxnSpPr>
            <a:cxnSpLocks/>
          </p:cNvCxnSpPr>
          <p:nvPr/>
        </p:nvCxnSpPr>
        <p:spPr>
          <a:xfrm flipV="1">
            <a:off x="7729065" y="3514322"/>
            <a:ext cx="0" cy="567435"/>
          </a:xfrm>
          <a:prstGeom prst="line">
            <a:avLst/>
          </a:prstGeom>
          <a:ln w="19050">
            <a:solidFill>
              <a:srgbClr val="FFC600"/>
            </a:solidFill>
          </a:ln>
        </p:spPr>
        <p:style>
          <a:lnRef idx="1">
            <a:schemeClr val="accent6"/>
          </a:lnRef>
          <a:fillRef idx="0">
            <a:schemeClr val="accent6"/>
          </a:fillRef>
          <a:effectRef idx="0">
            <a:schemeClr val="accent6"/>
          </a:effectRef>
          <a:fontRef idx="minor">
            <a:schemeClr val="tx1"/>
          </a:fontRef>
        </p:style>
      </p:cxnSp>
      <p:sp>
        <p:nvSpPr>
          <p:cNvPr id="61" name="Oval 60">
            <a:extLst>
              <a:ext uri="{FF2B5EF4-FFF2-40B4-BE49-F238E27FC236}">
                <a16:creationId xmlns:a16="http://schemas.microsoft.com/office/drawing/2014/main" id="{833D36A9-F126-DB4F-96D7-99092209CAC1}"/>
              </a:ext>
            </a:extLst>
          </p:cNvPr>
          <p:cNvSpPr/>
          <p:nvPr/>
        </p:nvSpPr>
        <p:spPr>
          <a:xfrm>
            <a:off x="7658716" y="3981221"/>
            <a:ext cx="140699" cy="140699"/>
          </a:xfrm>
          <a:prstGeom prst="ellipse">
            <a:avLst/>
          </a:prstGeom>
          <a:solidFill>
            <a:srgbClr val="FFC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62" name="TextBox 61">
            <a:extLst>
              <a:ext uri="{FF2B5EF4-FFF2-40B4-BE49-F238E27FC236}">
                <a16:creationId xmlns:a16="http://schemas.microsoft.com/office/drawing/2014/main" id="{B272A07A-56C7-DE41-8CD4-15B3BA97C9C9}"/>
              </a:ext>
            </a:extLst>
          </p:cNvPr>
          <p:cNvSpPr txBox="1"/>
          <p:nvPr/>
        </p:nvSpPr>
        <p:spPr>
          <a:xfrm>
            <a:off x="7182482" y="4121920"/>
            <a:ext cx="1093164" cy="400110"/>
          </a:xfrm>
          <a:prstGeom prst="rect">
            <a:avLst/>
          </a:prstGeom>
          <a:noFill/>
        </p:spPr>
        <p:txBody>
          <a:bodyPr wrap="square" rtlCol="0">
            <a:spAutoFit/>
          </a:bodyPr>
          <a:lstStyle/>
          <a:p>
            <a:pPr algn="ctr"/>
            <a:r>
              <a:rPr lang="fi-FI" sz="2000">
                <a:solidFill>
                  <a:srgbClr val="FFC600"/>
                </a:solidFill>
                <a:latin typeface="+mj-lt"/>
              </a:rPr>
              <a:t>2000–</a:t>
            </a:r>
          </a:p>
        </p:txBody>
      </p:sp>
      <p:sp>
        <p:nvSpPr>
          <p:cNvPr id="63" name="TextBox 62">
            <a:extLst>
              <a:ext uri="{FF2B5EF4-FFF2-40B4-BE49-F238E27FC236}">
                <a16:creationId xmlns:a16="http://schemas.microsoft.com/office/drawing/2014/main" id="{E576B227-8FAB-FB43-B9CE-AF7960B33013}"/>
              </a:ext>
            </a:extLst>
          </p:cNvPr>
          <p:cNvSpPr txBox="1"/>
          <p:nvPr/>
        </p:nvSpPr>
        <p:spPr>
          <a:xfrm>
            <a:off x="5754903" y="4467142"/>
            <a:ext cx="3275666" cy="830997"/>
          </a:xfrm>
          <a:prstGeom prst="rect">
            <a:avLst/>
          </a:prstGeom>
          <a:noFill/>
        </p:spPr>
        <p:txBody>
          <a:bodyPr wrap="square" lIns="91440" tIns="45720" rIns="91440" bIns="45720" rtlCol="0" anchor="t">
            <a:spAutoFit/>
          </a:bodyPr>
          <a:lstStyle/>
          <a:p>
            <a:pPr algn="ctr"/>
            <a:r>
              <a:rPr lang="fi-FI" sz="1200">
                <a:solidFill>
                  <a:schemeClr val="bg2">
                    <a:lumMod val="75000"/>
                    <a:lumOff val="25000"/>
                  </a:schemeClr>
                </a:solidFill>
              </a:rPr>
              <a:t>Eläkeuudistus, tilaajavastuulaki, </a:t>
            </a:r>
            <a:r>
              <a:rPr lang="fi-FI" sz="1200" err="1">
                <a:solidFill>
                  <a:schemeClr val="bg2">
                    <a:lumMod val="75000"/>
                    <a:lumOff val="25000"/>
                  </a:schemeClr>
                </a:solidFill>
              </a:rPr>
              <a:t>yt</a:t>
            </a:r>
            <a:r>
              <a:rPr lang="fi-FI" sz="1200">
                <a:solidFill>
                  <a:schemeClr val="bg2">
                    <a:lumMod val="75000"/>
                    <a:lumOff val="25000"/>
                  </a:schemeClr>
                </a:solidFill>
              </a:rPr>
              <a:t>-lain uudistus, muutosturva, vuosilomalain uudistus, tasa-arvolain uudistus, samapalkkaohjelma, perhevapaauudistus</a:t>
            </a:r>
          </a:p>
        </p:txBody>
      </p:sp>
      <p:cxnSp>
        <p:nvCxnSpPr>
          <p:cNvPr id="64" name="Straight Connector 63">
            <a:extLst>
              <a:ext uri="{FF2B5EF4-FFF2-40B4-BE49-F238E27FC236}">
                <a16:creationId xmlns:a16="http://schemas.microsoft.com/office/drawing/2014/main" id="{77AA4904-B3BA-EF4D-9331-2427056EF055}"/>
              </a:ext>
            </a:extLst>
          </p:cNvPr>
          <p:cNvCxnSpPr>
            <a:cxnSpLocks/>
          </p:cNvCxnSpPr>
          <p:nvPr/>
        </p:nvCxnSpPr>
        <p:spPr>
          <a:xfrm>
            <a:off x="6352129" y="3255544"/>
            <a:ext cx="1224000" cy="1"/>
          </a:xfrm>
          <a:prstGeom prst="line">
            <a:avLst/>
          </a:prstGeom>
          <a:ln w="19050">
            <a:solidFill>
              <a:schemeClr val="tx2">
                <a:lumMod val="50000"/>
              </a:schemeClr>
            </a:solidFill>
            <a:prstDash val="sysDot"/>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6045339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
                                        <p:tgtEl>
                                          <p:spTgt spid="6"/>
                                        </p:tgtEl>
                                      </p:cBhvr>
                                    </p:animEffect>
                                  </p:childTnLst>
                                </p:cTn>
                              </p:par>
                            </p:childTnLst>
                          </p:cTn>
                        </p:par>
                        <p:par>
                          <p:cTn id="8" fill="hold">
                            <p:stCondLst>
                              <p:cond delay="1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 fill="hold"/>
                                        <p:tgtEl>
                                          <p:spTgt spid="9"/>
                                        </p:tgtEl>
                                        <p:attrNameLst>
                                          <p:attrName>ppt_w</p:attrName>
                                        </p:attrNameLst>
                                      </p:cBhvr>
                                      <p:tavLst>
                                        <p:tav tm="0">
                                          <p:val>
                                            <p:fltVal val="0"/>
                                          </p:val>
                                        </p:tav>
                                        <p:tav tm="100000">
                                          <p:val>
                                            <p:strVal val="#ppt_w"/>
                                          </p:val>
                                        </p:tav>
                                      </p:tavLst>
                                    </p:anim>
                                    <p:anim calcmode="lin" valueType="num">
                                      <p:cBhvr>
                                        <p:cTn id="12" dur="100" fill="hold"/>
                                        <p:tgtEl>
                                          <p:spTgt spid="9"/>
                                        </p:tgtEl>
                                        <p:attrNameLst>
                                          <p:attrName>ppt_h</p:attrName>
                                        </p:attrNameLst>
                                      </p:cBhvr>
                                      <p:tavLst>
                                        <p:tav tm="0">
                                          <p:val>
                                            <p:fltVal val="0"/>
                                          </p:val>
                                        </p:tav>
                                        <p:tav tm="100000">
                                          <p:val>
                                            <p:strVal val="#ppt_h"/>
                                          </p:val>
                                        </p:tav>
                                      </p:tavLst>
                                    </p:anim>
                                    <p:animEffect transition="in" filter="fade">
                                      <p:cBhvr>
                                        <p:cTn id="13" dur="100"/>
                                        <p:tgtEl>
                                          <p:spTgt spid="9"/>
                                        </p:tgtEl>
                                      </p:cBhvr>
                                    </p:animEffect>
                                  </p:childTnLst>
                                </p:cTn>
                              </p:par>
                            </p:childTnLst>
                          </p:cTn>
                        </p:par>
                        <p:par>
                          <p:cTn id="14" fill="hold">
                            <p:stCondLst>
                              <p:cond delay="2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 fill="hold"/>
                                        <p:tgtEl>
                                          <p:spTgt spid="11"/>
                                        </p:tgtEl>
                                        <p:attrNameLst>
                                          <p:attrName>ppt_w</p:attrName>
                                        </p:attrNameLst>
                                      </p:cBhvr>
                                      <p:tavLst>
                                        <p:tav tm="0">
                                          <p:val>
                                            <p:fltVal val="0"/>
                                          </p:val>
                                        </p:tav>
                                        <p:tav tm="100000">
                                          <p:val>
                                            <p:strVal val="#ppt_w"/>
                                          </p:val>
                                        </p:tav>
                                      </p:tavLst>
                                    </p:anim>
                                    <p:anim calcmode="lin" valueType="num">
                                      <p:cBhvr>
                                        <p:cTn id="18" dur="100" fill="hold"/>
                                        <p:tgtEl>
                                          <p:spTgt spid="11"/>
                                        </p:tgtEl>
                                        <p:attrNameLst>
                                          <p:attrName>ppt_h</p:attrName>
                                        </p:attrNameLst>
                                      </p:cBhvr>
                                      <p:tavLst>
                                        <p:tav tm="0">
                                          <p:val>
                                            <p:fltVal val="0"/>
                                          </p:val>
                                        </p:tav>
                                        <p:tav tm="100000">
                                          <p:val>
                                            <p:strVal val="#ppt_h"/>
                                          </p:val>
                                        </p:tav>
                                      </p:tavLst>
                                    </p:anim>
                                    <p:animEffect transition="in" filter="fade">
                                      <p:cBhvr>
                                        <p:cTn id="19" dur="100"/>
                                        <p:tgtEl>
                                          <p:spTgt spid="11"/>
                                        </p:tgtEl>
                                      </p:cBhvr>
                                    </p:animEffect>
                                  </p:childTnLst>
                                </p:cTn>
                              </p:par>
                            </p:childTnLst>
                          </p:cTn>
                        </p:par>
                        <p:par>
                          <p:cTn id="20" fill="hold">
                            <p:stCondLst>
                              <p:cond delay="3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 fill="hold"/>
                                        <p:tgtEl>
                                          <p:spTgt spid="13"/>
                                        </p:tgtEl>
                                        <p:attrNameLst>
                                          <p:attrName>ppt_w</p:attrName>
                                        </p:attrNameLst>
                                      </p:cBhvr>
                                      <p:tavLst>
                                        <p:tav tm="0">
                                          <p:val>
                                            <p:fltVal val="0"/>
                                          </p:val>
                                        </p:tav>
                                        <p:tav tm="100000">
                                          <p:val>
                                            <p:strVal val="#ppt_w"/>
                                          </p:val>
                                        </p:tav>
                                      </p:tavLst>
                                    </p:anim>
                                    <p:anim calcmode="lin" valueType="num">
                                      <p:cBhvr>
                                        <p:cTn id="24" dur="100" fill="hold"/>
                                        <p:tgtEl>
                                          <p:spTgt spid="13"/>
                                        </p:tgtEl>
                                        <p:attrNameLst>
                                          <p:attrName>ppt_h</p:attrName>
                                        </p:attrNameLst>
                                      </p:cBhvr>
                                      <p:tavLst>
                                        <p:tav tm="0">
                                          <p:val>
                                            <p:fltVal val="0"/>
                                          </p:val>
                                        </p:tav>
                                        <p:tav tm="100000">
                                          <p:val>
                                            <p:strVal val="#ppt_h"/>
                                          </p:val>
                                        </p:tav>
                                      </p:tavLst>
                                    </p:anim>
                                    <p:animEffect transition="in" filter="fade">
                                      <p:cBhvr>
                                        <p:cTn id="25" dur="100"/>
                                        <p:tgtEl>
                                          <p:spTgt spid="13"/>
                                        </p:tgtEl>
                                      </p:cBhvr>
                                    </p:animEffect>
                                  </p:childTnLst>
                                </p:cTn>
                              </p:par>
                            </p:childTnLst>
                          </p:cTn>
                        </p:par>
                        <p:par>
                          <p:cTn id="26" fill="hold">
                            <p:stCondLst>
                              <p:cond delay="4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100"/>
                                        <p:tgtEl>
                                          <p:spTgt spid="14"/>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 fill="hold"/>
                                        <p:tgtEl>
                                          <p:spTgt spid="17"/>
                                        </p:tgtEl>
                                        <p:attrNameLst>
                                          <p:attrName>ppt_w</p:attrName>
                                        </p:attrNameLst>
                                      </p:cBhvr>
                                      <p:tavLst>
                                        <p:tav tm="0">
                                          <p:val>
                                            <p:fltVal val="0"/>
                                          </p:val>
                                        </p:tav>
                                        <p:tav tm="100000">
                                          <p:val>
                                            <p:strVal val="#ppt_w"/>
                                          </p:val>
                                        </p:tav>
                                      </p:tavLst>
                                    </p:anim>
                                    <p:anim calcmode="lin" valueType="num">
                                      <p:cBhvr>
                                        <p:cTn id="34" dur="100" fill="hold"/>
                                        <p:tgtEl>
                                          <p:spTgt spid="17"/>
                                        </p:tgtEl>
                                        <p:attrNameLst>
                                          <p:attrName>ppt_h</p:attrName>
                                        </p:attrNameLst>
                                      </p:cBhvr>
                                      <p:tavLst>
                                        <p:tav tm="0">
                                          <p:val>
                                            <p:fltVal val="0"/>
                                          </p:val>
                                        </p:tav>
                                        <p:tav tm="100000">
                                          <p:val>
                                            <p:strVal val="#ppt_h"/>
                                          </p:val>
                                        </p:tav>
                                      </p:tavLst>
                                    </p:anim>
                                    <p:animEffect transition="in" filter="fade">
                                      <p:cBhvr>
                                        <p:cTn id="35" dur="100"/>
                                        <p:tgtEl>
                                          <p:spTgt spid="17"/>
                                        </p:tgtEl>
                                      </p:cBhvr>
                                    </p:animEffect>
                                  </p:childTnLst>
                                </p:cTn>
                              </p:par>
                            </p:childTnLst>
                          </p:cTn>
                        </p:par>
                        <p:par>
                          <p:cTn id="36" fill="hold">
                            <p:stCondLst>
                              <p:cond delay="6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
                                        <p:tgtEl>
                                          <p:spTgt spid="20"/>
                                        </p:tgtEl>
                                      </p:cBhvr>
                                    </p:animEffect>
                                    <p:anim calcmode="lin" valueType="num">
                                      <p:cBhvr>
                                        <p:cTn id="40" dur="100" fill="hold"/>
                                        <p:tgtEl>
                                          <p:spTgt spid="20"/>
                                        </p:tgtEl>
                                        <p:attrNameLst>
                                          <p:attrName>ppt_x</p:attrName>
                                        </p:attrNameLst>
                                      </p:cBhvr>
                                      <p:tavLst>
                                        <p:tav tm="0">
                                          <p:val>
                                            <p:strVal val="#ppt_x"/>
                                          </p:val>
                                        </p:tav>
                                        <p:tav tm="100000">
                                          <p:val>
                                            <p:strVal val="#ppt_x"/>
                                          </p:val>
                                        </p:tav>
                                      </p:tavLst>
                                    </p:anim>
                                    <p:anim calcmode="lin" valueType="num">
                                      <p:cBhvr>
                                        <p:cTn id="41" dur="1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700"/>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
                                        <p:tgtEl>
                                          <p:spTgt spid="21"/>
                                        </p:tgtEl>
                                      </p:cBhvr>
                                    </p:animEffect>
                                    <p:anim calcmode="lin" valueType="num">
                                      <p:cBhvr>
                                        <p:cTn id="46" dur="100" fill="hold"/>
                                        <p:tgtEl>
                                          <p:spTgt spid="21"/>
                                        </p:tgtEl>
                                        <p:attrNameLst>
                                          <p:attrName>ppt_x</p:attrName>
                                        </p:attrNameLst>
                                      </p:cBhvr>
                                      <p:tavLst>
                                        <p:tav tm="0">
                                          <p:val>
                                            <p:strVal val="#ppt_x"/>
                                          </p:val>
                                        </p:tav>
                                        <p:tav tm="100000">
                                          <p:val>
                                            <p:strVal val="#ppt_x"/>
                                          </p:val>
                                        </p:tav>
                                      </p:tavLst>
                                    </p:anim>
                                    <p:anim calcmode="lin" valueType="num">
                                      <p:cBhvr>
                                        <p:cTn id="47" dur="10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800"/>
                            </p:stCondLst>
                            <p:childTnLst>
                              <p:par>
                                <p:cTn id="49" presetID="22" presetClass="entr" presetSubtype="4"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100"/>
                                        <p:tgtEl>
                                          <p:spTgt spid="23"/>
                                        </p:tgtEl>
                                      </p:cBhvr>
                                    </p:animEffect>
                                  </p:childTnLst>
                                </p:cTn>
                              </p:par>
                            </p:childTnLst>
                          </p:cTn>
                        </p:par>
                        <p:par>
                          <p:cTn id="52" fill="hold">
                            <p:stCondLst>
                              <p:cond delay="9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 fill="hold"/>
                                        <p:tgtEl>
                                          <p:spTgt spid="26"/>
                                        </p:tgtEl>
                                        <p:attrNameLst>
                                          <p:attrName>ppt_w</p:attrName>
                                        </p:attrNameLst>
                                      </p:cBhvr>
                                      <p:tavLst>
                                        <p:tav tm="0">
                                          <p:val>
                                            <p:fltVal val="0"/>
                                          </p:val>
                                        </p:tav>
                                        <p:tav tm="100000">
                                          <p:val>
                                            <p:strVal val="#ppt_w"/>
                                          </p:val>
                                        </p:tav>
                                      </p:tavLst>
                                    </p:anim>
                                    <p:anim calcmode="lin" valueType="num">
                                      <p:cBhvr>
                                        <p:cTn id="56" dur="100" fill="hold"/>
                                        <p:tgtEl>
                                          <p:spTgt spid="26"/>
                                        </p:tgtEl>
                                        <p:attrNameLst>
                                          <p:attrName>ppt_h</p:attrName>
                                        </p:attrNameLst>
                                      </p:cBhvr>
                                      <p:tavLst>
                                        <p:tav tm="0">
                                          <p:val>
                                            <p:fltVal val="0"/>
                                          </p:val>
                                        </p:tav>
                                        <p:tav tm="100000">
                                          <p:val>
                                            <p:strVal val="#ppt_h"/>
                                          </p:val>
                                        </p:tav>
                                      </p:tavLst>
                                    </p:anim>
                                    <p:animEffect transition="in" filter="fade">
                                      <p:cBhvr>
                                        <p:cTn id="57" dur="100"/>
                                        <p:tgtEl>
                                          <p:spTgt spid="26"/>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 fill="hold"/>
                                        <p:tgtEl>
                                          <p:spTgt spid="27"/>
                                        </p:tgtEl>
                                        <p:attrNameLst>
                                          <p:attrName>ppt_w</p:attrName>
                                        </p:attrNameLst>
                                      </p:cBhvr>
                                      <p:tavLst>
                                        <p:tav tm="0">
                                          <p:val>
                                            <p:fltVal val="0"/>
                                          </p:val>
                                        </p:tav>
                                        <p:tav tm="100000">
                                          <p:val>
                                            <p:strVal val="#ppt_w"/>
                                          </p:val>
                                        </p:tav>
                                      </p:tavLst>
                                    </p:anim>
                                    <p:anim calcmode="lin" valueType="num">
                                      <p:cBhvr>
                                        <p:cTn id="62" dur="100" fill="hold"/>
                                        <p:tgtEl>
                                          <p:spTgt spid="27"/>
                                        </p:tgtEl>
                                        <p:attrNameLst>
                                          <p:attrName>ppt_h</p:attrName>
                                        </p:attrNameLst>
                                      </p:cBhvr>
                                      <p:tavLst>
                                        <p:tav tm="0">
                                          <p:val>
                                            <p:fltVal val="0"/>
                                          </p:val>
                                        </p:tav>
                                        <p:tav tm="100000">
                                          <p:val>
                                            <p:strVal val="#ppt_h"/>
                                          </p:val>
                                        </p:tav>
                                      </p:tavLst>
                                    </p:anim>
                                    <p:animEffect transition="in" filter="fade">
                                      <p:cBhvr>
                                        <p:cTn id="63" dur="100"/>
                                        <p:tgtEl>
                                          <p:spTgt spid="27"/>
                                        </p:tgtEl>
                                      </p:cBhvr>
                                    </p:animEffect>
                                  </p:childTnLst>
                                </p:cTn>
                              </p:par>
                            </p:childTnLst>
                          </p:cTn>
                        </p:par>
                        <p:par>
                          <p:cTn id="64" fill="hold">
                            <p:stCondLst>
                              <p:cond delay="1100"/>
                            </p:stCondLst>
                            <p:childTnLst>
                              <p:par>
                                <p:cTn id="65" presetID="53"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 fill="hold"/>
                                        <p:tgtEl>
                                          <p:spTgt spid="28"/>
                                        </p:tgtEl>
                                        <p:attrNameLst>
                                          <p:attrName>ppt_w</p:attrName>
                                        </p:attrNameLst>
                                      </p:cBhvr>
                                      <p:tavLst>
                                        <p:tav tm="0">
                                          <p:val>
                                            <p:fltVal val="0"/>
                                          </p:val>
                                        </p:tav>
                                        <p:tav tm="100000">
                                          <p:val>
                                            <p:strVal val="#ppt_w"/>
                                          </p:val>
                                        </p:tav>
                                      </p:tavLst>
                                    </p:anim>
                                    <p:anim calcmode="lin" valueType="num">
                                      <p:cBhvr>
                                        <p:cTn id="68" dur="100" fill="hold"/>
                                        <p:tgtEl>
                                          <p:spTgt spid="28"/>
                                        </p:tgtEl>
                                        <p:attrNameLst>
                                          <p:attrName>ppt_h</p:attrName>
                                        </p:attrNameLst>
                                      </p:cBhvr>
                                      <p:tavLst>
                                        <p:tav tm="0">
                                          <p:val>
                                            <p:fltVal val="0"/>
                                          </p:val>
                                        </p:tav>
                                        <p:tav tm="100000">
                                          <p:val>
                                            <p:strVal val="#ppt_h"/>
                                          </p:val>
                                        </p:tav>
                                      </p:tavLst>
                                    </p:anim>
                                    <p:animEffect transition="in" filter="fade">
                                      <p:cBhvr>
                                        <p:cTn id="69" dur="100"/>
                                        <p:tgtEl>
                                          <p:spTgt spid="28"/>
                                        </p:tgtEl>
                                      </p:cBhvr>
                                    </p:animEffect>
                                  </p:childTnLst>
                                </p:cTn>
                              </p:par>
                            </p:childTnLst>
                          </p:cTn>
                        </p:par>
                        <p:par>
                          <p:cTn id="70" fill="hold">
                            <p:stCondLst>
                              <p:cond delay="1200"/>
                            </p:stCondLst>
                            <p:childTnLst>
                              <p:par>
                                <p:cTn id="71" presetID="22" presetClass="entr" presetSubtype="1"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100"/>
                                        <p:tgtEl>
                                          <p:spTgt spid="29"/>
                                        </p:tgtEl>
                                      </p:cBhvr>
                                    </p:animEffect>
                                  </p:childTnLst>
                                </p:cTn>
                              </p:par>
                            </p:childTnLst>
                          </p:cTn>
                        </p:par>
                        <p:par>
                          <p:cTn id="74" fill="hold">
                            <p:stCondLst>
                              <p:cond delay="13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 fill="hold"/>
                                        <p:tgtEl>
                                          <p:spTgt spid="30"/>
                                        </p:tgtEl>
                                        <p:attrNameLst>
                                          <p:attrName>ppt_w</p:attrName>
                                        </p:attrNameLst>
                                      </p:cBhvr>
                                      <p:tavLst>
                                        <p:tav tm="0">
                                          <p:val>
                                            <p:fltVal val="0"/>
                                          </p:val>
                                        </p:tav>
                                        <p:tav tm="100000">
                                          <p:val>
                                            <p:strVal val="#ppt_w"/>
                                          </p:val>
                                        </p:tav>
                                      </p:tavLst>
                                    </p:anim>
                                    <p:anim calcmode="lin" valueType="num">
                                      <p:cBhvr>
                                        <p:cTn id="78" dur="100" fill="hold"/>
                                        <p:tgtEl>
                                          <p:spTgt spid="30"/>
                                        </p:tgtEl>
                                        <p:attrNameLst>
                                          <p:attrName>ppt_h</p:attrName>
                                        </p:attrNameLst>
                                      </p:cBhvr>
                                      <p:tavLst>
                                        <p:tav tm="0">
                                          <p:val>
                                            <p:fltVal val="0"/>
                                          </p:val>
                                        </p:tav>
                                        <p:tav tm="100000">
                                          <p:val>
                                            <p:strVal val="#ppt_h"/>
                                          </p:val>
                                        </p:tav>
                                      </p:tavLst>
                                    </p:anim>
                                    <p:animEffect transition="in" filter="fade">
                                      <p:cBhvr>
                                        <p:cTn id="79" dur="100"/>
                                        <p:tgtEl>
                                          <p:spTgt spid="30"/>
                                        </p:tgtEl>
                                      </p:cBhvr>
                                    </p:animEffect>
                                  </p:childTnLst>
                                </p:cTn>
                              </p:par>
                            </p:childTnLst>
                          </p:cTn>
                        </p:par>
                        <p:par>
                          <p:cTn id="80" fill="hold">
                            <p:stCondLst>
                              <p:cond delay="1400"/>
                            </p:stCondLst>
                            <p:childTnLst>
                              <p:par>
                                <p:cTn id="81" presetID="47"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
                                        <p:tgtEl>
                                          <p:spTgt spid="32"/>
                                        </p:tgtEl>
                                      </p:cBhvr>
                                    </p:animEffect>
                                    <p:anim calcmode="lin" valueType="num">
                                      <p:cBhvr>
                                        <p:cTn id="84" dur="100" fill="hold"/>
                                        <p:tgtEl>
                                          <p:spTgt spid="32"/>
                                        </p:tgtEl>
                                        <p:attrNameLst>
                                          <p:attrName>ppt_x</p:attrName>
                                        </p:attrNameLst>
                                      </p:cBhvr>
                                      <p:tavLst>
                                        <p:tav tm="0">
                                          <p:val>
                                            <p:strVal val="#ppt_x"/>
                                          </p:val>
                                        </p:tav>
                                        <p:tav tm="100000">
                                          <p:val>
                                            <p:strVal val="#ppt_x"/>
                                          </p:val>
                                        </p:tav>
                                      </p:tavLst>
                                    </p:anim>
                                    <p:anim calcmode="lin" valueType="num">
                                      <p:cBhvr>
                                        <p:cTn id="85" dur="1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7"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
                                        <p:tgtEl>
                                          <p:spTgt spid="31"/>
                                        </p:tgtEl>
                                      </p:cBhvr>
                                    </p:animEffect>
                                    <p:anim calcmode="lin" valueType="num">
                                      <p:cBhvr>
                                        <p:cTn id="90" dur="100" fill="hold"/>
                                        <p:tgtEl>
                                          <p:spTgt spid="31"/>
                                        </p:tgtEl>
                                        <p:attrNameLst>
                                          <p:attrName>ppt_x</p:attrName>
                                        </p:attrNameLst>
                                      </p:cBhvr>
                                      <p:tavLst>
                                        <p:tav tm="0">
                                          <p:val>
                                            <p:strVal val="#ppt_x"/>
                                          </p:val>
                                        </p:tav>
                                        <p:tav tm="100000">
                                          <p:val>
                                            <p:strVal val="#ppt_x"/>
                                          </p:val>
                                        </p:tav>
                                      </p:tavLst>
                                    </p:anim>
                                    <p:anim calcmode="lin" valueType="num">
                                      <p:cBhvr>
                                        <p:cTn id="91" dur="100" fill="hold"/>
                                        <p:tgtEl>
                                          <p:spTgt spid="31"/>
                                        </p:tgtEl>
                                        <p:attrNameLst>
                                          <p:attrName>ppt_y</p:attrName>
                                        </p:attrNameLst>
                                      </p:cBhvr>
                                      <p:tavLst>
                                        <p:tav tm="0">
                                          <p:val>
                                            <p:strVal val="#ppt_y-.1"/>
                                          </p:val>
                                        </p:tav>
                                        <p:tav tm="100000">
                                          <p:val>
                                            <p:strVal val="#ppt_y"/>
                                          </p:val>
                                        </p:tav>
                                      </p:tavLst>
                                    </p:anim>
                                  </p:childTnLst>
                                </p:cTn>
                              </p:par>
                            </p:childTnLst>
                          </p:cTn>
                        </p:par>
                        <p:par>
                          <p:cTn id="92" fill="hold">
                            <p:stCondLst>
                              <p:cond delay="1600"/>
                            </p:stCondLst>
                            <p:childTnLst>
                              <p:par>
                                <p:cTn id="93" presetID="22" presetClass="entr" presetSubtype="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100"/>
                                        <p:tgtEl>
                                          <p:spTgt spid="33"/>
                                        </p:tgtEl>
                                      </p:cBhvr>
                                    </p:animEffect>
                                  </p:childTnLst>
                                </p:cTn>
                              </p:par>
                            </p:childTnLst>
                          </p:cTn>
                        </p:par>
                        <p:par>
                          <p:cTn id="96" fill="hold">
                            <p:stCondLst>
                              <p:cond delay="1700"/>
                            </p:stCondLst>
                            <p:childTnLst>
                              <p:par>
                                <p:cTn id="97" presetID="53" presetClass="entr" presetSubtype="16"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100" fill="hold"/>
                                        <p:tgtEl>
                                          <p:spTgt spid="34"/>
                                        </p:tgtEl>
                                        <p:attrNameLst>
                                          <p:attrName>ppt_w</p:attrName>
                                        </p:attrNameLst>
                                      </p:cBhvr>
                                      <p:tavLst>
                                        <p:tav tm="0">
                                          <p:val>
                                            <p:fltVal val="0"/>
                                          </p:val>
                                        </p:tav>
                                        <p:tav tm="100000">
                                          <p:val>
                                            <p:strVal val="#ppt_w"/>
                                          </p:val>
                                        </p:tav>
                                      </p:tavLst>
                                    </p:anim>
                                    <p:anim calcmode="lin" valueType="num">
                                      <p:cBhvr>
                                        <p:cTn id="100" dur="100" fill="hold"/>
                                        <p:tgtEl>
                                          <p:spTgt spid="34"/>
                                        </p:tgtEl>
                                        <p:attrNameLst>
                                          <p:attrName>ppt_h</p:attrName>
                                        </p:attrNameLst>
                                      </p:cBhvr>
                                      <p:tavLst>
                                        <p:tav tm="0">
                                          <p:val>
                                            <p:fltVal val="0"/>
                                          </p:val>
                                        </p:tav>
                                        <p:tav tm="100000">
                                          <p:val>
                                            <p:strVal val="#ppt_h"/>
                                          </p:val>
                                        </p:tav>
                                      </p:tavLst>
                                    </p:anim>
                                    <p:animEffect transition="in" filter="fade">
                                      <p:cBhvr>
                                        <p:cTn id="101" dur="100"/>
                                        <p:tgtEl>
                                          <p:spTgt spid="34"/>
                                        </p:tgtEl>
                                      </p:cBhvr>
                                    </p:animEffect>
                                  </p:childTnLst>
                                </p:cTn>
                              </p:par>
                            </p:childTnLst>
                          </p:cTn>
                        </p:par>
                        <p:par>
                          <p:cTn id="102" fill="hold">
                            <p:stCondLst>
                              <p:cond delay="1800"/>
                            </p:stCondLst>
                            <p:childTnLst>
                              <p:par>
                                <p:cTn id="103" presetID="53" presetClass="entr" presetSubtype="16"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100" fill="hold"/>
                                        <p:tgtEl>
                                          <p:spTgt spid="35"/>
                                        </p:tgtEl>
                                        <p:attrNameLst>
                                          <p:attrName>ppt_w</p:attrName>
                                        </p:attrNameLst>
                                      </p:cBhvr>
                                      <p:tavLst>
                                        <p:tav tm="0">
                                          <p:val>
                                            <p:fltVal val="0"/>
                                          </p:val>
                                        </p:tav>
                                        <p:tav tm="100000">
                                          <p:val>
                                            <p:strVal val="#ppt_w"/>
                                          </p:val>
                                        </p:tav>
                                      </p:tavLst>
                                    </p:anim>
                                    <p:anim calcmode="lin" valueType="num">
                                      <p:cBhvr>
                                        <p:cTn id="106" dur="100" fill="hold"/>
                                        <p:tgtEl>
                                          <p:spTgt spid="35"/>
                                        </p:tgtEl>
                                        <p:attrNameLst>
                                          <p:attrName>ppt_h</p:attrName>
                                        </p:attrNameLst>
                                      </p:cBhvr>
                                      <p:tavLst>
                                        <p:tav tm="0">
                                          <p:val>
                                            <p:fltVal val="0"/>
                                          </p:val>
                                        </p:tav>
                                        <p:tav tm="100000">
                                          <p:val>
                                            <p:strVal val="#ppt_h"/>
                                          </p:val>
                                        </p:tav>
                                      </p:tavLst>
                                    </p:anim>
                                    <p:animEffect transition="in" filter="fade">
                                      <p:cBhvr>
                                        <p:cTn id="107" dur="100"/>
                                        <p:tgtEl>
                                          <p:spTgt spid="35"/>
                                        </p:tgtEl>
                                      </p:cBhvr>
                                    </p:animEffect>
                                  </p:childTnLst>
                                </p:cTn>
                              </p:par>
                            </p:childTnLst>
                          </p:cTn>
                        </p:par>
                        <p:par>
                          <p:cTn id="108" fill="hold">
                            <p:stCondLst>
                              <p:cond delay="1900"/>
                            </p:stCondLst>
                            <p:childTnLst>
                              <p:par>
                                <p:cTn id="109" presetID="53" presetClass="entr" presetSubtype="16"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100" fill="hold"/>
                                        <p:tgtEl>
                                          <p:spTgt spid="36"/>
                                        </p:tgtEl>
                                        <p:attrNameLst>
                                          <p:attrName>ppt_w</p:attrName>
                                        </p:attrNameLst>
                                      </p:cBhvr>
                                      <p:tavLst>
                                        <p:tav tm="0">
                                          <p:val>
                                            <p:fltVal val="0"/>
                                          </p:val>
                                        </p:tav>
                                        <p:tav tm="100000">
                                          <p:val>
                                            <p:strVal val="#ppt_w"/>
                                          </p:val>
                                        </p:tav>
                                      </p:tavLst>
                                    </p:anim>
                                    <p:anim calcmode="lin" valueType="num">
                                      <p:cBhvr>
                                        <p:cTn id="112" dur="100" fill="hold"/>
                                        <p:tgtEl>
                                          <p:spTgt spid="36"/>
                                        </p:tgtEl>
                                        <p:attrNameLst>
                                          <p:attrName>ppt_h</p:attrName>
                                        </p:attrNameLst>
                                      </p:cBhvr>
                                      <p:tavLst>
                                        <p:tav tm="0">
                                          <p:val>
                                            <p:fltVal val="0"/>
                                          </p:val>
                                        </p:tav>
                                        <p:tav tm="100000">
                                          <p:val>
                                            <p:strVal val="#ppt_h"/>
                                          </p:val>
                                        </p:tav>
                                      </p:tavLst>
                                    </p:anim>
                                    <p:animEffect transition="in" filter="fade">
                                      <p:cBhvr>
                                        <p:cTn id="113" dur="100"/>
                                        <p:tgtEl>
                                          <p:spTgt spid="36"/>
                                        </p:tgtEl>
                                      </p:cBhvr>
                                    </p:animEffect>
                                  </p:childTnLst>
                                </p:cTn>
                              </p:par>
                            </p:childTnLst>
                          </p:cTn>
                        </p:par>
                        <p:par>
                          <p:cTn id="114" fill="hold">
                            <p:stCondLst>
                              <p:cond delay="2000"/>
                            </p:stCondLst>
                            <p:childTnLst>
                              <p:par>
                                <p:cTn id="115" presetID="22" presetClass="entr" presetSubtype="4"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100"/>
                                        <p:tgtEl>
                                          <p:spTgt spid="37"/>
                                        </p:tgtEl>
                                      </p:cBhvr>
                                    </p:animEffect>
                                  </p:childTnLst>
                                </p:cTn>
                              </p:par>
                            </p:childTnLst>
                          </p:cTn>
                        </p:par>
                        <p:par>
                          <p:cTn id="118" fill="hold">
                            <p:stCondLst>
                              <p:cond delay="2100"/>
                            </p:stCondLst>
                            <p:childTnLst>
                              <p:par>
                                <p:cTn id="119" presetID="53" presetClass="entr" presetSubtype="16"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100" fill="hold"/>
                                        <p:tgtEl>
                                          <p:spTgt spid="38"/>
                                        </p:tgtEl>
                                        <p:attrNameLst>
                                          <p:attrName>ppt_w</p:attrName>
                                        </p:attrNameLst>
                                      </p:cBhvr>
                                      <p:tavLst>
                                        <p:tav tm="0">
                                          <p:val>
                                            <p:fltVal val="0"/>
                                          </p:val>
                                        </p:tav>
                                        <p:tav tm="100000">
                                          <p:val>
                                            <p:strVal val="#ppt_w"/>
                                          </p:val>
                                        </p:tav>
                                      </p:tavLst>
                                    </p:anim>
                                    <p:anim calcmode="lin" valueType="num">
                                      <p:cBhvr>
                                        <p:cTn id="122" dur="100" fill="hold"/>
                                        <p:tgtEl>
                                          <p:spTgt spid="38"/>
                                        </p:tgtEl>
                                        <p:attrNameLst>
                                          <p:attrName>ppt_h</p:attrName>
                                        </p:attrNameLst>
                                      </p:cBhvr>
                                      <p:tavLst>
                                        <p:tav tm="0">
                                          <p:val>
                                            <p:fltVal val="0"/>
                                          </p:val>
                                        </p:tav>
                                        <p:tav tm="100000">
                                          <p:val>
                                            <p:strVal val="#ppt_h"/>
                                          </p:val>
                                        </p:tav>
                                      </p:tavLst>
                                    </p:anim>
                                    <p:animEffect transition="in" filter="fade">
                                      <p:cBhvr>
                                        <p:cTn id="123" dur="100"/>
                                        <p:tgtEl>
                                          <p:spTgt spid="38"/>
                                        </p:tgtEl>
                                      </p:cBhvr>
                                    </p:animEffect>
                                  </p:childTnLst>
                                </p:cTn>
                              </p:par>
                            </p:childTnLst>
                          </p:cTn>
                        </p:par>
                        <p:par>
                          <p:cTn id="124" fill="hold">
                            <p:stCondLst>
                              <p:cond delay="2200"/>
                            </p:stCondLst>
                            <p:childTnLst>
                              <p:par>
                                <p:cTn id="125" presetID="22" presetClass="entr" presetSubtype="4"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100"/>
                                        <p:tgtEl>
                                          <p:spTgt spid="39"/>
                                        </p:tgtEl>
                                      </p:cBhvr>
                                    </p:animEffect>
                                  </p:childTnLst>
                                </p:cTn>
                              </p:par>
                            </p:childTnLst>
                          </p:cTn>
                        </p:par>
                        <p:par>
                          <p:cTn id="128" fill="hold">
                            <p:stCondLst>
                              <p:cond delay="2300"/>
                            </p:stCondLst>
                            <p:childTnLst>
                              <p:par>
                                <p:cTn id="129" presetID="22" presetClass="entr" presetSubtype="4"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down)">
                                      <p:cBhvr>
                                        <p:cTn id="131" dur="100"/>
                                        <p:tgtEl>
                                          <p:spTgt spid="40"/>
                                        </p:tgtEl>
                                      </p:cBhvr>
                                    </p:animEffect>
                                  </p:childTnLst>
                                </p:cTn>
                              </p:par>
                            </p:childTnLst>
                          </p:cTn>
                        </p:par>
                        <p:par>
                          <p:cTn id="132" fill="hold">
                            <p:stCondLst>
                              <p:cond delay="2400"/>
                            </p:stCondLst>
                            <p:childTnLst>
                              <p:par>
                                <p:cTn id="133" presetID="22" presetClass="entr" presetSubtype="8" fill="hold"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100"/>
                                        <p:tgtEl>
                                          <p:spTgt spid="41"/>
                                        </p:tgtEl>
                                      </p:cBhvr>
                                    </p:animEffect>
                                  </p:childTnLst>
                                </p:cTn>
                              </p:par>
                            </p:childTnLst>
                          </p:cTn>
                        </p:par>
                        <p:par>
                          <p:cTn id="136" fill="hold">
                            <p:stCondLst>
                              <p:cond delay="2500"/>
                            </p:stCondLst>
                            <p:childTnLst>
                              <p:par>
                                <p:cTn id="137" presetID="53" presetClass="entr" presetSubtype="16" fill="hold" grpId="0" nodeType="afterEffect">
                                  <p:stCondLst>
                                    <p:cond delay="0"/>
                                  </p:stCondLst>
                                  <p:childTnLst>
                                    <p:set>
                                      <p:cBhvr>
                                        <p:cTn id="138" dur="1" fill="hold">
                                          <p:stCondLst>
                                            <p:cond delay="0"/>
                                          </p:stCondLst>
                                        </p:cTn>
                                        <p:tgtEl>
                                          <p:spTgt spid="42"/>
                                        </p:tgtEl>
                                        <p:attrNameLst>
                                          <p:attrName>style.visibility</p:attrName>
                                        </p:attrNameLst>
                                      </p:cBhvr>
                                      <p:to>
                                        <p:strVal val="visible"/>
                                      </p:to>
                                    </p:set>
                                    <p:anim calcmode="lin" valueType="num">
                                      <p:cBhvr>
                                        <p:cTn id="139" dur="100" fill="hold"/>
                                        <p:tgtEl>
                                          <p:spTgt spid="42"/>
                                        </p:tgtEl>
                                        <p:attrNameLst>
                                          <p:attrName>ppt_w</p:attrName>
                                        </p:attrNameLst>
                                      </p:cBhvr>
                                      <p:tavLst>
                                        <p:tav tm="0">
                                          <p:val>
                                            <p:fltVal val="0"/>
                                          </p:val>
                                        </p:tav>
                                        <p:tav tm="100000">
                                          <p:val>
                                            <p:strVal val="#ppt_w"/>
                                          </p:val>
                                        </p:tav>
                                      </p:tavLst>
                                    </p:anim>
                                    <p:anim calcmode="lin" valueType="num">
                                      <p:cBhvr>
                                        <p:cTn id="140" dur="100" fill="hold"/>
                                        <p:tgtEl>
                                          <p:spTgt spid="42"/>
                                        </p:tgtEl>
                                        <p:attrNameLst>
                                          <p:attrName>ppt_h</p:attrName>
                                        </p:attrNameLst>
                                      </p:cBhvr>
                                      <p:tavLst>
                                        <p:tav tm="0">
                                          <p:val>
                                            <p:fltVal val="0"/>
                                          </p:val>
                                        </p:tav>
                                        <p:tav tm="100000">
                                          <p:val>
                                            <p:strVal val="#ppt_h"/>
                                          </p:val>
                                        </p:tav>
                                      </p:tavLst>
                                    </p:anim>
                                    <p:animEffect transition="in" filter="fade">
                                      <p:cBhvr>
                                        <p:cTn id="141" dur="100"/>
                                        <p:tgtEl>
                                          <p:spTgt spid="42"/>
                                        </p:tgtEl>
                                      </p:cBhvr>
                                    </p:animEffect>
                                  </p:childTnLst>
                                </p:cTn>
                              </p:par>
                            </p:childTnLst>
                          </p:cTn>
                        </p:par>
                        <p:par>
                          <p:cTn id="142" fill="hold">
                            <p:stCondLst>
                              <p:cond delay="2600"/>
                            </p:stCondLst>
                            <p:childTnLst>
                              <p:par>
                                <p:cTn id="143" presetID="53" presetClass="entr" presetSubtype="16" fill="hold" grpId="0" nodeType="after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100" fill="hold"/>
                                        <p:tgtEl>
                                          <p:spTgt spid="43"/>
                                        </p:tgtEl>
                                        <p:attrNameLst>
                                          <p:attrName>ppt_w</p:attrName>
                                        </p:attrNameLst>
                                      </p:cBhvr>
                                      <p:tavLst>
                                        <p:tav tm="0">
                                          <p:val>
                                            <p:fltVal val="0"/>
                                          </p:val>
                                        </p:tav>
                                        <p:tav tm="100000">
                                          <p:val>
                                            <p:strVal val="#ppt_w"/>
                                          </p:val>
                                        </p:tav>
                                      </p:tavLst>
                                    </p:anim>
                                    <p:anim calcmode="lin" valueType="num">
                                      <p:cBhvr>
                                        <p:cTn id="146" dur="100" fill="hold"/>
                                        <p:tgtEl>
                                          <p:spTgt spid="43"/>
                                        </p:tgtEl>
                                        <p:attrNameLst>
                                          <p:attrName>ppt_h</p:attrName>
                                        </p:attrNameLst>
                                      </p:cBhvr>
                                      <p:tavLst>
                                        <p:tav tm="0">
                                          <p:val>
                                            <p:fltVal val="0"/>
                                          </p:val>
                                        </p:tav>
                                        <p:tav tm="100000">
                                          <p:val>
                                            <p:strVal val="#ppt_h"/>
                                          </p:val>
                                        </p:tav>
                                      </p:tavLst>
                                    </p:anim>
                                    <p:animEffect transition="in" filter="fade">
                                      <p:cBhvr>
                                        <p:cTn id="147" dur="100"/>
                                        <p:tgtEl>
                                          <p:spTgt spid="43"/>
                                        </p:tgtEl>
                                      </p:cBhvr>
                                    </p:animEffect>
                                  </p:childTnLst>
                                </p:cTn>
                              </p:par>
                            </p:childTnLst>
                          </p:cTn>
                        </p:par>
                        <p:par>
                          <p:cTn id="148" fill="hold">
                            <p:stCondLst>
                              <p:cond delay="2700"/>
                            </p:stCondLst>
                            <p:childTnLst>
                              <p:par>
                                <p:cTn id="149" presetID="53" presetClass="entr" presetSubtype="16"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 calcmode="lin" valueType="num">
                                      <p:cBhvr>
                                        <p:cTn id="151" dur="100" fill="hold"/>
                                        <p:tgtEl>
                                          <p:spTgt spid="44"/>
                                        </p:tgtEl>
                                        <p:attrNameLst>
                                          <p:attrName>ppt_w</p:attrName>
                                        </p:attrNameLst>
                                      </p:cBhvr>
                                      <p:tavLst>
                                        <p:tav tm="0">
                                          <p:val>
                                            <p:fltVal val="0"/>
                                          </p:val>
                                        </p:tav>
                                        <p:tav tm="100000">
                                          <p:val>
                                            <p:strVal val="#ppt_w"/>
                                          </p:val>
                                        </p:tav>
                                      </p:tavLst>
                                    </p:anim>
                                    <p:anim calcmode="lin" valueType="num">
                                      <p:cBhvr>
                                        <p:cTn id="152" dur="100" fill="hold"/>
                                        <p:tgtEl>
                                          <p:spTgt spid="44"/>
                                        </p:tgtEl>
                                        <p:attrNameLst>
                                          <p:attrName>ppt_h</p:attrName>
                                        </p:attrNameLst>
                                      </p:cBhvr>
                                      <p:tavLst>
                                        <p:tav tm="0">
                                          <p:val>
                                            <p:fltVal val="0"/>
                                          </p:val>
                                        </p:tav>
                                        <p:tav tm="100000">
                                          <p:val>
                                            <p:strVal val="#ppt_h"/>
                                          </p:val>
                                        </p:tav>
                                      </p:tavLst>
                                    </p:anim>
                                    <p:animEffect transition="in" filter="fade">
                                      <p:cBhvr>
                                        <p:cTn id="153" dur="100"/>
                                        <p:tgtEl>
                                          <p:spTgt spid="44"/>
                                        </p:tgtEl>
                                      </p:cBhvr>
                                    </p:animEffect>
                                  </p:childTnLst>
                                </p:cTn>
                              </p:par>
                            </p:childTnLst>
                          </p:cTn>
                        </p:par>
                        <p:par>
                          <p:cTn id="154" fill="hold">
                            <p:stCondLst>
                              <p:cond delay="2800"/>
                            </p:stCondLst>
                            <p:childTnLst>
                              <p:par>
                                <p:cTn id="155" presetID="22" presetClass="entr" presetSubtype="1" fill="hold" nodeType="after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up)">
                                      <p:cBhvr>
                                        <p:cTn id="157" dur="100"/>
                                        <p:tgtEl>
                                          <p:spTgt spid="45"/>
                                        </p:tgtEl>
                                      </p:cBhvr>
                                    </p:animEffect>
                                  </p:childTnLst>
                                </p:cTn>
                              </p:par>
                            </p:childTnLst>
                          </p:cTn>
                        </p:par>
                        <p:par>
                          <p:cTn id="158" fill="hold">
                            <p:stCondLst>
                              <p:cond delay="2900"/>
                            </p:stCondLst>
                            <p:childTnLst>
                              <p:par>
                                <p:cTn id="159" presetID="53" presetClass="entr" presetSubtype="16" fill="hold" grpId="0" nodeType="after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100" fill="hold"/>
                                        <p:tgtEl>
                                          <p:spTgt spid="46"/>
                                        </p:tgtEl>
                                        <p:attrNameLst>
                                          <p:attrName>ppt_w</p:attrName>
                                        </p:attrNameLst>
                                      </p:cBhvr>
                                      <p:tavLst>
                                        <p:tav tm="0">
                                          <p:val>
                                            <p:fltVal val="0"/>
                                          </p:val>
                                        </p:tav>
                                        <p:tav tm="100000">
                                          <p:val>
                                            <p:strVal val="#ppt_w"/>
                                          </p:val>
                                        </p:tav>
                                      </p:tavLst>
                                    </p:anim>
                                    <p:anim calcmode="lin" valueType="num">
                                      <p:cBhvr>
                                        <p:cTn id="162" dur="100" fill="hold"/>
                                        <p:tgtEl>
                                          <p:spTgt spid="46"/>
                                        </p:tgtEl>
                                        <p:attrNameLst>
                                          <p:attrName>ppt_h</p:attrName>
                                        </p:attrNameLst>
                                      </p:cBhvr>
                                      <p:tavLst>
                                        <p:tav tm="0">
                                          <p:val>
                                            <p:fltVal val="0"/>
                                          </p:val>
                                        </p:tav>
                                        <p:tav tm="100000">
                                          <p:val>
                                            <p:strVal val="#ppt_h"/>
                                          </p:val>
                                        </p:tav>
                                      </p:tavLst>
                                    </p:anim>
                                    <p:animEffect transition="in" filter="fade">
                                      <p:cBhvr>
                                        <p:cTn id="163" dur="100"/>
                                        <p:tgtEl>
                                          <p:spTgt spid="46"/>
                                        </p:tgtEl>
                                      </p:cBhvr>
                                    </p:animEffect>
                                  </p:childTnLst>
                                </p:cTn>
                              </p:par>
                            </p:childTnLst>
                          </p:cTn>
                        </p:par>
                        <p:par>
                          <p:cTn id="164" fill="hold">
                            <p:stCondLst>
                              <p:cond delay="3000"/>
                            </p:stCondLst>
                            <p:childTnLst>
                              <p:par>
                                <p:cTn id="165" presetID="47" presetClass="entr" presetSubtype="0"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00"/>
                                        <p:tgtEl>
                                          <p:spTgt spid="48"/>
                                        </p:tgtEl>
                                      </p:cBhvr>
                                    </p:animEffect>
                                    <p:anim calcmode="lin" valueType="num">
                                      <p:cBhvr>
                                        <p:cTn id="168" dur="100" fill="hold"/>
                                        <p:tgtEl>
                                          <p:spTgt spid="48"/>
                                        </p:tgtEl>
                                        <p:attrNameLst>
                                          <p:attrName>ppt_x</p:attrName>
                                        </p:attrNameLst>
                                      </p:cBhvr>
                                      <p:tavLst>
                                        <p:tav tm="0">
                                          <p:val>
                                            <p:strVal val="#ppt_x"/>
                                          </p:val>
                                        </p:tav>
                                        <p:tav tm="100000">
                                          <p:val>
                                            <p:strVal val="#ppt_x"/>
                                          </p:val>
                                        </p:tav>
                                      </p:tavLst>
                                    </p:anim>
                                    <p:anim calcmode="lin" valueType="num">
                                      <p:cBhvr>
                                        <p:cTn id="169" dur="100" fill="hold"/>
                                        <p:tgtEl>
                                          <p:spTgt spid="48"/>
                                        </p:tgtEl>
                                        <p:attrNameLst>
                                          <p:attrName>ppt_y</p:attrName>
                                        </p:attrNameLst>
                                      </p:cBhvr>
                                      <p:tavLst>
                                        <p:tav tm="0">
                                          <p:val>
                                            <p:strVal val="#ppt_y-.1"/>
                                          </p:val>
                                        </p:tav>
                                        <p:tav tm="100000">
                                          <p:val>
                                            <p:strVal val="#ppt_y"/>
                                          </p:val>
                                        </p:tav>
                                      </p:tavLst>
                                    </p:anim>
                                  </p:childTnLst>
                                </p:cTn>
                              </p:par>
                            </p:childTnLst>
                          </p:cTn>
                        </p:par>
                        <p:par>
                          <p:cTn id="170" fill="hold">
                            <p:stCondLst>
                              <p:cond delay="3100"/>
                            </p:stCondLst>
                            <p:childTnLst>
                              <p:par>
                                <p:cTn id="171" presetID="47" presetClass="entr" presetSubtype="0" fill="hold" grpId="0" nodeType="after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fade">
                                      <p:cBhvr>
                                        <p:cTn id="173" dur="100"/>
                                        <p:tgtEl>
                                          <p:spTgt spid="47"/>
                                        </p:tgtEl>
                                      </p:cBhvr>
                                    </p:animEffect>
                                    <p:anim calcmode="lin" valueType="num">
                                      <p:cBhvr>
                                        <p:cTn id="174" dur="100" fill="hold"/>
                                        <p:tgtEl>
                                          <p:spTgt spid="47"/>
                                        </p:tgtEl>
                                        <p:attrNameLst>
                                          <p:attrName>ppt_x</p:attrName>
                                        </p:attrNameLst>
                                      </p:cBhvr>
                                      <p:tavLst>
                                        <p:tav tm="0">
                                          <p:val>
                                            <p:strVal val="#ppt_x"/>
                                          </p:val>
                                        </p:tav>
                                        <p:tav tm="100000">
                                          <p:val>
                                            <p:strVal val="#ppt_x"/>
                                          </p:val>
                                        </p:tav>
                                      </p:tavLst>
                                    </p:anim>
                                    <p:anim calcmode="lin" valueType="num">
                                      <p:cBhvr>
                                        <p:cTn id="175" dur="100" fill="hold"/>
                                        <p:tgtEl>
                                          <p:spTgt spid="47"/>
                                        </p:tgtEl>
                                        <p:attrNameLst>
                                          <p:attrName>ppt_y</p:attrName>
                                        </p:attrNameLst>
                                      </p:cBhvr>
                                      <p:tavLst>
                                        <p:tav tm="0">
                                          <p:val>
                                            <p:strVal val="#ppt_y-.1"/>
                                          </p:val>
                                        </p:tav>
                                        <p:tav tm="100000">
                                          <p:val>
                                            <p:strVal val="#ppt_y"/>
                                          </p:val>
                                        </p:tav>
                                      </p:tavLst>
                                    </p:anim>
                                  </p:childTnLst>
                                </p:cTn>
                              </p:par>
                            </p:childTnLst>
                          </p:cTn>
                        </p:par>
                        <p:par>
                          <p:cTn id="176" fill="hold">
                            <p:stCondLst>
                              <p:cond delay="3200"/>
                            </p:stCondLst>
                            <p:childTnLst>
                              <p:par>
                                <p:cTn id="177" presetID="22" presetClass="entr" presetSubtype="8" fill="hold" nodeType="afterEffect">
                                  <p:stCondLst>
                                    <p:cond delay="0"/>
                                  </p:stCondLst>
                                  <p:childTnLst>
                                    <p:set>
                                      <p:cBhvr>
                                        <p:cTn id="178" dur="1" fill="hold">
                                          <p:stCondLst>
                                            <p:cond delay="0"/>
                                          </p:stCondLst>
                                        </p:cTn>
                                        <p:tgtEl>
                                          <p:spTgt spid="49"/>
                                        </p:tgtEl>
                                        <p:attrNameLst>
                                          <p:attrName>style.visibility</p:attrName>
                                        </p:attrNameLst>
                                      </p:cBhvr>
                                      <p:to>
                                        <p:strVal val="visible"/>
                                      </p:to>
                                    </p:set>
                                    <p:animEffect transition="in" filter="wipe(left)">
                                      <p:cBhvr>
                                        <p:cTn id="179" dur="100"/>
                                        <p:tgtEl>
                                          <p:spTgt spid="49"/>
                                        </p:tgtEl>
                                      </p:cBhvr>
                                    </p:animEffect>
                                  </p:childTnLst>
                                </p:cTn>
                              </p:par>
                            </p:childTnLst>
                          </p:cTn>
                        </p:par>
                        <p:par>
                          <p:cTn id="180" fill="hold">
                            <p:stCondLst>
                              <p:cond delay="3300"/>
                            </p:stCondLst>
                            <p:childTnLst>
                              <p:par>
                                <p:cTn id="181" presetID="53" presetClass="entr" presetSubtype="16" fill="hold" grpId="0" nodeType="afterEffect">
                                  <p:stCondLst>
                                    <p:cond delay="0"/>
                                  </p:stCondLst>
                                  <p:childTnLst>
                                    <p:set>
                                      <p:cBhvr>
                                        <p:cTn id="182" dur="1" fill="hold">
                                          <p:stCondLst>
                                            <p:cond delay="0"/>
                                          </p:stCondLst>
                                        </p:cTn>
                                        <p:tgtEl>
                                          <p:spTgt spid="50"/>
                                        </p:tgtEl>
                                        <p:attrNameLst>
                                          <p:attrName>style.visibility</p:attrName>
                                        </p:attrNameLst>
                                      </p:cBhvr>
                                      <p:to>
                                        <p:strVal val="visible"/>
                                      </p:to>
                                    </p:set>
                                    <p:anim calcmode="lin" valueType="num">
                                      <p:cBhvr>
                                        <p:cTn id="183" dur="100" fill="hold"/>
                                        <p:tgtEl>
                                          <p:spTgt spid="50"/>
                                        </p:tgtEl>
                                        <p:attrNameLst>
                                          <p:attrName>ppt_w</p:attrName>
                                        </p:attrNameLst>
                                      </p:cBhvr>
                                      <p:tavLst>
                                        <p:tav tm="0">
                                          <p:val>
                                            <p:fltVal val="0"/>
                                          </p:val>
                                        </p:tav>
                                        <p:tav tm="100000">
                                          <p:val>
                                            <p:strVal val="#ppt_w"/>
                                          </p:val>
                                        </p:tav>
                                      </p:tavLst>
                                    </p:anim>
                                    <p:anim calcmode="lin" valueType="num">
                                      <p:cBhvr>
                                        <p:cTn id="184" dur="100" fill="hold"/>
                                        <p:tgtEl>
                                          <p:spTgt spid="50"/>
                                        </p:tgtEl>
                                        <p:attrNameLst>
                                          <p:attrName>ppt_h</p:attrName>
                                        </p:attrNameLst>
                                      </p:cBhvr>
                                      <p:tavLst>
                                        <p:tav tm="0">
                                          <p:val>
                                            <p:fltVal val="0"/>
                                          </p:val>
                                        </p:tav>
                                        <p:tav tm="100000">
                                          <p:val>
                                            <p:strVal val="#ppt_h"/>
                                          </p:val>
                                        </p:tav>
                                      </p:tavLst>
                                    </p:anim>
                                    <p:animEffect transition="in" filter="fade">
                                      <p:cBhvr>
                                        <p:cTn id="185" dur="100"/>
                                        <p:tgtEl>
                                          <p:spTgt spid="50"/>
                                        </p:tgtEl>
                                      </p:cBhvr>
                                    </p:animEffect>
                                  </p:childTnLst>
                                </p:cTn>
                              </p:par>
                            </p:childTnLst>
                          </p:cTn>
                        </p:par>
                        <p:par>
                          <p:cTn id="186" fill="hold">
                            <p:stCondLst>
                              <p:cond delay="3400"/>
                            </p:stCondLst>
                            <p:childTnLst>
                              <p:par>
                                <p:cTn id="187" presetID="53" presetClass="entr" presetSubtype="16" fill="hold" grpId="0" nodeType="afterEffect">
                                  <p:stCondLst>
                                    <p:cond delay="0"/>
                                  </p:stCondLst>
                                  <p:childTnLst>
                                    <p:set>
                                      <p:cBhvr>
                                        <p:cTn id="188" dur="1" fill="hold">
                                          <p:stCondLst>
                                            <p:cond delay="0"/>
                                          </p:stCondLst>
                                        </p:cTn>
                                        <p:tgtEl>
                                          <p:spTgt spid="51"/>
                                        </p:tgtEl>
                                        <p:attrNameLst>
                                          <p:attrName>style.visibility</p:attrName>
                                        </p:attrNameLst>
                                      </p:cBhvr>
                                      <p:to>
                                        <p:strVal val="visible"/>
                                      </p:to>
                                    </p:set>
                                    <p:anim calcmode="lin" valueType="num">
                                      <p:cBhvr>
                                        <p:cTn id="189" dur="100" fill="hold"/>
                                        <p:tgtEl>
                                          <p:spTgt spid="51"/>
                                        </p:tgtEl>
                                        <p:attrNameLst>
                                          <p:attrName>ppt_w</p:attrName>
                                        </p:attrNameLst>
                                      </p:cBhvr>
                                      <p:tavLst>
                                        <p:tav tm="0">
                                          <p:val>
                                            <p:fltVal val="0"/>
                                          </p:val>
                                        </p:tav>
                                        <p:tav tm="100000">
                                          <p:val>
                                            <p:strVal val="#ppt_w"/>
                                          </p:val>
                                        </p:tav>
                                      </p:tavLst>
                                    </p:anim>
                                    <p:anim calcmode="lin" valueType="num">
                                      <p:cBhvr>
                                        <p:cTn id="190" dur="100" fill="hold"/>
                                        <p:tgtEl>
                                          <p:spTgt spid="51"/>
                                        </p:tgtEl>
                                        <p:attrNameLst>
                                          <p:attrName>ppt_h</p:attrName>
                                        </p:attrNameLst>
                                      </p:cBhvr>
                                      <p:tavLst>
                                        <p:tav tm="0">
                                          <p:val>
                                            <p:fltVal val="0"/>
                                          </p:val>
                                        </p:tav>
                                        <p:tav tm="100000">
                                          <p:val>
                                            <p:strVal val="#ppt_h"/>
                                          </p:val>
                                        </p:tav>
                                      </p:tavLst>
                                    </p:anim>
                                    <p:animEffect transition="in" filter="fade">
                                      <p:cBhvr>
                                        <p:cTn id="191" dur="100"/>
                                        <p:tgtEl>
                                          <p:spTgt spid="51"/>
                                        </p:tgtEl>
                                      </p:cBhvr>
                                    </p:animEffect>
                                  </p:childTnLst>
                                </p:cTn>
                              </p:par>
                            </p:childTnLst>
                          </p:cTn>
                        </p:par>
                        <p:par>
                          <p:cTn id="192" fill="hold">
                            <p:stCondLst>
                              <p:cond delay="3500"/>
                            </p:stCondLst>
                            <p:childTnLst>
                              <p:par>
                                <p:cTn id="193" presetID="53" presetClass="entr" presetSubtype="16" fill="hold" grpId="0" nodeType="afterEffect">
                                  <p:stCondLst>
                                    <p:cond delay="0"/>
                                  </p:stCondLst>
                                  <p:childTnLst>
                                    <p:set>
                                      <p:cBhvr>
                                        <p:cTn id="194" dur="1" fill="hold">
                                          <p:stCondLst>
                                            <p:cond delay="0"/>
                                          </p:stCondLst>
                                        </p:cTn>
                                        <p:tgtEl>
                                          <p:spTgt spid="52"/>
                                        </p:tgtEl>
                                        <p:attrNameLst>
                                          <p:attrName>style.visibility</p:attrName>
                                        </p:attrNameLst>
                                      </p:cBhvr>
                                      <p:to>
                                        <p:strVal val="visible"/>
                                      </p:to>
                                    </p:set>
                                    <p:anim calcmode="lin" valueType="num">
                                      <p:cBhvr>
                                        <p:cTn id="195" dur="100" fill="hold"/>
                                        <p:tgtEl>
                                          <p:spTgt spid="52"/>
                                        </p:tgtEl>
                                        <p:attrNameLst>
                                          <p:attrName>ppt_w</p:attrName>
                                        </p:attrNameLst>
                                      </p:cBhvr>
                                      <p:tavLst>
                                        <p:tav tm="0">
                                          <p:val>
                                            <p:fltVal val="0"/>
                                          </p:val>
                                        </p:tav>
                                        <p:tav tm="100000">
                                          <p:val>
                                            <p:strVal val="#ppt_w"/>
                                          </p:val>
                                        </p:tav>
                                      </p:tavLst>
                                    </p:anim>
                                    <p:anim calcmode="lin" valueType="num">
                                      <p:cBhvr>
                                        <p:cTn id="196" dur="100" fill="hold"/>
                                        <p:tgtEl>
                                          <p:spTgt spid="52"/>
                                        </p:tgtEl>
                                        <p:attrNameLst>
                                          <p:attrName>ppt_h</p:attrName>
                                        </p:attrNameLst>
                                      </p:cBhvr>
                                      <p:tavLst>
                                        <p:tav tm="0">
                                          <p:val>
                                            <p:fltVal val="0"/>
                                          </p:val>
                                        </p:tav>
                                        <p:tav tm="100000">
                                          <p:val>
                                            <p:strVal val="#ppt_h"/>
                                          </p:val>
                                        </p:tav>
                                      </p:tavLst>
                                    </p:anim>
                                    <p:animEffect transition="in" filter="fade">
                                      <p:cBhvr>
                                        <p:cTn id="197" dur="100"/>
                                        <p:tgtEl>
                                          <p:spTgt spid="52"/>
                                        </p:tgtEl>
                                      </p:cBhvr>
                                    </p:animEffect>
                                  </p:childTnLst>
                                </p:cTn>
                              </p:par>
                            </p:childTnLst>
                          </p:cTn>
                        </p:par>
                        <p:par>
                          <p:cTn id="198" fill="hold">
                            <p:stCondLst>
                              <p:cond delay="3600"/>
                            </p:stCondLst>
                            <p:childTnLst>
                              <p:par>
                                <p:cTn id="199" presetID="22" presetClass="entr" presetSubtype="4" fill="hold" nodeType="afterEffect">
                                  <p:stCondLst>
                                    <p:cond delay="0"/>
                                  </p:stCondLst>
                                  <p:childTnLst>
                                    <p:set>
                                      <p:cBhvr>
                                        <p:cTn id="200" dur="1" fill="hold">
                                          <p:stCondLst>
                                            <p:cond delay="0"/>
                                          </p:stCondLst>
                                        </p:cTn>
                                        <p:tgtEl>
                                          <p:spTgt spid="53"/>
                                        </p:tgtEl>
                                        <p:attrNameLst>
                                          <p:attrName>style.visibility</p:attrName>
                                        </p:attrNameLst>
                                      </p:cBhvr>
                                      <p:to>
                                        <p:strVal val="visible"/>
                                      </p:to>
                                    </p:set>
                                    <p:animEffect transition="in" filter="wipe(down)">
                                      <p:cBhvr>
                                        <p:cTn id="201" dur="100"/>
                                        <p:tgtEl>
                                          <p:spTgt spid="53"/>
                                        </p:tgtEl>
                                      </p:cBhvr>
                                    </p:animEffect>
                                  </p:childTnLst>
                                </p:cTn>
                              </p:par>
                            </p:childTnLst>
                          </p:cTn>
                        </p:par>
                        <p:par>
                          <p:cTn id="202" fill="hold">
                            <p:stCondLst>
                              <p:cond delay="3700"/>
                            </p:stCondLst>
                            <p:childTnLst>
                              <p:par>
                                <p:cTn id="203" presetID="53" presetClass="entr" presetSubtype="16" fill="hold" grpId="0" nodeType="afterEffect">
                                  <p:stCondLst>
                                    <p:cond delay="0"/>
                                  </p:stCondLst>
                                  <p:childTnLst>
                                    <p:set>
                                      <p:cBhvr>
                                        <p:cTn id="204" dur="1" fill="hold">
                                          <p:stCondLst>
                                            <p:cond delay="0"/>
                                          </p:stCondLst>
                                        </p:cTn>
                                        <p:tgtEl>
                                          <p:spTgt spid="54"/>
                                        </p:tgtEl>
                                        <p:attrNameLst>
                                          <p:attrName>style.visibility</p:attrName>
                                        </p:attrNameLst>
                                      </p:cBhvr>
                                      <p:to>
                                        <p:strVal val="visible"/>
                                      </p:to>
                                    </p:set>
                                    <p:anim calcmode="lin" valueType="num">
                                      <p:cBhvr>
                                        <p:cTn id="205" dur="100" fill="hold"/>
                                        <p:tgtEl>
                                          <p:spTgt spid="54"/>
                                        </p:tgtEl>
                                        <p:attrNameLst>
                                          <p:attrName>ppt_w</p:attrName>
                                        </p:attrNameLst>
                                      </p:cBhvr>
                                      <p:tavLst>
                                        <p:tav tm="0">
                                          <p:val>
                                            <p:fltVal val="0"/>
                                          </p:val>
                                        </p:tav>
                                        <p:tav tm="100000">
                                          <p:val>
                                            <p:strVal val="#ppt_w"/>
                                          </p:val>
                                        </p:tav>
                                      </p:tavLst>
                                    </p:anim>
                                    <p:anim calcmode="lin" valueType="num">
                                      <p:cBhvr>
                                        <p:cTn id="206" dur="100" fill="hold"/>
                                        <p:tgtEl>
                                          <p:spTgt spid="54"/>
                                        </p:tgtEl>
                                        <p:attrNameLst>
                                          <p:attrName>ppt_h</p:attrName>
                                        </p:attrNameLst>
                                      </p:cBhvr>
                                      <p:tavLst>
                                        <p:tav tm="0">
                                          <p:val>
                                            <p:fltVal val="0"/>
                                          </p:val>
                                        </p:tav>
                                        <p:tav tm="100000">
                                          <p:val>
                                            <p:strVal val="#ppt_h"/>
                                          </p:val>
                                        </p:tav>
                                      </p:tavLst>
                                    </p:anim>
                                    <p:animEffect transition="in" filter="fade">
                                      <p:cBhvr>
                                        <p:cTn id="207" dur="100"/>
                                        <p:tgtEl>
                                          <p:spTgt spid="54"/>
                                        </p:tgtEl>
                                      </p:cBhvr>
                                    </p:animEffect>
                                  </p:childTnLst>
                                </p:cTn>
                              </p:par>
                            </p:childTnLst>
                          </p:cTn>
                        </p:par>
                        <p:par>
                          <p:cTn id="208" fill="hold">
                            <p:stCondLst>
                              <p:cond delay="3800"/>
                            </p:stCondLst>
                            <p:childTnLst>
                              <p:par>
                                <p:cTn id="209" presetID="47" presetClass="entr" presetSubtype="0" fill="hold" grpId="0" nodeType="after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fade">
                                      <p:cBhvr>
                                        <p:cTn id="211" dur="100"/>
                                        <p:tgtEl>
                                          <p:spTgt spid="55"/>
                                        </p:tgtEl>
                                      </p:cBhvr>
                                    </p:animEffect>
                                    <p:anim calcmode="lin" valueType="num">
                                      <p:cBhvr>
                                        <p:cTn id="212" dur="100" fill="hold"/>
                                        <p:tgtEl>
                                          <p:spTgt spid="55"/>
                                        </p:tgtEl>
                                        <p:attrNameLst>
                                          <p:attrName>ppt_x</p:attrName>
                                        </p:attrNameLst>
                                      </p:cBhvr>
                                      <p:tavLst>
                                        <p:tav tm="0">
                                          <p:val>
                                            <p:strVal val="#ppt_x"/>
                                          </p:val>
                                        </p:tav>
                                        <p:tav tm="100000">
                                          <p:val>
                                            <p:strVal val="#ppt_x"/>
                                          </p:val>
                                        </p:tav>
                                      </p:tavLst>
                                    </p:anim>
                                    <p:anim calcmode="lin" valueType="num">
                                      <p:cBhvr>
                                        <p:cTn id="213" dur="100" fill="hold"/>
                                        <p:tgtEl>
                                          <p:spTgt spid="55"/>
                                        </p:tgtEl>
                                        <p:attrNameLst>
                                          <p:attrName>ppt_y</p:attrName>
                                        </p:attrNameLst>
                                      </p:cBhvr>
                                      <p:tavLst>
                                        <p:tav tm="0">
                                          <p:val>
                                            <p:strVal val="#ppt_y-.1"/>
                                          </p:val>
                                        </p:tav>
                                        <p:tav tm="100000">
                                          <p:val>
                                            <p:strVal val="#ppt_y"/>
                                          </p:val>
                                        </p:tav>
                                      </p:tavLst>
                                    </p:anim>
                                  </p:childTnLst>
                                </p:cTn>
                              </p:par>
                            </p:childTnLst>
                          </p:cTn>
                        </p:par>
                        <p:par>
                          <p:cTn id="214" fill="hold">
                            <p:stCondLst>
                              <p:cond delay="3900"/>
                            </p:stCondLst>
                            <p:childTnLst>
                              <p:par>
                                <p:cTn id="215" presetID="47" presetClass="entr" presetSubtype="0" fill="hold" grpId="0" nodeType="afterEffect">
                                  <p:stCondLst>
                                    <p:cond delay="0"/>
                                  </p:stCondLst>
                                  <p:childTnLst>
                                    <p:set>
                                      <p:cBhvr>
                                        <p:cTn id="216" dur="1" fill="hold">
                                          <p:stCondLst>
                                            <p:cond delay="0"/>
                                          </p:stCondLst>
                                        </p:cTn>
                                        <p:tgtEl>
                                          <p:spTgt spid="56"/>
                                        </p:tgtEl>
                                        <p:attrNameLst>
                                          <p:attrName>style.visibility</p:attrName>
                                        </p:attrNameLst>
                                      </p:cBhvr>
                                      <p:to>
                                        <p:strVal val="visible"/>
                                      </p:to>
                                    </p:set>
                                    <p:animEffect transition="in" filter="fade">
                                      <p:cBhvr>
                                        <p:cTn id="217" dur="100"/>
                                        <p:tgtEl>
                                          <p:spTgt spid="56"/>
                                        </p:tgtEl>
                                      </p:cBhvr>
                                    </p:animEffect>
                                    <p:anim calcmode="lin" valueType="num">
                                      <p:cBhvr>
                                        <p:cTn id="218" dur="100" fill="hold"/>
                                        <p:tgtEl>
                                          <p:spTgt spid="56"/>
                                        </p:tgtEl>
                                        <p:attrNameLst>
                                          <p:attrName>ppt_x</p:attrName>
                                        </p:attrNameLst>
                                      </p:cBhvr>
                                      <p:tavLst>
                                        <p:tav tm="0">
                                          <p:val>
                                            <p:strVal val="#ppt_x"/>
                                          </p:val>
                                        </p:tav>
                                        <p:tav tm="100000">
                                          <p:val>
                                            <p:strVal val="#ppt_x"/>
                                          </p:val>
                                        </p:tav>
                                      </p:tavLst>
                                    </p:anim>
                                    <p:anim calcmode="lin" valueType="num">
                                      <p:cBhvr>
                                        <p:cTn id="219" dur="100" fill="hold"/>
                                        <p:tgtEl>
                                          <p:spTgt spid="56"/>
                                        </p:tgtEl>
                                        <p:attrNameLst>
                                          <p:attrName>ppt_y</p:attrName>
                                        </p:attrNameLst>
                                      </p:cBhvr>
                                      <p:tavLst>
                                        <p:tav tm="0">
                                          <p:val>
                                            <p:strVal val="#ppt_y-.1"/>
                                          </p:val>
                                        </p:tav>
                                        <p:tav tm="100000">
                                          <p:val>
                                            <p:strVal val="#ppt_y"/>
                                          </p:val>
                                        </p:tav>
                                      </p:tavLst>
                                    </p:anim>
                                  </p:childTnLst>
                                </p:cTn>
                              </p:par>
                            </p:childTnLst>
                          </p:cTn>
                        </p:par>
                        <p:par>
                          <p:cTn id="220" fill="hold">
                            <p:stCondLst>
                              <p:cond delay="4000"/>
                            </p:stCondLst>
                            <p:childTnLst>
                              <p:par>
                                <p:cTn id="221" presetID="22" presetClass="entr" presetSubtype="8" fill="hold" nodeType="after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wipe(left)">
                                      <p:cBhvr>
                                        <p:cTn id="223" dur="100"/>
                                        <p:tgtEl>
                                          <p:spTgt spid="64"/>
                                        </p:tgtEl>
                                      </p:cBhvr>
                                    </p:animEffect>
                                  </p:childTnLst>
                                </p:cTn>
                              </p:par>
                            </p:childTnLst>
                          </p:cTn>
                        </p:par>
                        <p:par>
                          <p:cTn id="224" fill="hold">
                            <p:stCondLst>
                              <p:cond delay="4100"/>
                            </p:stCondLst>
                            <p:childTnLst>
                              <p:par>
                                <p:cTn id="225" presetID="53" presetClass="entr" presetSubtype="16" fill="hold" grpId="0" nodeType="afterEffect">
                                  <p:stCondLst>
                                    <p:cond delay="0"/>
                                  </p:stCondLst>
                                  <p:childTnLst>
                                    <p:set>
                                      <p:cBhvr>
                                        <p:cTn id="226" dur="1" fill="hold">
                                          <p:stCondLst>
                                            <p:cond delay="0"/>
                                          </p:stCondLst>
                                        </p:cTn>
                                        <p:tgtEl>
                                          <p:spTgt spid="57"/>
                                        </p:tgtEl>
                                        <p:attrNameLst>
                                          <p:attrName>style.visibility</p:attrName>
                                        </p:attrNameLst>
                                      </p:cBhvr>
                                      <p:to>
                                        <p:strVal val="visible"/>
                                      </p:to>
                                    </p:set>
                                    <p:anim calcmode="lin" valueType="num">
                                      <p:cBhvr>
                                        <p:cTn id="227" dur="100" fill="hold"/>
                                        <p:tgtEl>
                                          <p:spTgt spid="57"/>
                                        </p:tgtEl>
                                        <p:attrNameLst>
                                          <p:attrName>ppt_w</p:attrName>
                                        </p:attrNameLst>
                                      </p:cBhvr>
                                      <p:tavLst>
                                        <p:tav tm="0">
                                          <p:val>
                                            <p:fltVal val="0"/>
                                          </p:val>
                                        </p:tav>
                                        <p:tav tm="100000">
                                          <p:val>
                                            <p:strVal val="#ppt_w"/>
                                          </p:val>
                                        </p:tav>
                                      </p:tavLst>
                                    </p:anim>
                                    <p:anim calcmode="lin" valueType="num">
                                      <p:cBhvr>
                                        <p:cTn id="228" dur="100" fill="hold"/>
                                        <p:tgtEl>
                                          <p:spTgt spid="57"/>
                                        </p:tgtEl>
                                        <p:attrNameLst>
                                          <p:attrName>ppt_h</p:attrName>
                                        </p:attrNameLst>
                                      </p:cBhvr>
                                      <p:tavLst>
                                        <p:tav tm="0">
                                          <p:val>
                                            <p:fltVal val="0"/>
                                          </p:val>
                                        </p:tav>
                                        <p:tav tm="100000">
                                          <p:val>
                                            <p:strVal val="#ppt_h"/>
                                          </p:val>
                                        </p:tav>
                                      </p:tavLst>
                                    </p:anim>
                                    <p:animEffect transition="in" filter="fade">
                                      <p:cBhvr>
                                        <p:cTn id="229" dur="100"/>
                                        <p:tgtEl>
                                          <p:spTgt spid="57"/>
                                        </p:tgtEl>
                                      </p:cBhvr>
                                    </p:animEffect>
                                  </p:childTnLst>
                                </p:cTn>
                              </p:par>
                            </p:childTnLst>
                          </p:cTn>
                        </p:par>
                        <p:par>
                          <p:cTn id="230" fill="hold">
                            <p:stCondLst>
                              <p:cond delay="4200"/>
                            </p:stCondLst>
                            <p:childTnLst>
                              <p:par>
                                <p:cTn id="231" presetID="53" presetClass="entr" presetSubtype="16" fill="hold" grpId="0" nodeType="afterEffect">
                                  <p:stCondLst>
                                    <p:cond delay="0"/>
                                  </p:stCondLst>
                                  <p:childTnLst>
                                    <p:set>
                                      <p:cBhvr>
                                        <p:cTn id="232" dur="1" fill="hold">
                                          <p:stCondLst>
                                            <p:cond delay="0"/>
                                          </p:stCondLst>
                                        </p:cTn>
                                        <p:tgtEl>
                                          <p:spTgt spid="58"/>
                                        </p:tgtEl>
                                        <p:attrNameLst>
                                          <p:attrName>style.visibility</p:attrName>
                                        </p:attrNameLst>
                                      </p:cBhvr>
                                      <p:to>
                                        <p:strVal val="visible"/>
                                      </p:to>
                                    </p:set>
                                    <p:anim calcmode="lin" valueType="num">
                                      <p:cBhvr>
                                        <p:cTn id="233" dur="100" fill="hold"/>
                                        <p:tgtEl>
                                          <p:spTgt spid="58"/>
                                        </p:tgtEl>
                                        <p:attrNameLst>
                                          <p:attrName>ppt_w</p:attrName>
                                        </p:attrNameLst>
                                      </p:cBhvr>
                                      <p:tavLst>
                                        <p:tav tm="0">
                                          <p:val>
                                            <p:fltVal val="0"/>
                                          </p:val>
                                        </p:tav>
                                        <p:tav tm="100000">
                                          <p:val>
                                            <p:strVal val="#ppt_w"/>
                                          </p:val>
                                        </p:tav>
                                      </p:tavLst>
                                    </p:anim>
                                    <p:anim calcmode="lin" valueType="num">
                                      <p:cBhvr>
                                        <p:cTn id="234" dur="100" fill="hold"/>
                                        <p:tgtEl>
                                          <p:spTgt spid="58"/>
                                        </p:tgtEl>
                                        <p:attrNameLst>
                                          <p:attrName>ppt_h</p:attrName>
                                        </p:attrNameLst>
                                      </p:cBhvr>
                                      <p:tavLst>
                                        <p:tav tm="0">
                                          <p:val>
                                            <p:fltVal val="0"/>
                                          </p:val>
                                        </p:tav>
                                        <p:tav tm="100000">
                                          <p:val>
                                            <p:strVal val="#ppt_h"/>
                                          </p:val>
                                        </p:tav>
                                      </p:tavLst>
                                    </p:anim>
                                    <p:animEffect transition="in" filter="fade">
                                      <p:cBhvr>
                                        <p:cTn id="235" dur="100"/>
                                        <p:tgtEl>
                                          <p:spTgt spid="58"/>
                                        </p:tgtEl>
                                      </p:cBhvr>
                                    </p:animEffect>
                                  </p:childTnLst>
                                </p:cTn>
                              </p:par>
                            </p:childTnLst>
                          </p:cTn>
                        </p:par>
                        <p:par>
                          <p:cTn id="236" fill="hold">
                            <p:stCondLst>
                              <p:cond delay="4300"/>
                            </p:stCondLst>
                            <p:childTnLst>
                              <p:par>
                                <p:cTn id="237" presetID="53" presetClass="entr" presetSubtype="1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100" fill="hold"/>
                                        <p:tgtEl>
                                          <p:spTgt spid="59"/>
                                        </p:tgtEl>
                                        <p:attrNameLst>
                                          <p:attrName>ppt_w</p:attrName>
                                        </p:attrNameLst>
                                      </p:cBhvr>
                                      <p:tavLst>
                                        <p:tav tm="0">
                                          <p:val>
                                            <p:fltVal val="0"/>
                                          </p:val>
                                        </p:tav>
                                        <p:tav tm="100000">
                                          <p:val>
                                            <p:strVal val="#ppt_w"/>
                                          </p:val>
                                        </p:tav>
                                      </p:tavLst>
                                    </p:anim>
                                    <p:anim calcmode="lin" valueType="num">
                                      <p:cBhvr>
                                        <p:cTn id="240" dur="100" fill="hold"/>
                                        <p:tgtEl>
                                          <p:spTgt spid="59"/>
                                        </p:tgtEl>
                                        <p:attrNameLst>
                                          <p:attrName>ppt_h</p:attrName>
                                        </p:attrNameLst>
                                      </p:cBhvr>
                                      <p:tavLst>
                                        <p:tav tm="0">
                                          <p:val>
                                            <p:fltVal val="0"/>
                                          </p:val>
                                        </p:tav>
                                        <p:tav tm="100000">
                                          <p:val>
                                            <p:strVal val="#ppt_h"/>
                                          </p:val>
                                        </p:tav>
                                      </p:tavLst>
                                    </p:anim>
                                    <p:animEffect transition="in" filter="fade">
                                      <p:cBhvr>
                                        <p:cTn id="241" dur="100"/>
                                        <p:tgtEl>
                                          <p:spTgt spid="59"/>
                                        </p:tgtEl>
                                      </p:cBhvr>
                                    </p:animEffect>
                                  </p:childTnLst>
                                </p:cTn>
                              </p:par>
                            </p:childTnLst>
                          </p:cTn>
                        </p:par>
                        <p:par>
                          <p:cTn id="242" fill="hold">
                            <p:stCondLst>
                              <p:cond delay="4400"/>
                            </p:stCondLst>
                            <p:childTnLst>
                              <p:par>
                                <p:cTn id="243" presetID="22" presetClass="entr" presetSubtype="1" fill="hold" nodeType="afterEffect">
                                  <p:stCondLst>
                                    <p:cond delay="0"/>
                                  </p:stCondLst>
                                  <p:childTnLst>
                                    <p:set>
                                      <p:cBhvr>
                                        <p:cTn id="244" dur="1" fill="hold">
                                          <p:stCondLst>
                                            <p:cond delay="0"/>
                                          </p:stCondLst>
                                        </p:cTn>
                                        <p:tgtEl>
                                          <p:spTgt spid="60"/>
                                        </p:tgtEl>
                                        <p:attrNameLst>
                                          <p:attrName>style.visibility</p:attrName>
                                        </p:attrNameLst>
                                      </p:cBhvr>
                                      <p:to>
                                        <p:strVal val="visible"/>
                                      </p:to>
                                    </p:set>
                                    <p:animEffect transition="in" filter="wipe(up)">
                                      <p:cBhvr>
                                        <p:cTn id="245" dur="100"/>
                                        <p:tgtEl>
                                          <p:spTgt spid="60"/>
                                        </p:tgtEl>
                                      </p:cBhvr>
                                    </p:animEffect>
                                  </p:childTnLst>
                                </p:cTn>
                              </p:par>
                            </p:childTnLst>
                          </p:cTn>
                        </p:par>
                        <p:par>
                          <p:cTn id="246" fill="hold">
                            <p:stCondLst>
                              <p:cond delay="4500"/>
                            </p:stCondLst>
                            <p:childTnLst>
                              <p:par>
                                <p:cTn id="247" presetID="53" presetClass="entr" presetSubtype="16" fill="hold" grpId="0" nodeType="afterEffect">
                                  <p:stCondLst>
                                    <p:cond delay="0"/>
                                  </p:stCondLst>
                                  <p:childTnLst>
                                    <p:set>
                                      <p:cBhvr>
                                        <p:cTn id="248" dur="1" fill="hold">
                                          <p:stCondLst>
                                            <p:cond delay="0"/>
                                          </p:stCondLst>
                                        </p:cTn>
                                        <p:tgtEl>
                                          <p:spTgt spid="61"/>
                                        </p:tgtEl>
                                        <p:attrNameLst>
                                          <p:attrName>style.visibility</p:attrName>
                                        </p:attrNameLst>
                                      </p:cBhvr>
                                      <p:to>
                                        <p:strVal val="visible"/>
                                      </p:to>
                                    </p:set>
                                    <p:anim calcmode="lin" valueType="num">
                                      <p:cBhvr>
                                        <p:cTn id="249" dur="100" fill="hold"/>
                                        <p:tgtEl>
                                          <p:spTgt spid="61"/>
                                        </p:tgtEl>
                                        <p:attrNameLst>
                                          <p:attrName>ppt_w</p:attrName>
                                        </p:attrNameLst>
                                      </p:cBhvr>
                                      <p:tavLst>
                                        <p:tav tm="0">
                                          <p:val>
                                            <p:fltVal val="0"/>
                                          </p:val>
                                        </p:tav>
                                        <p:tav tm="100000">
                                          <p:val>
                                            <p:strVal val="#ppt_w"/>
                                          </p:val>
                                        </p:tav>
                                      </p:tavLst>
                                    </p:anim>
                                    <p:anim calcmode="lin" valueType="num">
                                      <p:cBhvr>
                                        <p:cTn id="250" dur="100" fill="hold"/>
                                        <p:tgtEl>
                                          <p:spTgt spid="61"/>
                                        </p:tgtEl>
                                        <p:attrNameLst>
                                          <p:attrName>ppt_h</p:attrName>
                                        </p:attrNameLst>
                                      </p:cBhvr>
                                      <p:tavLst>
                                        <p:tav tm="0">
                                          <p:val>
                                            <p:fltVal val="0"/>
                                          </p:val>
                                        </p:tav>
                                        <p:tav tm="100000">
                                          <p:val>
                                            <p:strVal val="#ppt_h"/>
                                          </p:val>
                                        </p:tav>
                                      </p:tavLst>
                                    </p:anim>
                                    <p:animEffect transition="in" filter="fade">
                                      <p:cBhvr>
                                        <p:cTn id="251" dur="100"/>
                                        <p:tgtEl>
                                          <p:spTgt spid="61"/>
                                        </p:tgtEl>
                                      </p:cBhvr>
                                    </p:animEffect>
                                  </p:childTnLst>
                                </p:cTn>
                              </p:par>
                            </p:childTnLst>
                          </p:cTn>
                        </p:par>
                        <p:par>
                          <p:cTn id="252" fill="hold">
                            <p:stCondLst>
                              <p:cond delay="4600"/>
                            </p:stCondLst>
                            <p:childTnLst>
                              <p:par>
                                <p:cTn id="253" presetID="22" presetClass="entr" presetSubtype="1" fill="hold" grpId="0"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up)">
                                      <p:cBhvr>
                                        <p:cTn id="255" dur="100"/>
                                        <p:tgtEl>
                                          <p:spTgt spid="63"/>
                                        </p:tgtEl>
                                      </p:cBhvr>
                                    </p:animEffect>
                                  </p:childTnLst>
                                </p:cTn>
                              </p:par>
                            </p:childTnLst>
                          </p:cTn>
                        </p:par>
                        <p:par>
                          <p:cTn id="256" fill="hold">
                            <p:stCondLst>
                              <p:cond delay="4700"/>
                            </p:stCondLst>
                            <p:childTnLst>
                              <p:par>
                                <p:cTn id="257" presetID="22" presetClass="entr" presetSubtype="4" fill="hold" grpId="0" nodeType="afterEffect">
                                  <p:stCondLst>
                                    <p:cond delay="0"/>
                                  </p:stCondLst>
                                  <p:childTnLst>
                                    <p:set>
                                      <p:cBhvr>
                                        <p:cTn id="258" dur="1" fill="hold">
                                          <p:stCondLst>
                                            <p:cond delay="0"/>
                                          </p:stCondLst>
                                        </p:cTn>
                                        <p:tgtEl>
                                          <p:spTgt spid="62"/>
                                        </p:tgtEl>
                                        <p:attrNameLst>
                                          <p:attrName>style.visibility</p:attrName>
                                        </p:attrNameLst>
                                      </p:cBhvr>
                                      <p:to>
                                        <p:strVal val="visible"/>
                                      </p:to>
                                    </p:set>
                                    <p:animEffect transition="in" filter="wipe(down)">
                                      <p:cBhvr>
                                        <p:cTn id="259" dur="1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7" grpId="0" animBg="1"/>
      <p:bldP spid="20" grpId="0"/>
      <p:bldP spid="21" grpId="0"/>
      <p:bldP spid="26" grpId="0" animBg="1"/>
      <p:bldP spid="27" grpId="0" animBg="1"/>
      <p:bldP spid="28" grpId="0" animBg="1"/>
      <p:bldP spid="30" grpId="0" animBg="1"/>
      <p:bldP spid="31" grpId="0"/>
      <p:bldP spid="32" grpId="0"/>
      <p:bldP spid="34" grpId="0" animBg="1"/>
      <p:bldP spid="35" grpId="0" animBg="1"/>
      <p:bldP spid="36" grpId="0" animBg="1"/>
      <p:bldP spid="38" grpId="0" animBg="1"/>
      <p:bldP spid="39" grpId="0"/>
      <p:bldP spid="40" grpId="0"/>
      <p:bldP spid="42" grpId="0" animBg="1"/>
      <p:bldP spid="43" grpId="0" animBg="1"/>
      <p:bldP spid="44" grpId="0" animBg="1"/>
      <p:bldP spid="46" grpId="0" animBg="1"/>
      <p:bldP spid="47" grpId="0"/>
      <p:bldP spid="48" grpId="0"/>
      <p:bldP spid="50" grpId="0" animBg="1"/>
      <p:bldP spid="51" grpId="0" animBg="1"/>
      <p:bldP spid="52" grpId="0" animBg="1"/>
      <p:bldP spid="54" grpId="0" animBg="1"/>
      <p:bldP spid="55" grpId="0"/>
      <p:bldP spid="56" grpId="0"/>
      <p:bldP spid="57" grpId="0" animBg="1"/>
      <p:bldP spid="58" grpId="0" animBg="1"/>
      <p:bldP spid="59" grpId="0" animBg="1"/>
      <p:bldP spid="61" grpId="0" animBg="1"/>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E976FF2-13ED-4914-A151-F7827B49051B}"/>
              </a:ext>
            </a:extLst>
          </p:cNvPr>
          <p:cNvSpPr>
            <a:spLocks noGrp="1"/>
          </p:cNvSpPr>
          <p:nvPr>
            <p:ph type="body" sz="quarter" idx="11"/>
          </p:nvPr>
        </p:nvSpPr>
        <p:spPr/>
        <p:txBody>
          <a:bodyPr/>
          <a:lstStyle/>
          <a:p>
            <a:r>
              <a:rPr lang="fi-FI"/>
              <a:t>Sopimisen nykytilanne </a:t>
            </a:r>
          </a:p>
        </p:txBody>
      </p:sp>
      <p:sp>
        <p:nvSpPr>
          <p:cNvPr id="2" name="Dian numeron paikkamerkki 1">
            <a:extLst>
              <a:ext uri="{FF2B5EF4-FFF2-40B4-BE49-F238E27FC236}">
                <a16:creationId xmlns:a16="http://schemas.microsoft.com/office/drawing/2014/main" id="{715E9608-29B7-4985-8B88-E47318295C3E}"/>
              </a:ext>
            </a:extLst>
          </p:cNvPr>
          <p:cNvSpPr>
            <a:spLocks noGrp="1"/>
          </p:cNvSpPr>
          <p:nvPr>
            <p:ph type="sldNum" sz="quarter" idx="4"/>
          </p:nvPr>
        </p:nvSpPr>
        <p:spPr/>
        <p:txBody>
          <a:bodyPr/>
          <a:lstStyle/>
          <a:p>
            <a:fld id="{C9EC5ACF-1BEE-574E-A35B-E54A489811D4}" type="slidenum">
              <a:rPr lang="fi-FI" smtClean="0"/>
              <a:t>15</a:t>
            </a:fld>
            <a:endParaRPr lang="fi-FI"/>
          </a:p>
        </p:txBody>
      </p:sp>
      <p:sp>
        <p:nvSpPr>
          <p:cNvPr id="4" name="Tekstin paikkamerkki 3">
            <a:extLst>
              <a:ext uri="{FF2B5EF4-FFF2-40B4-BE49-F238E27FC236}">
                <a16:creationId xmlns:a16="http://schemas.microsoft.com/office/drawing/2014/main" id="{33C21BFB-D8B0-4301-A13F-032E54FDE746}"/>
              </a:ext>
            </a:extLst>
          </p:cNvPr>
          <p:cNvSpPr>
            <a:spLocks noGrp="1"/>
          </p:cNvSpPr>
          <p:nvPr>
            <p:ph type="body" sz="quarter" idx="12"/>
          </p:nvPr>
        </p:nvSpPr>
        <p:spPr/>
        <p:txBody>
          <a:bodyPr lIns="91440" tIns="45720" rIns="91440" bIns="45720" anchor="t"/>
          <a:lstStyle/>
          <a:p>
            <a:pPr marL="170180" indent="-162560"/>
            <a:r>
              <a:rPr lang="fi-FI"/>
              <a:t>Elinkeinoelämän keskusliitto lopetti keskitettyjen työehtosopimusten solmimisen 2016 ja työehtosopimustoiminta siirtyi kokonaan ammattiliitoille.  </a:t>
            </a:r>
          </a:p>
          <a:p>
            <a:pPr marL="170180" indent="-162560"/>
            <a:r>
              <a:rPr lang="fi-FI"/>
              <a:t>SAK on sen jälkeen painottanut toimintaansa työntekijöiden edunvalvontaan kotimaassa sekä kansainvälisesti. Erityisesti SAK osallistuu työlainsäädännön, sosiaaliturvan ja osaamisen kehittämiseen sekä osallistuu yhteiskunnalliseen arvokeskusteluun.</a:t>
            </a:r>
          </a:p>
          <a:p>
            <a:pPr marL="170180" indent="-162560"/>
            <a:r>
              <a:rPr lang="fi-FI"/>
              <a:t>Sopiminen on muutoksessa. Työnantajaliitto Metsäteollisuus ry ilmoitti lokakuussa 2020 lopettavansa työehtosopimusten solmimisen kokonaan ja siirtävänsä työehdoista neuvottelemisen yrityksiin. </a:t>
            </a:r>
          </a:p>
          <a:p>
            <a:pPr marL="170180" indent="-162560"/>
            <a:r>
              <a:rPr lang="fi-FI">
                <a:latin typeface="Montserrat"/>
              </a:rPr>
              <a:t>Sopiminen elää ajassa, mutta se ei saa heikentää luottamusmiehen asemaa ja paikallinen sopimisen on tapahduttava työehtosopimusten kautta.</a:t>
            </a:r>
          </a:p>
        </p:txBody>
      </p:sp>
    </p:spTree>
    <p:extLst>
      <p:ext uri="{BB962C8B-B14F-4D97-AF65-F5344CB8AC3E}">
        <p14:creationId xmlns:p14="http://schemas.microsoft.com/office/powerpoint/2010/main" val="349904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B291F89F-D834-4B92-9029-626C9FEB4F64}"/>
              </a:ext>
            </a:extLst>
          </p:cNvPr>
          <p:cNvSpPr>
            <a:spLocks noGrp="1"/>
          </p:cNvSpPr>
          <p:nvPr>
            <p:ph type="title"/>
          </p:nvPr>
        </p:nvSpPr>
        <p:spPr>
          <a:xfrm>
            <a:off x="737467" y="1905000"/>
            <a:ext cx="8196263" cy="952500"/>
          </a:xfrm>
        </p:spPr>
        <p:txBody>
          <a:bodyPr/>
          <a:lstStyle/>
          <a:p>
            <a:r>
              <a:rPr lang="fi-FI" sz="4400"/>
              <a:t>Mitä </a:t>
            </a:r>
            <a:br>
              <a:rPr lang="fi-FI" sz="4400"/>
            </a:br>
            <a:r>
              <a:rPr lang="fi-FI" sz="4400"/>
              <a:t>SAK tekee?</a:t>
            </a:r>
            <a:br>
              <a:rPr lang="fi-FI"/>
            </a:br>
            <a:endParaRPr lang="fi-FI"/>
          </a:p>
        </p:txBody>
      </p:sp>
      <p:sp>
        <p:nvSpPr>
          <p:cNvPr id="3" name="Dian numeron paikkamerkki 2">
            <a:extLst>
              <a:ext uri="{FF2B5EF4-FFF2-40B4-BE49-F238E27FC236}">
                <a16:creationId xmlns:a16="http://schemas.microsoft.com/office/drawing/2014/main" id="{A28FA2DF-5985-4157-A8F9-340B96C97331}"/>
              </a:ext>
            </a:extLst>
          </p:cNvPr>
          <p:cNvSpPr>
            <a:spLocks noGrp="1"/>
          </p:cNvSpPr>
          <p:nvPr>
            <p:ph type="sldNum" sz="quarter" idx="4294967295"/>
          </p:nvPr>
        </p:nvSpPr>
        <p:spPr>
          <a:xfrm>
            <a:off x="0" y="5238750"/>
            <a:ext cx="304800" cy="280988"/>
          </a:xfrm>
        </p:spPr>
        <p:txBody>
          <a:bodyPr/>
          <a:lstStyle/>
          <a:p>
            <a:fld id="{C9EC5ACF-1BEE-574E-A35B-E54A489811D4}" type="slidenum">
              <a:rPr lang="uk-UA" smtClean="0"/>
              <a:pPr/>
              <a:t>16</a:t>
            </a:fld>
            <a:endParaRPr lang="uk-UA"/>
          </a:p>
        </p:txBody>
      </p:sp>
    </p:spTree>
    <p:extLst>
      <p:ext uri="{BB962C8B-B14F-4D97-AF65-F5344CB8AC3E}">
        <p14:creationId xmlns:p14="http://schemas.microsoft.com/office/powerpoint/2010/main" val="367216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9C8F75D8-EA59-4750-B0F3-005DA550A867}"/>
              </a:ext>
            </a:extLst>
          </p:cNvPr>
          <p:cNvGrpSpPr/>
          <p:nvPr/>
        </p:nvGrpSpPr>
        <p:grpSpPr>
          <a:xfrm>
            <a:off x="3104568" y="2056967"/>
            <a:ext cx="2928990" cy="2161044"/>
            <a:chOff x="2626396" y="1090331"/>
            <a:chExt cx="6972254" cy="5144218"/>
          </a:xfrm>
        </p:grpSpPr>
        <p:pic>
          <p:nvPicPr>
            <p:cNvPr id="16" name="Graphic 15">
              <a:extLst>
                <a:ext uri="{FF2B5EF4-FFF2-40B4-BE49-F238E27FC236}">
                  <a16:creationId xmlns:a16="http://schemas.microsoft.com/office/drawing/2014/main" id="{7A5A58D2-7104-7E4B-9048-D76D20BA48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49976">
              <a:off x="5915737" y="2551635"/>
              <a:ext cx="3682914" cy="3682913"/>
            </a:xfrm>
            <a:prstGeom prst="rect">
              <a:avLst/>
            </a:prstGeom>
          </p:spPr>
        </p:pic>
        <p:pic>
          <p:nvPicPr>
            <p:cNvPr id="15" name="Graphic 14">
              <a:extLst>
                <a:ext uri="{FF2B5EF4-FFF2-40B4-BE49-F238E27FC236}">
                  <a16:creationId xmlns:a16="http://schemas.microsoft.com/office/drawing/2014/main" id="{69762491-E8C5-2144-8A67-56A36C7DC3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301200">
              <a:off x="2626396" y="2543405"/>
              <a:ext cx="3682912" cy="3682912"/>
            </a:xfrm>
            <a:prstGeom prst="rect">
              <a:avLst/>
            </a:prstGeom>
          </p:spPr>
        </p:pic>
        <p:pic>
          <p:nvPicPr>
            <p:cNvPr id="13" name="Graphic 12">
              <a:extLst>
                <a:ext uri="{FF2B5EF4-FFF2-40B4-BE49-F238E27FC236}">
                  <a16:creationId xmlns:a16="http://schemas.microsoft.com/office/drawing/2014/main" id="{1AB26F62-3C28-7B4E-A226-EA094184E8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632070">
              <a:off x="5089679" y="1099576"/>
              <a:ext cx="3682912" cy="3682911"/>
            </a:xfrm>
            <a:prstGeom prst="rect">
              <a:avLst/>
            </a:prstGeom>
          </p:spPr>
        </p:pic>
        <p:pic>
          <p:nvPicPr>
            <p:cNvPr id="14" name="Graphic 13">
              <a:extLst>
                <a:ext uri="{FF2B5EF4-FFF2-40B4-BE49-F238E27FC236}">
                  <a16:creationId xmlns:a16="http://schemas.microsoft.com/office/drawing/2014/main" id="{437A75CA-11D6-2B4D-B6E0-BC0D1B5122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966317">
              <a:off x="3434444" y="1090331"/>
              <a:ext cx="3682912" cy="3682912"/>
            </a:xfrm>
            <a:prstGeom prst="rect">
              <a:avLst/>
            </a:prstGeom>
          </p:spPr>
        </p:pic>
      </p:grpSp>
      <p:sp>
        <p:nvSpPr>
          <p:cNvPr id="7" name="Tekstin paikkamerkki 8">
            <a:extLst>
              <a:ext uri="{FF2B5EF4-FFF2-40B4-BE49-F238E27FC236}">
                <a16:creationId xmlns:a16="http://schemas.microsoft.com/office/drawing/2014/main" id="{2D6DB02C-B055-E940-A6BD-BFC92F5BD7E2}"/>
              </a:ext>
            </a:extLst>
          </p:cNvPr>
          <p:cNvSpPr txBox="1">
            <a:spLocks/>
          </p:cNvSpPr>
          <p:nvPr/>
        </p:nvSpPr>
        <p:spPr>
          <a:xfrm>
            <a:off x="6740182" y="2768260"/>
            <a:ext cx="1908572" cy="2356247"/>
          </a:xfrm>
          <a:prstGeom prst="rect">
            <a:avLst/>
          </a:prstGeom>
        </p:spPr>
        <p:txBody>
          <a:bodyPr/>
          <a:lstStyle>
            <a:lvl1pPr marL="0" indent="0" algn="l" defTabSz="180000" rtl="0" eaLnBrk="1" latinLnBrk="0" hangingPunct="1">
              <a:spcBef>
                <a:spcPct val="20000"/>
              </a:spcBef>
              <a:buClr>
                <a:schemeClr val="tx2"/>
              </a:buClr>
              <a:buFont typeface="Arial" panose="020B0604020202020204" pitchFamily="34" charset="0"/>
              <a:buNone/>
              <a:tabLst/>
              <a:defRPr sz="2000" b="0" i="0" kern="1200">
                <a:solidFill>
                  <a:schemeClr val="tx2"/>
                </a:solidFill>
                <a:latin typeface="Montserrat Medium" pitchFamily="2" charset="77"/>
                <a:ea typeface="+mn-ea"/>
                <a:cs typeface="+mn-cs"/>
              </a:defRPr>
            </a:lvl1pPr>
            <a:lvl2pPr marL="579438" indent="-338138" algn="l" defTabSz="180000" rtl="0" eaLnBrk="1" latinLnBrk="0" hangingPunct="1">
              <a:spcBef>
                <a:spcPct val="20000"/>
              </a:spcBef>
              <a:buClr>
                <a:schemeClr val="tx2"/>
              </a:buClr>
              <a:buFont typeface="Arial" panose="020B0604020202020204" pitchFamily="34" charset="0"/>
              <a:buChar char="•"/>
              <a:tabLst/>
              <a:defRPr sz="1800" b="0" i="0" kern="1200">
                <a:solidFill>
                  <a:schemeClr val="tx2"/>
                </a:solidFill>
                <a:latin typeface="Montserrat Medium" pitchFamily="2" charset="77"/>
                <a:ea typeface="+mn-ea"/>
                <a:cs typeface="+mn-cs"/>
              </a:defRPr>
            </a:lvl2pPr>
            <a:lvl3pPr marL="1549400" indent="-228600" algn="l" defTabSz="180000" rtl="0" eaLnBrk="1" latinLnBrk="0" hangingPunct="1">
              <a:spcBef>
                <a:spcPct val="20000"/>
              </a:spcBef>
              <a:buClr>
                <a:schemeClr val="tx2"/>
              </a:buClr>
              <a:buFont typeface="Arial" panose="020B0604020202020204" pitchFamily="34" charset="0"/>
              <a:buChar char="•"/>
              <a:tabLst/>
              <a:defRPr sz="1600" b="0" i="0" kern="1200">
                <a:solidFill>
                  <a:schemeClr val="tx2"/>
                </a:solidFill>
                <a:latin typeface="Montserrat Medium" pitchFamily="2" charset="77"/>
                <a:ea typeface="+mn-ea"/>
                <a:cs typeface="+mn-cs"/>
              </a:defRPr>
            </a:lvl3pPr>
            <a:lvl4pPr marL="2065338" indent="-287338" algn="l" defTabSz="457200" rtl="0" eaLnBrk="1" latinLnBrk="0" hangingPunct="1">
              <a:spcBef>
                <a:spcPct val="20000"/>
              </a:spcBef>
              <a:buClr>
                <a:schemeClr val="tx1"/>
              </a:buClr>
              <a:buFont typeface="Arial"/>
              <a:buChar char="–"/>
              <a:tabLst/>
              <a:defRPr sz="1400" kern="1200">
                <a:solidFill>
                  <a:schemeClr val="tx2"/>
                </a:solidFill>
                <a:latin typeface="+mn-lt"/>
                <a:ea typeface="+mn-ea"/>
                <a:cs typeface="+mn-cs"/>
              </a:defRPr>
            </a:lvl4pPr>
            <a:lvl5pPr marL="2522538" indent="-228600" algn="l" defTabSz="457200" rtl="0" eaLnBrk="1" latinLnBrk="0" hangingPunct="1">
              <a:spcBef>
                <a:spcPct val="20000"/>
              </a:spcBef>
              <a:buClr>
                <a:schemeClr val="tx1"/>
              </a:buClr>
              <a:buFont typeface="Arial"/>
              <a:buChar char="»"/>
              <a:tabLst/>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7144"/>
            <a:endParaRPr lang="fi-FI" sz="1500">
              <a:solidFill>
                <a:schemeClr val="bg1"/>
              </a:solidFill>
            </a:endParaRPr>
          </a:p>
        </p:txBody>
      </p:sp>
      <p:sp>
        <p:nvSpPr>
          <p:cNvPr id="8" name="TextBox 7">
            <a:extLst>
              <a:ext uri="{FF2B5EF4-FFF2-40B4-BE49-F238E27FC236}">
                <a16:creationId xmlns:a16="http://schemas.microsoft.com/office/drawing/2014/main" id="{A8115ECE-BB2E-0C4D-8EE8-45F310F02342}"/>
              </a:ext>
            </a:extLst>
          </p:cNvPr>
          <p:cNvSpPr txBox="1"/>
          <p:nvPr/>
        </p:nvSpPr>
        <p:spPr>
          <a:xfrm>
            <a:off x="484951" y="3059856"/>
            <a:ext cx="2478869" cy="954107"/>
          </a:xfrm>
          <a:prstGeom prst="rect">
            <a:avLst/>
          </a:prstGeom>
          <a:noFill/>
        </p:spPr>
        <p:txBody>
          <a:bodyPr wrap="square" rtlCol="0">
            <a:spAutoFit/>
          </a:bodyPr>
          <a:lstStyle/>
          <a:p>
            <a:pPr algn="r"/>
            <a:r>
              <a:rPr lang="fi-FI" sz="1400">
                <a:solidFill>
                  <a:schemeClr val="tx2"/>
                </a:solidFill>
                <a:latin typeface="Montserrat" panose="00000500000000000000"/>
              </a:rPr>
              <a:t>Vetovoimainen, uskottava ja ihmisläheinen ammattiyhdistysliike</a:t>
            </a:r>
          </a:p>
        </p:txBody>
      </p:sp>
      <p:sp>
        <p:nvSpPr>
          <p:cNvPr id="9" name="TextBox 8">
            <a:extLst>
              <a:ext uri="{FF2B5EF4-FFF2-40B4-BE49-F238E27FC236}">
                <a16:creationId xmlns:a16="http://schemas.microsoft.com/office/drawing/2014/main" id="{EC4F6205-4C7D-AE4B-92AC-DC084F0D92E4}"/>
              </a:ext>
            </a:extLst>
          </p:cNvPr>
          <p:cNvSpPr txBox="1"/>
          <p:nvPr/>
        </p:nvSpPr>
        <p:spPr>
          <a:xfrm>
            <a:off x="1250255" y="1862031"/>
            <a:ext cx="2392469" cy="523220"/>
          </a:xfrm>
          <a:prstGeom prst="rect">
            <a:avLst/>
          </a:prstGeom>
          <a:noFill/>
        </p:spPr>
        <p:txBody>
          <a:bodyPr wrap="square" rtlCol="0">
            <a:spAutoFit/>
          </a:bodyPr>
          <a:lstStyle/>
          <a:p>
            <a:pPr algn="r"/>
            <a:r>
              <a:rPr lang="fi-FI" sz="1400">
                <a:solidFill>
                  <a:schemeClr val="tx2"/>
                </a:solidFill>
                <a:latin typeface="Montserrat" panose="00000500000000000000"/>
              </a:rPr>
              <a:t>Työelämän pelisäännöt työntekijän turvana</a:t>
            </a:r>
          </a:p>
        </p:txBody>
      </p:sp>
      <p:sp>
        <p:nvSpPr>
          <p:cNvPr id="10" name="TextBox 9">
            <a:extLst>
              <a:ext uri="{FF2B5EF4-FFF2-40B4-BE49-F238E27FC236}">
                <a16:creationId xmlns:a16="http://schemas.microsoft.com/office/drawing/2014/main" id="{73527622-3B56-5543-BA59-7CAC376BEB8A}"/>
              </a:ext>
            </a:extLst>
          </p:cNvPr>
          <p:cNvSpPr txBox="1"/>
          <p:nvPr/>
        </p:nvSpPr>
        <p:spPr>
          <a:xfrm>
            <a:off x="5625490" y="1862031"/>
            <a:ext cx="2035625" cy="523220"/>
          </a:xfrm>
          <a:prstGeom prst="rect">
            <a:avLst/>
          </a:prstGeom>
          <a:noFill/>
        </p:spPr>
        <p:txBody>
          <a:bodyPr wrap="square" rtlCol="0">
            <a:spAutoFit/>
          </a:bodyPr>
          <a:lstStyle/>
          <a:p>
            <a:r>
              <a:rPr lang="fi-FI" sz="1400">
                <a:solidFill>
                  <a:schemeClr val="tx2"/>
                </a:solidFill>
                <a:latin typeface="Montserrat" panose="00000500000000000000"/>
              </a:rPr>
              <a:t>Työelämä muuttuu </a:t>
            </a:r>
            <a:br>
              <a:rPr lang="fi-FI" sz="1400">
                <a:solidFill>
                  <a:schemeClr val="tx2"/>
                </a:solidFill>
                <a:latin typeface="Montserrat" panose="00000500000000000000"/>
              </a:rPr>
            </a:br>
            <a:r>
              <a:rPr lang="fi-FI" sz="1400">
                <a:solidFill>
                  <a:schemeClr val="tx2"/>
                </a:solidFill>
                <a:latin typeface="Montserrat" panose="00000500000000000000"/>
              </a:rPr>
              <a:t>– hyvää työtä</a:t>
            </a:r>
          </a:p>
        </p:txBody>
      </p:sp>
      <p:sp>
        <p:nvSpPr>
          <p:cNvPr id="11" name="TextBox 10">
            <a:extLst>
              <a:ext uri="{FF2B5EF4-FFF2-40B4-BE49-F238E27FC236}">
                <a16:creationId xmlns:a16="http://schemas.microsoft.com/office/drawing/2014/main" id="{2BE61336-632E-5E4F-91ED-E8E8805CCB73}"/>
              </a:ext>
            </a:extLst>
          </p:cNvPr>
          <p:cNvSpPr txBox="1"/>
          <p:nvPr/>
        </p:nvSpPr>
        <p:spPr>
          <a:xfrm>
            <a:off x="6114643" y="3116822"/>
            <a:ext cx="2445406" cy="738664"/>
          </a:xfrm>
          <a:prstGeom prst="rect">
            <a:avLst/>
          </a:prstGeom>
          <a:noFill/>
        </p:spPr>
        <p:txBody>
          <a:bodyPr wrap="square" rtlCol="0">
            <a:spAutoFit/>
          </a:bodyPr>
          <a:lstStyle/>
          <a:p>
            <a:r>
              <a:rPr lang="fi-FI" sz="1400">
                <a:solidFill>
                  <a:schemeClr val="tx2"/>
                </a:solidFill>
                <a:latin typeface="Montserrat" panose="00000500000000000000"/>
              </a:rPr>
              <a:t>Työtä tarjolle, </a:t>
            </a:r>
          </a:p>
          <a:p>
            <a:r>
              <a:rPr lang="fi-FI" sz="1400">
                <a:solidFill>
                  <a:schemeClr val="tx2"/>
                </a:solidFill>
                <a:latin typeface="Montserrat" panose="00000500000000000000"/>
              </a:rPr>
              <a:t>kunnolliset turvaverkot</a:t>
            </a:r>
          </a:p>
          <a:p>
            <a:r>
              <a:rPr lang="fi-FI" sz="1400">
                <a:solidFill>
                  <a:schemeClr val="tx2"/>
                </a:solidFill>
                <a:latin typeface="Montserrat" panose="00000500000000000000"/>
              </a:rPr>
              <a:t>ja turvalliset muutokset</a:t>
            </a:r>
          </a:p>
        </p:txBody>
      </p:sp>
      <p:sp>
        <p:nvSpPr>
          <p:cNvPr id="2" name="Text Placeholder 1">
            <a:extLst>
              <a:ext uri="{FF2B5EF4-FFF2-40B4-BE49-F238E27FC236}">
                <a16:creationId xmlns:a16="http://schemas.microsoft.com/office/drawing/2014/main" id="{3509D429-C6D4-2747-BE13-540156789A09}"/>
              </a:ext>
            </a:extLst>
          </p:cNvPr>
          <p:cNvSpPr>
            <a:spLocks noGrp="1"/>
          </p:cNvSpPr>
          <p:nvPr>
            <p:ph type="body" sz="quarter" idx="4294967295"/>
          </p:nvPr>
        </p:nvSpPr>
        <p:spPr>
          <a:xfrm>
            <a:off x="2678794" y="4166131"/>
            <a:ext cx="3783013" cy="995363"/>
          </a:xfrm>
          <a:prstGeom prst="rect">
            <a:avLst/>
          </a:prstGeom>
        </p:spPr>
        <p:txBody>
          <a:bodyPr>
            <a:normAutofit fontScale="85000" lnSpcReduction="20000"/>
          </a:bodyPr>
          <a:lstStyle/>
          <a:p>
            <a:pPr algn="ctr"/>
            <a:r>
              <a:rPr lang="fi-FI" sz="3000" b="1">
                <a:latin typeface="Montserrat" pitchFamily="2" charset="77"/>
              </a:rPr>
              <a:t>Hyvä työ</a:t>
            </a:r>
          </a:p>
          <a:p>
            <a:pPr algn="ctr"/>
            <a:r>
              <a:rPr lang="fi-FI" sz="2400">
                <a:latin typeface="Montserrat Light" pitchFamily="2" charset="77"/>
              </a:rPr>
              <a:t>Hyvinvointia elämään</a:t>
            </a:r>
            <a:br>
              <a:rPr lang="en-GB" sz="2400">
                <a:latin typeface="Montserrat Light" panose="00000400000000000000" pitchFamily="2" charset="0"/>
              </a:rPr>
            </a:br>
            <a:endParaRPr lang="en-GB" sz="2400">
              <a:latin typeface="Montserrat Light" panose="00000400000000000000" pitchFamily="2" charset="0"/>
            </a:endParaRPr>
          </a:p>
        </p:txBody>
      </p:sp>
      <p:sp>
        <p:nvSpPr>
          <p:cNvPr id="17" name="Tekstin paikkamerkki 3">
            <a:extLst>
              <a:ext uri="{FF2B5EF4-FFF2-40B4-BE49-F238E27FC236}">
                <a16:creationId xmlns:a16="http://schemas.microsoft.com/office/drawing/2014/main" id="{D2E2FF9E-5DA5-8241-96CF-3FF671C8EEE5}"/>
              </a:ext>
            </a:extLst>
          </p:cNvPr>
          <p:cNvSpPr txBox="1">
            <a:spLocks/>
          </p:cNvSpPr>
          <p:nvPr/>
        </p:nvSpPr>
        <p:spPr>
          <a:xfrm>
            <a:off x="521497" y="707600"/>
            <a:ext cx="8097609" cy="798239"/>
          </a:xfrm>
          <a:prstGeom prst="rect">
            <a:avLst/>
          </a:prstGeom>
          <a:ln>
            <a:noFill/>
          </a:ln>
        </p:spPr>
        <p:txBody>
          <a:bodyPr>
            <a:noAutofit/>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pPr algn="ctr">
              <a:lnSpc>
                <a:spcPct val="120000"/>
              </a:lnSpc>
            </a:pPr>
            <a:r>
              <a:rPr lang="fi-FI" sz="3600" b="1">
                <a:latin typeface="Montserrat" pitchFamily="2" charset="77"/>
              </a:rPr>
              <a:t> SAK:n strategia 2020–2024</a:t>
            </a:r>
          </a:p>
        </p:txBody>
      </p:sp>
    </p:spTree>
    <p:extLst>
      <p:ext uri="{BB962C8B-B14F-4D97-AF65-F5344CB8AC3E}">
        <p14:creationId xmlns:p14="http://schemas.microsoft.com/office/powerpoint/2010/main" val="14171547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0D5C90A-B337-48B5-8ADD-73DAA10DCABA}"/>
              </a:ext>
            </a:extLst>
          </p:cNvPr>
          <p:cNvSpPr/>
          <p:nvPr/>
        </p:nvSpPr>
        <p:spPr>
          <a:xfrm>
            <a:off x="0" y="0"/>
            <a:ext cx="9144000" cy="5715000"/>
          </a:xfrm>
          <a:prstGeom prst="rect">
            <a:avLst/>
          </a:prstGeom>
          <a:solidFill>
            <a:srgbClr val="000000">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0C16B12B-B779-7141-B9A7-2AF18923ECE4}"/>
              </a:ext>
            </a:extLst>
          </p:cNvPr>
          <p:cNvCxnSpPr>
            <a:cxnSpLocks/>
            <a:stCxn id="8" idx="2"/>
          </p:cNvCxnSpPr>
          <p:nvPr/>
        </p:nvCxnSpPr>
        <p:spPr>
          <a:xfrm>
            <a:off x="3469939" y="1402691"/>
            <a:ext cx="0" cy="4312309"/>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C84E347-B75A-A646-81D3-A97C8F8EA539}"/>
              </a:ext>
            </a:extLst>
          </p:cNvPr>
          <p:cNvSpPr txBox="1"/>
          <p:nvPr/>
        </p:nvSpPr>
        <p:spPr>
          <a:xfrm>
            <a:off x="504817" y="1048461"/>
            <a:ext cx="2526094" cy="1323439"/>
          </a:xfrm>
          <a:prstGeom prst="rect">
            <a:avLst/>
          </a:prstGeom>
          <a:noFill/>
        </p:spPr>
        <p:txBody>
          <a:bodyPr wrap="square" rtlCol="0">
            <a:spAutoFit/>
          </a:bodyPr>
          <a:lstStyle/>
          <a:p>
            <a:r>
              <a:rPr lang="fi-FI" sz="2000" b="1">
                <a:latin typeface="+mj-lt"/>
              </a:rPr>
              <a:t>Vetovoimainen, uskottava ja ihmisläheinen ammattiyhdistysliike</a:t>
            </a:r>
          </a:p>
        </p:txBody>
      </p:sp>
      <p:sp>
        <p:nvSpPr>
          <p:cNvPr id="16" name="TextBox 15">
            <a:extLst>
              <a:ext uri="{FF2B5EF4-FFF2-40B4-BE49-F238E27FC236}">
                <a16:creationId xmlns:a16="http://schemas.microsoft.com/office/drawing/2014/main" id="{D20A687B-1536-CE47-8EFF-5C26B9888860}"/>
              </a:ext>
            </a:extLst>
          </p:cNvPr>
          <p:cNvSpPr txBox="1"/>
          <p:nvPr/>
        </p:nvSpPr>
        <p:spPr>
          <a:xfrm>
            <a:off x="3946946" y="1048461"/>
            <a:ext cx="4744264" cy="3965188"/>
          </a:xfrm>
          <a:prstGeom prst="rect">
            <a:avLst/>
          </a:prstGeom>
          <a:noFill/>
        </p:spPr>
        <p:txBody>
          <a:bodyPr wrap="square" rtlCol="0">
            <a:spAutoFit/>
          </a:bodyPr>
          <a:lstStyle/>
          <a:p>
            <a:pPr marL="285750" lvl="0" indent="-285750">
              <a:lnSpc>
                <a:spcPts val="1900"/>
              </a:lnSpc>
              <a:spcAft>
                <a:spcPts val="1200"/>
              </a:spcAft>
              <a:buFont typeface="Wingdings" panose="05000000000000000000" pitchFamily="2" charset="2"/>
              <a:buChar char="§"/>
            </a:pPr>
            <a:r>
              <a:rPr lang="fi-FI"/>
              <a:t>Riittävän laaja jäsenpohja antaa meille mahdollisuudet toimia työntekijöiden ja heidän läheistensä parhaaksi. </a:t>
            </a:r>
          </a:p>
          <a:p>
            <a:pPr marL="342900" lvl="0" indent="-342900">
              <a:lnSpc>
                <a:spcPts val="1900"/>
              </a:lnSpc>
              <a:spcAft>
                <a:spcPts val="1200"/>
              </a:spcAft>
              <a:buFont typeface="Wingdings" panose="05000000000000000000" pitchFamily="2" charset="2"/>
              <a:buChar char="§"/>
            </a:pPr>
            <a:r>
              <a:rPr lang="fi-FI"/>
              <a:t>SAK:n vetovoimaisuutta ja jäsenten sitoutumista vahvistetaan joustavoittamalla ja nykyaikaistamalla toiminnan muotoja ja rakenteita yhdessä liittojen ja jäsenten kanssa.</a:t>
            </a:r>
          </a:p>
          <a:p>
            <a:pPr marL="285750" lvl="0" indent="-285750">
              <a:lnSpc>
                <a:spcPts val="1900"/>
              </a:lnSpc>
              <a:spcAft>
                <a:spcPts val="1200"/>
              </a:spcAft>
              <a:buFont typeface="Wingdings" panose="05000000000000000000" pitchFamily="2" charset="2"/>
              <a:buChar char="§"/>
            </a:pPr>
            <a:r>
              <a:rPr lang="fi-FI"/>
              <a:t>Viestitään toiminnasta ja sen tavoitteista eri kohderyhmien tarpeiden mukaisesti.</a:t>
            </a:r>
          </a:p>
          <a:p>
            <a:pPr marL="285750" lvl="0" indent="-285750">
              <a:lnSpc>
                <a:spcPts val="1900"/>
              </a:lnSpc>
              <a:spcAft>
                <a:spcPts val="1200"/>
              </a:spcAft>
              <a:buFont typeface="Wingdings" panose="05000000000000000000" pitchFamily="2" charset="2"/>
              <a:buChar char="§"/>
            </a:pPr>
            <a:r>
              <a:rPr lang="fi-FI"/>
              <a:t>SAK:lainen ammattiyhdistysliike on työntekijän ääni yhteiskunnassa. Tämä edellyttää liikkeen yhtenäisyyden ja eheyden vahvistamista. </a:t>
            </a:r>
          </a:p>
        </p:txBody>
      </p:sp>
      <p:sp>
        <p:nvSpPr>
          <p:cNvPr id="19" name="TextBox 18">
            <a:extLst>
              <a:ext uri="{FF2B5EF4-FFF2-40B4-BE49-F238E27FC236}">
                <a16:creationId xmlns:a16="http://schemas.microsoft.com/office/drawing/2014/main" id="{93CE077C-540E-0C48-B970-9D898535271C}"/>
              </a:ext>
            </a:extLst>
          </p:cNvPr>
          <p:cNvSpPr txBox="1"/>
          <p:nvPr/>
        </p:nvSpPr>
        <p:spPr>
          <a:xfrm>
            <a:off x="2873829" y="6643396"/>
            <a:ext cx="242374" cy="369332"/>
          </a:xfrm>
          <a:prstGeom prst="rect">
            <a:avLst/>
          </a:prstGeom>
          <a:noFill/>
        </p:spPr>
        <p:txBody>
          <a:bodyPr wrap="none" rtlCol="0">
            <a:spAutoFit/>
          </a:bodyPr>
          <a:lstStyle/>
          <a:p>
            <a:r>
              <a:rPr lang="fi-FI"/>
              <a:t> </a:t>
            </a:r>
          </a:p>
        </p:txBody>
      </p:sp>
      <p:grpSp>
        <p:nvGrpSpPr>
          <p:cNvPr id="11" name="Group 10">
            <a:extLst>
              <a:ext uri="{FF2B5EF4-FFF2-40B4-BE49-F238E27FC236}">
                <a16:creationId xmlns:a16="http://schemas.microsoft.com/office/drawing/2014/main" id="{EEAEBF98-2172-2642-BB8D-F9E391BC622E}"/>
              </a:ext>
            </a:extLst>
          </p:cNvPr>
          <p:cNvGrpSpPr/>
          <p:nvPr/>
        </p:nvGrpSpPr>
        <p:grpSpPr>
          <a:xfrm>
            <a:off x="3210527" y="883869"/>
            <a:ext cx="518821" cy="518822"/>
            <a:chOff x="3210527" y="883869"/>
            <a:chExt cx="518821" cy="518822"/>
          </a:xfrm>
        </p:grpSpPr>
        <p:sp>
          <p:nvSpPr>
            <p:cNvPr id="3" name="Donut 2">
              <a:extLst>
                <a:ext uri="{FF2B5EF4-FFF2-40B4-BE49-F238E27FC236}">
                  <a16:creationId xmlns:a16="http://schemas.microsoft.com/office/drawing/2014/main" id="{579538F1-BBBE-F343-B84E-840D2678E679}"/>
                </a:ext>
              </a:extLst>
            </p:cNvPr>
            <p:cNvSpPr/>
            <p:nvPr/>
          </p:nvSpPr>
          <p:spPr>
            <a:xfrm>
              <a:off x="3210527" y="883869"/>
              <a:ext cx="518821" cy="518821"/>
            </a:xfrm>
            <a:prstGeom prst="donut">
              <a:avLst>
                <a:gd name="adj" fmla="val 4143"/>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8" name="TextBox 7">
              <a:extLst>
                <a:ext uri="{FF2B5EF4-FFF2-40B4-BE49-F238E27FC236}">
                  <a16:creationId xmlns:a16="http://schemas.microsoft.com/office/drawing/2014/main" id="{FD99C469-8035-084E-B59A-83DB85C35D7A}"/>
                </a:ext>
              </a:extLst>
            </p:cNvPr>
            <p:cNvSpPr txBox="1"/>
            <p:nvPr/>
          </p:nvSpPr>
          <p:spPr>
            <a:xfrm>
              <a:off x="3267208" y="883870"/>
              <a:ext cx="405461" cy="518821"/>
            </a:xfrm>
            <a:prstGeom prst="rect">
              <a:avLst/>
            </a:prstGeom>
            <a:noFill/>
          </p:spPr>
          <p:txBody>
            <a:bodyPr wrap="square" rtlCol="0">
              <a:spAutoFit/>
            </a:bodyPr>
            <a:lstStyle/>
            <a:p>
              <a:pPr algn="ctr"/>
              <a:r>
                <a:rPr lang="fi-FI" sz="2800" b="1">
                  <a:latin typeface="+mj-lt"/>
                </a:rPr>
                <a:t>1</a:t>
              </a:r>
            </a:p>
          </p:txBody>
        </p:sp>
      </p:grpSp>
    </p:spTree>
    <p:extLst>
      <p:ext uri="{BB962C8B-B14F-4D97-AF65-F5344CB8AC3E}">
        <p14:creationId xmlns:p14="http://schemas.microsoft.com/office/powerpoint/2010/main" val="44782376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CD06006A-C404-4206-991C-58ACC6207668}"/>
              </a:ext>
            </a:extLst>
          </p:cNvPr>
          <p:cNvSpPr/>
          <p:nvPr/>
        </p:nvSpPr>
        <p:spPr>
          <a:xfrm>
            <a:off x="0" y="0"/>
            <a:ext cx="9144000" cy="5715000"/>
          </a:xfrm>
          <a:prstGeom prst="rect">
            <a:avLst/>
          </a:prstGeom>
          <a:solidFill>
            <a:srgbClr val="000000">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0C16B12B-B779-7141-B9A7-2AF18923ECE4}"/>
              </a:ext>
            </a:extLst>
          </p:cNvPr>
          <p:cNvCxnSpPr>
            <a:cxnSpLocks/>
          </p:cNvCxnSpPr>
          <p:nvPr/>
        </p:nvCxnSpPr>
        <p:spPr>
          <a:xfrm>
            <a:off x="3444556" y="1867407"/>
            <a:ext cx="0" cy="3847593"/>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20A687B-1536-CE47-8EFF-5C26B9888860}"/>
              </a:ext>
            </a:extLst>
          </p:cNvPr>
          <p:cNvSpPr txBox="1"/>
          <p:nvPr/>
        </p:nvSpPr>
        <p:spPr>
          <a:xfrm>
            <a:off x="4131413" y="1130203"/>
            <a:ext cx="4692074" cy="3811300"/>
          </a:xfrm>
          <a:prstGeom prst="rect">
            <a:avLst/>
          </a:prstGeom>
          <a:noFill/>
        </p:spPr>
        <p:txBody>
          <a:bodyPr wrap="square" rtlCol="0">
            <a:spAutoFit/>
          </a:bodyPr>
          <a:lstStyle/>
          <a:p>
            <a:pPr marL="285750" lvl="0" indent="-285750">
              <a:lnSpc>
                <a:spcPts val="1900"/>
              </a:lnSpc>
              <a:spcAft>
                <a:spcPts val="1200"/>
              </a:spcAft>
              <a:buFont typeface="Wingdings" panose="05000000000000000000" pitchFamily="2" charset="2"/>
              <a:buChar char="§"/>
            </a:pPr>
            <a:r>
              <a:rPr lang="fi-FI"/>
              <a:t>Ay-liikkeen keskeisin työkalu paremman työelämän rakentamiseen on työntekijöiden järjestäytymisvapaus ja kollektiivinen sopiminen työ- ja virkaehtosopimusten kautta.</a:t>
            </a:r>
          </a:p>
          <a:p>
            <a:pPr marL="285750" lvl="0" indent="-285750">
              <a:lnSpc>
                <a:spcPts val="1900"/>
              </a:lnSpc>
              <a:spcAft>
                <a:spcPts val="1200"/>
              </a:spcAft>
              <a:buFont typeface="Wingdings" panose="05000000000000000000" pitchFamily="2" charset="2"/>
              <a:buChar char="§"/>
            </a:pPr>
            <a:r>
              <a:rPr lang="fi-FI"/>
              <a:t>Kaikilla sopimisen tasoilla pyritään ratkaisuihin, jotka tukevat johdonmukaisesti ja pitkäjänteisesti työntekijöiden ja heidän läheistensä toimeentuloa ja hyvinvointia. </a:t>
            </a:r>
          </a:p>
          <a:p>
            <a:pPr marL="285750" indent="-285750">
              <a:lnSpc>
                <a:spcPts val="1900"/>
              </a:lnSpc>
              <a:spcAft>
                <a:spcPts val="1200"/>
              </a:spcAft>
              <a:buFont typeface="Wingdings" panose="05000000000000000000" pitchFamily="2" charset="2"/>
              <a:buChar char="§"/>
            </a:pPr>
            <a:r>
              <a:rPr lang="fi-FI"/>
              <a:t>Suomea sitovat kansainväliset sopimukset ja työlainsäädäntö turvaavat työntekijöiden asemaa, säällisiä työehtoja sekä turvallisen ja terveellisen työympäristön.</a:t>
            </a:r>
          </a:p>
        </p:txBody>
      </p:sp>
      <p:sp>
        <p:nvSpPr>
          <p:cNvPr id="19" name="TextBox 18">
            <a:extLst>
              <a:ext uri="{FF2B5EF4-FFF2-40B4-BE49-F238E27FC236}">
                <a16:creationId xmlns:a16="http://schemas.microsoft.com/office/drawing/2014/main" id="{93CE077C-540E-0C48-B970-9D898535271C}"/>
              </a:ext>
            </a:extLst>
          </p:cNvPr>
          <p:cNvSpPr txBox="1"/>
          <p:nvPr/>
        </p:nvSpPr>
        <p:spPr>
          <a:xfrm>
            <a:off x="2873829" y="6643396"/>
            <a:ext cx="242374" cy="369332"/>
          </a:xfrm>
          <a:prstGeom prst="rect">
            <a:avLst/>
          </a:prstGeom>
          <a:noFill/>
        </p:spPr>
        <p:txBody>
          <a:bodyPr wrap="none" rtlCol="0">
            <a:spAutoFit/>
          </a:bodyPr>
          <a:lstStyle/>
          <a:p>
            <a:r>
              <a:rPr lang="fi-FI"/>
              <a:t> </a:t>
            </a:r>
          </a:p>
        </p:txBody>
      </p:sp>
      <p:grpSp>
        <p:nvGrpSpPr>
          <p:cNvPr id="2" name="Group 1">
            <a:extLst>
              <a:ext uri="{FF2B5EF4-FFF2-40B4-BE49-F238E27FC236}">
                <a16:creationId xmlns:a16="http://schemas.microsoft.com/office/drawing/2014/main" id="{AD6FD3F6-33D1-8C48-B157-F12572BED392}"/>
              </a:ext>
            </a:extLst>
          </p:cNvPr>
          <p:cNvGrpSpPr/>
          <p:nvPr/>
        </p:nvGrpSpPr>
        <p:grpSpPr>
          <a:xfrm>
            <a:off x="445769" y="1188261"/>
            <a:ext cx="3258199" cy="1015663"/>
            <a:chOff x="457199" y="792715"/>
            <a:chExt cx="3258199" cy="1015663"/>
          </a:xfrm>
        </p:grpSpPr>
        <p:sp>
          <p:nvSpPr>
            <p:cNvPr id="15" name="TextBox 14">
              <a:extLst>
                <a:ext uri="{FF2B5EF4-FFF2-40B4-BE49-F238E27FC236}">
                  <a16:creationId xmlns:a16="http://schemas.microsoft.com/office/drawing/2014/main" id="{3C84E347-B75A-A646-81D3-A97C8F8EA539}"/>
                </a:ext>
              </a:extLst>
            </p:cNvPr>
            <p:cNvSpPr txBox="1"/>
            <p:nvPr/>
          </p:nvSpPr>
          <p:spPr>
            <a:xfrm>
              <a:off x="457199" y="792715"/>
              <a:ext cx="2526094" cy="1015663"/>
            </a:xfrm>
            <a:prstGeom prst="rect">
              <a:avLst/>
            </a:prstGeom>
            <a:noFill/>
          </p:spPr>
          <p:txBody>
            <a:bodyPr wrap="square" rtlCol="0">
              <a:spAutoFit/>
            </a:bodyPr>
            <a:lstStyle/>
            <a:p>
              <a:r>
                <a:rPr lang="fi-FI" sz="2000" b="1">
                  <a:latin typeface="+mj-lt"/>
                </a:rPr>
                <a:t>Työelämän pelisäännöt työntekijän turvana</a:t>
              </a:r>
            </a:p>
          </p:txBody>
        </p:sp>
        <p:grpSp>
          <p:nvGrpSpPr>
            <p:cNvPr id="11" name="Group 10">
              <a:extLst>
                <a:ext uri="{FF2B5EF4-FFF2-40B4-BE49-F238E27FC236}">
                  <a16:creationId xmlns:a16="http://schemas.microsoft.com/office/drawing/2014/main" id="{EEAEBF98-2172-2642-BB8D-F9E391BC622E}"/>
                </a:ext>
              </a:extLst>
            </p:cNvPr>
            <p:cNvGrpSpPr/>
            <p:nvPr/>
          </p:nvGrpSpPr>
          <p:grpSpPr>
            <a:xfrm>
              <a:off x="3196577" y="910579"/>
              <a:ext cx="518821" cy="524167"/>
              <a:chOff x="3196577" y="1671155"/>
              <a:chExt cx="518821" cy="524167"/>
            </a:xfrm>
          </p:grpSpPr>
          <p:sp>
            <p:nvSpPr>
              <p:cNvPr id="3" name="Donut 2">
                <a:extLst>
                  <a:ext uri="{FF2B5EF4-FFF2-40B4-BE49-F238E27FC236}">
                    <a16:creationId xmlns:a16="http://schemas.microsoft.com/office/drawing/2014/main" id="{579538F1-BBBE-F343-B84E-840D2678E679}"/>
                  </a:ext>
                </a:extLst>
              </p:cNvPr>
              <p:cNvSpPr/>
              <p:nvPr/>
            </p:nvSpPr>
            <p:spPr>
              <a:xfrm>
                <a:off x="3196577" y="1676501"/>
                <a:ext cx="518821" cy="518821"/>
              </a:xfrm>
              <a:prstGeom prst="donut">
                <a:avLst>
                  <a:gd name="adj" fmla="val 4143"/>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8" name="TextBox 7">
                <a:extLst>
                  <a:ext uri="{FF2B5EF4-FFF2-40B4-BE49-F238E27FC236}">
                    <a16:creationId xmlns:a16="http://schemas.microsoft.com/office/drawing/2014/main" id="{FD99C469-8035-084E-B59A-83DB85C35D7A}"/>
                  </a:ext>
                </a:extLst>
              </p:cNvPr>
              <p:cNvSpPr txBox="1"/>
              <p:nvPr/>
            </p:nvSpPr>
            <p:spPr>
              <a:xfrm>
                <a:off x="3253257" y="1671155"/>
                <a:ext cx="405461" cy="518821"/>
              </a:xfrm>
              <a:prstGeom prst="rect">
                <a:avLst/>
              </a:prstGeom>
              <a:noFill/>
            </p:spPr>
            <p:txBody>
              <a:bodyPr wrap="square" rtlCol="0">
                <a:spAutoFit/>
              </a:bodyPr>
              <a:lstStyle/>
              <a:p>
                <a:pPr algn="ctr"/>
                <a:r>
                  <a:rPr lang="fi-FI" sz="2800" b="1">
                    <a:latin typeface="+mj-lt"/>
                  </a:rPr>
                  <a:t>2</a:t>
                </a:r>
              </a:p>
            </p:txBody>
          </p:sp>
        </p:grpSp>
      </p:grpSp>
      <p:cxnSp>
        <p:nvCxnSpPr>
          <p:cNvPr id="14" name="Straight Connector 13">
            <a:extLst>
              <a:ext uri="{FF2B5EF4-FFF2-40B4-BE49-F238E27FC236}">
                <a16:creationId xmlns:a16="http://schemas.microsoft.com/office/drawing/2014/main" id="{72DCF3CD-E4AC-2440-88A3-DC70BB08747B}"/>
              </a:ext>
            </a:extLst>
          </p:cNvPr>
          <p:cNvCxnSpPr>
            <a:cxnSpLocks/>
            <a:endCxn id="8" idx="0"/>
          </p:cNvCxnSpPr>
          <p:nvPr/>
        </p:nvCxnSpPr>
        <p:spPr>
          <a:xfrm>
            <a:off x="3444556" y="0"/>
            <a:ext cx="2" cy="1306125"/>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86432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249"/>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1" fill="hold" nodeType="after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707" y="225889"/>
            <a:ext cx="6818312" cy="1275057"/>
          </a:xfrm>
        </p:spPr>
        <p:txBody>
          <a:bodyPr/>
          <a:lstStyle/>
          <a:p>
            <a:pPr algn="ctr"/>
            <a:r>
              <a:rPr lang="en-GB" sz="4200" b="1" spc="40" err="1">
                <a:solidFill>
                  <a:schemeClr val="tx1"/>
                </a:solidFill>
                <a:latin typeface="Franklin Gothic Medium"/>
              </a:rPr>
              <a:t>Suomen</a:t>
            </a:r>
            <a:r>
              <a:rPr lang="en-GB" sz="4200" b="1" spc="40">
                <a:solidFill>
                  <a:schemeClr val="tx1"/>
                </a:solidFill>
                <a:latin typeface="Franklin Gothic Medium"/>
              </a:rPr>
              <a:t> </a:t>
            </a:r>
            <a:r>
              <a:rPr lang="en-GB" sz="4200" b="1" spc="40" err="1">
                <a:solidFill>
                  <a:schemeClr val="tx1"/>
                </a:solidFill>
                <a:latin typeface="Franklin Gothic Medium"/>
              </a:rPr>
              <a:t>suurin</a:t>
            </a:r>
            <a:r>
              <a:rPr lang="en-GB" sz="4200" b="1" spc="40">
                <a:solidFill>
                  <a:schemeClr val="tx1"/>
                </a:solidFill>
                <a:latin typeface="Franklin Gothic Medium"/>
              </a:rPr>
              <a:t> </a:t>
            </a:r>
            <a:r>
              <a:rPr lang="en-GB" sz="4200" b="1" spc="40" err="1">
                <a:solidFill>
                  <a:schemeClr val="tx1"/>
                </a:solidFill>
                <a:latin typeface="Franklin Gothic Medium"/>
              </a:rPr>
              <a:t>palkansaajakeskusjärjestö</a:t>
            </a:r>
            <a:endParaRPr lang="en-GB" sz="4200" b="1" spc="40">
              <a:solidFill>
                <a:schemeClr val="tx1"/>
              </a:solidFill>
              <a:latin typeface="Franklin Gothic Medium"/>
            </a:endParaRPr>
          </a:p>
        </p:txBody>
      </p:sp>
      <p:pic>
        <p:nvPicPr>
          <p:cNvPr id="39" name="Picture 38">
            <a:extLst>
              <a:ext uri="{FF2B5EF4-FFF2-40B4-BE49-F238E27FC236}">
                <a16:creationId xmlns:a16="http://schemas.microsoft.com/office/drawing/2014/main" id="{539796F2-8354-3B48-817A-3131EB38B900}"/>
              </a:ext>
            </a:extLst>
          </p:cNvPr>
          <p:cNvPicPr>
            <a:picLocks noChangeAspect="1"/>
          </p:cNvPicPr>
          <p:nvPr/>
        </p:nvPicPr>
        <p:blipFill>
          <a:blip r:embed="rId3"/>
          <a:stretch>
            <a:fillRect/>
          </a:stretch>
        </p:blipFill>
        <p:spPr>
          <a:xfrm flipH="1">
            <a:off x="8810976" y="1621560"/>
            <a:ext cx="321025" cy="578526"/>
          </a:xfrm>
          <a:prstGeom prst="rect">
            <a:avLst/>
          </a:prstGeom>
        </p:spPr>
      </p:pic>
      <p:pic>
        <p:nvPicPr>
          <p:cNvPr id="43" name="Picture 42">
            <a:extLst>
              <a:ext uri="{FF2B5EF4-FFF2-40B4-BE49-F238E27FC236}">
                <a16:creationId xmlns:a16="http://schemas.microsoft.com/office/drawing/2014/main" id="{D578F165-E3A1-7E48-8811-6A74D19A5CB2}"/>
              </a:ext>
            </a:extLst>
          </p:cNvPr>
          <p:cNvPicPr>
            <a:picLocks noChangeAspect="1"/>
          </p:cNvPicPr>
          <p:nvPr/>
        </p:nvPicPr>
        <p:blipFill>
          <a:blip r:embed="rId4"/>
          <a:stretch>
            <a:fillRect/>
          </a:stretch>
        </p:blipFill>
        <p:spPr>
          <a:xfrm flipH="1">
            <a:off x="8489950" y="1621559"/>
            <a:ext cx="321026" cy="578527"/>
          </a:xfrm>
          <a:prstGeom prst="rect">
            <a:avLst/>
          </a:prstGeom>
        </p:spPr>
      </p:pic>
      <p:pic>
        <p:nvPicPr>
          <p:cNvPr id="44" name="Picture 43">
            <a:extLst>
              <a:ext uri="{FF2B5EF4-FFF2-40B4-BE49-F238E27FC236}">
                <a16:creationId xmlns:a16="http://schemas.microsoft.com/office/drawing/2014/main" id="{51774D63-7524-F24F-9515-067E2EFFB719}"/>
              </a:ext>
            </a:extLst>
          </p:cNvPr>
          <p:cNvPicPr>
            <a:picLocks noChangeAspect="1"/>
          </p:cNvPicPr>
          <p:nvPr/>
        </p:nvPicPr>
        <p:blipFill>
          <a:blip r:embed="rId3"/>
          <a:stretch>
            <a:fillRect/>
          </a:stretch>
        </p:blipFill>
        <p:spPr>
          <a:xfrm flipH="1">
            <a:off x="8133130" y="1621560"/>
            <a:ext cx="321025" cy="578526"/>
          </a:xfrm>
          <a:prstGeom prst="rect">
            <a:avLst/>
          </a:prstGeom>
        </p:spPr>
      </p:pic>
      <p:pic>
        <p:nvPicPr>
          <p:cNvPr id="45" name="Picture 44">
            <a:extLst>
              <a:ext uri="{FF2B5EF4-FFF2-40B4-BE49-F238E27FC236}">
                <a16:creationId xmlns:a16="http://schemas.microsoft.com/office/drawing/2014/main" id="{5B02B52C-F2C0-0D46-BE0B-9BDFC6610057}"/>
              </a:ext>
            </a:extLst>
          </p:cNvPr>
          <p:cNvPicPr>
            <a:picLocks noChangeAspect="1"/>
          </p:cNvPicPr>
          <p:nvPr/>
        </p:nvPicPr>
        <p:blipFill>
          <a:blip r:embed="rId4"/>
          <a:stretch>
            <a:fillRect/>
          </a:stretch>
        </p:blipFill>
        <p:spPr>
          <a:xfrm flipH="1">
            <a:off x="7810500" y="1621559"/>
            <a:ext cx="321026" cy="578527"/>
          </a:xfrm>
          <a:prstGeom prst="rect">
            <a:avLst/>
          </a:prstGeom>
        </p:spPr>
      </p:pic>
      <p:pic>
        <p:nvPicPr>
          <p:cNvPr id="46" name="Picture 45">
            <a:extLst>
              <a:ext uri="{FF2B5EF4-FFF2-40B4-BE49-F238E27FC236}">
                <a16:creationId xmlns:a16="http://schemas.microsoft.com/office/drawing/2014/main" id="{CDE8BFC3-CC6F-6C4B-8D14-BF5D9F0EE955}"/>
              </a:ext>
            </a:extLst>
          </p:cNvPr>
          <p:cNvPicPr>
            <a:picLocks noChangeAspect="1"/>
          </p:cNvPicPr>
          <p:nvPr/>
        </p:nvPicPr>
        <p:blipFill>
          <a:blip r:embed="rId4">
            <a:alphaModFix amt="72000"/>
          </a:blip>
          <a:stretch>
            <a:fillRect/>
          </a:stretch>
        </p:blipFill>
        <p:spPr>
          <a:xfrm flipH="1">
            <a:off x="7499350" y="1621559"/>
            <a:ext cx="321026" cy="578527"/>
          </a:xfrm>
          <a:prstGeom prst="rect">
            <a:avLst/>
          </a:prstGeom>
        </p:spPr>
      </p:pic>
      <p:pic>
        <p:nvPicPr>
          <p:cNvPr id="47" name="Picture 46">
            <a:extLst>
              <a:ext uri="{FF2B5EF4-FFF2-40B4-BE49-F238E27FC236}">
                <a16:creationId xmlns:a16="http://schemas.microsoft.com/office/drawing/2014/main" id="{1A21699E-96A3-5E47-ADE1-AC78BE81FD52}"/>
              </a:ext>
            </a:extLst>
          </p:cNvPr>
          <p:cNvPicPr>
            <a:picLocks noChangeAspect="1"/>
          </p:cNvPicPr>
          <p:nvPr/>
        </p:nvPicPr>
        <p:blipFill>
          <a:blip r:embed="rId3"/>
          <a:stretch>
            <a:fillRect/>
          </a:stretch>
        </p:blipFill>
        <p:spPr>
          <a:xfrm flipH="1">
            <a:off x="7193330" y="1621560"/>
            <a:ext cx="321025" cy="578526"/>
          </a:xfrm>
          <a:prstGeom prst="rect">
            <a:avLst/>
          </a:prstGeom>
        </p:spPr>
      </p:pic>
      <p:pic>
        <p:nvPicPr>
          <p:cNvPr id="48" name="Picture 47">
            <a:extLst>
              <a:ext uri="{FF2B5EF4-FFF2-40B4-BE49-F238E27FC236}">
                <a16:creationId xmlns:a16="http://schemas.microsoft.com/office/drawing/2014/main" id="{D7D6504E-7C61-3C4E-ADA1-73E445B363AF}"/>
              </a:ext>
            </a:extLst>
          </p:cNvPr>
          <p:cNvPicPr>
            <a:picLocks noChangeAspect="1"/>
          </p:cNvPicPr>
          <p:nvPr/>
        </p:nvPicPr>
        <p:blipFill>
          <a:blip r:embed="rId3"/>
          <a:stretch>
            <a:fillRect/>
          </a:stretch>
        </p:blipFill>
        <p:spPr>
          <a:xfrm flipH="1">
            <a:off x="6875106" y="1621560"/>
            <a:ext cx="321025" cy="578526"/>
          </a:xfrm>
          <a:prstGeom prst="rect">
            <a:avLst/>
          </a:prstGeom>
        </p:spPr>
      </p:pic>
      <p:pic>
        <p:nvPicPr>
          <p:cNvPr id="49" name="Picture 48">
            <a:extLst>
              <a:ext uri="{FF2B5EF4-FFF2-40B4-BE49-F238E27FC236}">
                <a16:creationId xmlns:a16="http://schemas.microsoft.com/office/drawing/2014/main" id="{116FD228-767B-1443-B1A8-505F4D06F31B}"/>
              </a:ext>
            </a:extLst>
          </p:cNvPr>
          <p:cNvPicPr>
            <a:picLocks noChangeAspect="1"/>
          </p:cNvPicPr>
          <p:nvPr/>
        </p:nvPicPr>
        <p:blipFill>
          <a:blip r:embed="rId4"/>
          <a:stretch>
            <a:fillRect/>
          </a:stretch>
        </p:blipFill>
        <p:spPr>
          <a:xfrm flipH="1">
            <a:off x="6597650" y="1621559"/>
            <a:ext cx="321026" cy="578527"/>
          </a:xfrm>
          <a:prstGeom prst="rect">
            <a:avLst/>
          </a:prstGeom>
        </p:spPr>
      </p:pic>
      <p:pic>
        <p:nvPicPr>
          <p:cNvPr id="50" name="Picture 49">
            <a:extLst>
              <a:ext uri="{FF2B5EF4-FFF2-40B4-BE49-F238E27FC236}">
                <a16:creationId xmlns:a16="http://schemas.microsoft.com/office/drawing/2014/main" id="{E69CCBF6-2AC1-CD45-A7C4-EB79B94BFB4C}"/>
              </a:ext>
            </a:extLst>
          </p:cNvPr>
          <p:cNvPicPr>
            <a:picLocks noChangeAspect="1"/>
          </p:cNvPicPr>
          <p:nvPr/>
        </p:nvPicPr>
        <p:blipFill>
          <a:blip r:embed="rId4">
            <a:alphaModFix amt="71000"/>
          </a:blip>
          <a:stretch>
            <a:fillRect/>
          </a:stretch>
        </p:blipFill>
        <p:spPr>
          <a:xfrm flipH="1">
            <a:off x="6280150" y="1621559"/>
            <a:ext cx="321026" cy="578527"/>
          </a:xfrm>
          <a:prstGeom prst="rect">
            <a:avLst/>
          </a:prstGeom>
        </p:spPr>
      </p:pic>
      <p:pic>
        <p:nvPicPr>
          <p:cNvPr id="51" name="Picture 50">
            <a:extLst>
              <a:ext uri="{FF2B5EF4-FFF2-40B4-BE49-F238E27FC236}">
                <a16:creationId xmlns:a16="http://schemas.microsoft.com/office/drawing/2014/main" id="{B8AE228C-D917-CE4B-9264-1F7F4B606F8C}"/>
              </a:ext>
            </a:extLst>
          </p:cNvPr>
          <p:cNvPicPr>
            <a:picLocks noChangeAspect="1"/>
          </p:cNvPicPr>
          <p:nvPr/>
        </p:nvPicPr>
        <p:blipFill>
          <a:blip r:embed="rId4"/>
          <a:stretch>
            <a:fillRect/>
          </a:stretch>
        </p:blipFill>
        <p:spPr>
          <a:xfrm flipH="1">
            <a:off x="5974626" y="1621559"/>
            <a:ext cx="321026" cy="578527"/>
          </a:xfrm>
          <a:prstGeom prst="rect">
            <a:avLst/>
          </a:prstGeom>
        </p:spPr>
      </p:pic>
      <p:pic>
        <p:nvPicPr>
          <p:cNvPr id="52" name="Picture 51">
            <a:extLst>
              <a:ext uri="{FF2B5EF4-FFF2-40B4-BE49-F238E27FC236}">
                <a16:creationId xmlns:a16="http://schemas.microsoft.com/office/drawing/2014/main" id="{EDDE535D-ABBD-2146-A362-4305DB3B4905}"/>
              </a:ext>
            </a:extLst>
          </p:cNvPr>
          <p:cNvPicPr>
            <a:picLocks noChangeAspect="1"/>
          </p:cNvPicPr>
          <p:nvPr/>
        </p:nvPicPr>
        <p:blipFill>
          <a:blip r:embed="rId3">
            <a:alphaModFix/>
          </a:blip>
          <a:stretch>
            <a:fillRect/>
          </a:stretch>
        </p:blipFill>
        <p:spPr>
          <a:xfrm flipH="1">
            <a:off x="5682030" y="1621560"/>
            <a:ext cx="321025" cy="578526"/>
          </a:xfrm>
          <a:prstGeom prst="rect">
            <a:avLst/>
          </a:prstGeom>
        </p:spPr>
      </p:pic>
      <p:pic>
        <p:nvPicPr>
          <p:cNvPr id="53" name="Picture 52">
            <a:extLst>
              <a:ext uri="{FF2B5EF4-FFF2-40B4-BE49-F238E27FC236}">
                <a16:creationId xmlns:a16="http://schemas.microsoft.com/office/drawing/2014/main" id="{6F25557E-D8F5-6946-B21A-FA17BF49783E}"/>
              </a:ext>
            </a:extLst>
          </p:cNvPr>
          <p:cNvPicPr>
            <a:picLocks noChangeAspect="1"/>
          </p:cNvPicPr>
          <p:nvPr/>
        </p:nvPicPr>
        <p:blipFill>
          <a:blip r:embed="rId4"/>
          <a:stretch>
            <a:fillRect/>
          </a:stretch>
        </p:blipFill>
        <p:spPr>
          <a:xfrm flipH="1">
            <a:off x="5365750" y="1621559"/>
            <a:ext cx="321026" cy="578527"/>
          </a:xfrm>
          <a:prstGeom prst="rect">
            <a:avLst/>
          </a:prstGeom>
        </p:spPr>
      </p:pic>
      <p:pic>
        <p:nvPicPr>
          <p:cNvPr id="54" name="Picture 53">
            <a:extLst>
              <a:ext uri="{FF2B5EF4-FFF2-40B4-BE49-F238E27FC236}">
                <a16:creationId xmlns:a16="http://schemas.microsoft.com/office/drawing/2014/main" id="{A129BC6B-6D17-0241-BA6C-F4770D27A03B}"/>
              </a:ext>
            </a:extLst>
          </p:cNvPr>
          <p:cNvPicPr>
            <a:picLocks noChangeAspect="1"/>
          </p:cNvPicPr>
          <p:nvPr/>
        </p:nvPicPr>
        <p:blipFill>
          <a:blip r:embed="rId4"/>
          <a:stretch>
            <a:fillRect/>
          </a:stretch>
        </p:blipFill>
        <p:spPr>
          <a:xfrm flipH="1">
            <a:off x="5086350" y="1621559"/>
            <a:ext cx="321026" cy="578527"/>
          </a:xfrm>
          <a:prstGeom prst="rect">
            <a:avLst/>
          </a:prstGeom>
        </p:spPr>
      </p:pic>
      <p:pic>
        <p:nvPicPr>
          <p:cNvPr id="55" name="Picture 54">
            <a:extLst>
              <a:ext uri="{FF2B5EF4-FFF2-40B4-BE49-F238E27FC236}">
                <a16:creationId xmlns:a16="http://schemas.microsoft.com/office/drawing/2014/main" id="{1346CA67-EA18-B94D-AFB9-DFD0251192D4}"/>
              </a:ext>
            </a:extLst>
          </p:cNvPr>
          <p:cNvPicPr>
            <a:picLocks noChangeAspect="1"/>
          </p:cNvPicPr>
          <p:nvPr/>
        </p:nvPicPr>
        <p:blipFill>
          <a:blip r:embed="rId3"/>
          <a:stretch>
            <a:fillRect/>
          </a:stretch>
        </p:blipFill>
        <p:spPr>
          <a:xfrm flipH="1">
            <a:off x="4767630" y="1621560"/>
            <a:ext cx="321025" cy="578526"/>
          </a:xfrm>
          <a:prstGeom prst="rect">
            <a:avLst/>
          </a:prstGeom>
        </p:spPr>
      </p:pic>
      <p:pic>
        <p:nvPicPr>
          <p:cNvPr id="56" name="Picture 55">
            <a:extLst>
              <a:ext uri="{FF2B5EF4-FFF2-40B4-BE49-F238E27FC236}">
                <a16:creationId xmlns:a16="http://schemas.microsoft.com/office/drawing/2014/main" id="{AC894E1D-1EFF-1C48-A14B-20DB81A1E06E}"/>
              </a:ext>
            </a:extLst>
          </p:cNvPr>
          <p:cNvPicPr>
            <a:picLocks noChangeAspect="1"/>
          </p:cNvPicPr>
          <p:nvPr/>
        </p:nvPicPr>
        <p:blipFill>
          <a:blip r:embed="rId4"/>
          <a:stretch>
            <a:fillRect/>
          </a:stretch>
        </p:blipFill>
        <p:spPr>
          <a:xfrm flipH="1">
            <a:off x="4451350" y="1621559"/>
            <a:ext cx="321026" cy="578527"/>
          </a:xfrm>
          <a:prstGeom prst="rect">
            <a:avLst/>
          </a:prstGeom>
        </p:spPr>
      </p:pic>
      <p:pic>
        <p:nvPicPr>
          <p:cNvPr id="57" name="Picture 56">
            <a:extLst>
              <a:ext uri="{FF2B5EF4-FFF2-40B4-BE49-F238E27FC236}">
                <a16:creationId xmlns:a16="http://schemas.microsoft.com/office/drawing/2014/main" id="{97BA188F-9AFA-9F4C-9D6F-F27B1BB70F9C}"/>
              </a:ext>
            </a:extLst>
          </p:cNvPr>
          <p:cNvPicPr>
            <a:picLocks noChangeAspect="1"/>
          </p:cNvPicPr>
          <p:nvPr/>
        </p:nvPicPr>
        <p:blipFill>
          <a:blip r:embed="rId4">
            <a:alphaModFix amt="82000"/>
          </a:blip>
          <a:stretch>
            <a:fillRect/>
          </a:stretch>
        </p:blipFill>
        <p:spPr>
          <a:xfrm flipH="1">
            <a:off x="4171950" y="1621559"/>
            <a:ext cx="321026" cy="578527"/>
          </a:xfrm>
          <a:prstGeom prst="rect">
            <a:avLst/>
          </a:prstGeom>
        </p:spPr>
      </p:pic>
      <p:pic>
        <p:nvPicPr>
          <p:cNvPr id="58" name="Picture 57">
            <a:extLst>
              <a:ext uri="{FF2B5EF4-FFF2-40B4-BE49-F238E27FC236}">
                <a16:creationId xmlns:a16="http://schemas.microsoft.com/office/drawing/2014/main" id="{63220EAA-FA5E-0D4F-8945-64EDEB21BE21}"/>
              </a:ext>
            </a:extLst>
          </p:cNvPr>
          <p:cNvPicPr>
            <a:picLocks noChangeAspect="1"/>
          </p:cNvPicPr>
          <p:nvPr/>
        </p:nvPicPr>
        <p:blipFill>
          <a:blip r:embed="rId3"/>
          <a:stretch>
            <a:fillRect/>
          </a:stretch>
        </p:blipFill>
        <p:spPr>
          <a:xfrm flipH="1">
            <a:off x="3853230" y="1621560"/>
            <a:ext cx="321025" cy="578526"/>
          </a:xfrm>
          <a:prstGeom prst="rect">
            <a:avLst/>
          </a:prstGeom>
        </p:spPr>
      </p:pic>
      <p:pic>
        <p:nvPicPr>
          <p:cNvPr id="59" name="Picture 58">
            <a:extLst>
              <a:ext uri="{FF2B5EF4-FFF2-40B4-BE49-F238E27FC236}">
                <a16:creationId xmlns:a16="http://schemas.microsoft.com/office/drawing/2014/main" id="{73F49C7F-5CBF-0F46-A973-6250D686246D}"/>
              </a:ext>
            </a:extLst>
          </p:cNvPr>
          <p:cNvPicPr>
            <a:picLocks noChangeAspect="1"/>
          </p:cNvPicPr>
          <p:nvPr/>
        </p:nvPicPr>
        <p:blipFill>
          <a:blip r:embed="rId4"/>
          <a:stretch>
            <a:fillRect/>
          </a:stretch>
        </p:blipFill>
        <p:spPr>
          <a:xfrm flipH="1">
            <a:off x="3536950" y="1621559"/>
            <a:ext cx="321026" cy="578527"/>
          </a:xfrm>
          <a:prstGeom prst="rect">
            <a:avLst/>
          </a:prstGeom>
        </p:spPr>
      </p:pic>
      <p:pic>
        <p:nvPicPr>
          <p:cNvPr id="60" name="Picture 59">
            <a:extLst>
              <a:ext uri="{FF2B5EF4-FFF2-40B4-BE49-F238E27FC236}">
                <a16:creationId xmlns:a16="http://schemas.microsoft.com/office/drawing/2014/main" id="{10574343-2FDD-CB4D-BD0B-8AC8B8380F43}"/>
              </a:ext>
            </a:extLst>
          </p:cNvPr>
          <p:cNvPicPr>
            <a:picLocks noChangeAspect="1"/>
          </p:cNvPicPr>
          <p:nvPr/>
        </p:nvPicPr>
        <p:blipFill>
          <a:blip r:embed="rId4"/>
          <a:stretch>
            <a:fillRect/>
          </a:stretch>
        </p:blipFill>
        <p:spPr>
          <a:xfrm flipH="1">
            <a:off x="3257550" y="1621559"/>
            <a:ext cx="321026" cy="578527"/>
          </a:xfrm>
          <a:prstGeom prst="rect">
            <a:avLst/>
          </a:prstGeom>
        </p:spPr>
      </p:pic>
      <p:pic>
        <p:nvPicPr>
          <p:cNvPr id="61" name="Picture 60">
            <a:extLst>
              <a:ext uri="{FF2B5EF4-FFF2-40B4-BE49-F238E27FC236}">
                <a16:creationId xmlns:a16="http://schemas.microsoft.com/office/drawing/2014/main" id="{DAC1FED7-ECF2-B142-B806-F7B23E7832CD}"/>
              </a:ext>
            </a:extLst>
          </p:cNvPr>
          <p:cNvPicPr>
            <a:picLocks noChangeAspect="1"/>
          </p:cNvPicPr>
          <p:nvPr/>
        </p:nvPicPr>
        <p:blipFill>
          <a:blip r:embed="rId3">
            <a:alphaModFix amt="83000"/>
          </a:blip>
          <a:stretch>
            <a:fillRect/>
          </a:stretch>
        </p:blipFill>
        <p:spPr>
          <a:xfrm flipH="1">
            <a:off x="2938830" y="1621560"/>
            <a:ext cx="321025" cy="578526"/>
          </a:xfrm>
          <a:prstGeom prst="rect">
            <a:avLst/>
          </a:prstGeom>
        </p:spPr>
      </p:pic>
      <p:pic>
        <p:nvPicPr>
          <p:cNvPr id="62" name="Picture 61">
            <a:extLst>
              <a:ext uri="{FF2B5EF4-FFF2-40B4-BE49-F238E27FC236}">
                <a16:creationId xmlns:a16="http://schemas.microsoft.com/office/drawing/2014/main" id="{8AC477DD-02E4-C54F-8AE1-7EECC18AE81D}"/>
              </a:ext>
            </a:extLst>
          </p:cNvPr>
          <p:cNvPicPr>
            <a:picLocks noChangeAspect="1"/>
          </p:cNvPicPr>
          <p:nvPr/>
        </p:nvPicPr>
        <p:blipFill>
          <a:blip r:embed="rId4"/>
          <a:stretch>
            <a:fillRect/>
          </a:stretch>
        </p:blipFill>
        <p:spPr>
          <a:xfrm flipH="1">
            <a:off x="2647950" y="1621559"/>
            <a:ext cx="321026" cy="578527"/>
          </a:xfrm>
          <a:prstGeom prst="rect">
            <a:avLst/>
          </a:prstGeom>
        </p:spPr>
      </p:pic>
      <p:pic>
        <p:nvPicPr>
          <p:cNvPr id="63" name="Picture 62">
            <a:extLst>
              <a:ext uri="{FF2B5EF4-FFF2-40B4-BE49-F238E27FC236}">
                <a16:creationId xmlns:a16="http://schemas.microsoft.com/office/drawing/2014/main" id="{B857B334-2AE8-6144-8D90-4B65A9A9BDD3}"/>
              </a:ext>
            </a:extLst>
          </p:cNvPr>
          <p:cNvPicPr>
            <a:picLocks noChangeAspect="1"/>
          </p:cNvPicPr>
          <p:nvPr/>
        </p:nvPicPr>
        <p:blipFill>
          <a:blip r:embed="rId4"/>
          <a:stretch>
            <a:fillRect/>
          </a:stretch>
        </p:blipFill>
        <p:spPr>
          <a:xfrm flipH="1">
            <a:off x="2368550" y="1621559"/>
            <a:ext cx="321026" cy="578527"/>
          </a:xfrm>
          <a:prstGeom prst="rect">
            <a:avLst/>
          </a:prstGeom>
        </p:spPr>
      </p:pic>
      <p:pic>
        <p:nvPicPr>
          <p:cNvPr id="64" name="Picture 63">
            <a:extLst>
              <a:ext uri="{FF2B5EF4-FFF2-40B4-BE49-F238E27FC236}">
                <a16:creationId xmlns:a16="http://schemas.microsoft.com/office/drawing/2014/main" id="{4B98EA9C-6FC1-4343-A6E4-6C9AB337827C}"/>
              </a:ext>
            </a:extLst>
          </p:cNvPr>
          <p:cNvPicPr>
            <a:picLocks noChangeAspect="1"/>
          </p:cNvPicPr>
          <p:nvPr/>
        </p:nvPicPr>
        <p:blipFill>
          <a:blip r:embed="rId3"/>
          <a:stretch>
            <a:fillRect/>
          </a:stretch>
        </p:blipFill>
        <p:spPr>
          <a:xfrm flipH="1">
            <a:off x="2049830" y="1621560"/>
            <a:ext cx="321025" cy="578526"/>
          </a:xfrm>
          <a:prstGeom prst="rect">
            <a:avLst/>
          </a:prstGeom>
        </p:spPr>
      </p:pic>
      <p:pic>
        <p:nvPicPr>
          <p:cNvPr id="65" name="Picture 64">
            <a:extLst>
              <a:ext uri="{FF2B5EF4-FFF2-40B4-BE49-F238E27FC236}">
                <a16:creationId xmlns:a16="http://schemas.microsoft.com/office/drawing/2014/main" id="{895C0822-81F3-4D42-A083-8AE31A999E9F}"/>
              </a:ext>
            </a:extLst>
          </p:cNvPr>
          <p:cNvPicPr>
            <a:picLocks noChangeAspect="1"/>
          </p:cNvPicPr>
          <p:nvPr/>
        </p:nvPicPr>
        <p:blipFill>
          <a:blip r:embed="rId5">
            <a:alphaModFix amt="78000"/>
            <a:extLst>
              <a:ext uri="{BEBA8EAE-BF5A-486C-A8C5-ECC9F3942E4B}">
                <a14:imgProps xmlns:a14="http://schemas.microsoft.com/office/drawing/2010/main">
                  <a14:imgLayer r:embed="rId6">
                    <a14:imgEffect>
                      <a14:saturation sat="98000"/>
                    </a14:imgEffect>
                  </a14:imgLayer>
                </a14:imgProps>
              </a:ext>
            </a:extLst>
          </a:blip>
          <a:stretch>
            <a:fillRect/>
          </a:stretch>
        </p:blipFill>
        <p:spPr>
          <a:xfrm flipH="1">
            <a:off x="1733550" y="1621559"/>
            <a:ext cx="321026" cy="578527"/>
          </a:xfrm>
          <a:prstGeom prst="rect">
            <a:avLst/>
          </a:prstGeom>
        </p:spPr>
      </p:pic>
      <p:pic>
        <p:nvPicPr>
          <p:cNvPr id="66" name="Picture 65">
            <a:extLst>
              <a:ext uri="{FF2B5EF4-FFF2-40B4-BE49-F238E27FC236}">
                <a16:creationId xmlns:a16="http://schemas.microsoft.com/office/drawing/2014/main" id="{43606C49-21E8-B741-BBD7-13DB06DCBC02}"/>
              </a:ext>
            </a:extLst>
          </p:cNvPr>
          <p:cNvPicPr>
            <a:picLocks noChangeAspect="1"/>
          </p:cNvPicPr>
          <p:nvPr/>
        </p:nvPicPr>
        <p:blipFill>
          <a:blip r:embed="rId4"/>
          <a:stretch>
            <a:fillRect/>
          </a:stretch>
        </p:blipFill>
        <p:spPr>
          <a:xfrm flipH="1">
            <a:off x="1454150" y="1621559"/>
            <a:ext cx="321026" cy="578527"/>
          </a:xfrm>
          <a:prstGeom prst="rect">
            <a:avLst/>
          </a:prstGeom>
        </p:spPr>
      </p:pic>
      <p:pic>
        <p:nvPicPr>
          <p:cNvPr id="67" name="Picture 66">
            <a:extLst>
              <a:ext uri="{FF2B5EF4-FFF2-40B4-BE49-F238E27FC236}">
                <a16:creationId xmlns:a16="http://schemas.microsoft.com/office/drawing/2014/main" id="{3605AC70-8829-5448-A40D-AA3ECD5504CB}"/>
              </a:ext>
            </a:extLst>
          </p:cNvPr>
          <p:cNvPicPr>
            <a:picLocks noChangeAspect="1"/>
          </p:cNvPicPr>
          <p:nvPr/>
        </p:nvPicPr>
        <p:blipFill>
          <a:blip r:embed="rId3"/>
          <a:stretch>
            <a:fillRect/>
          </a:stretch>
        </p:blipFill>
        <p:spPr>
          <a:xfrm flipH="1">
            <a:off x="1135430" y="1621560"/>
            <a:ext cx="321025" cy="578526"/>
          </a:xfrm>
          <a:prstGeom prst="rect">
            <a:avLst/>
          </a:prstGeom>
        </p:spPr>
      </p:pic>
      <p:pic>
        <p:nvPicPr>
          <p:cNvPr id="68" name="Picture 67">
            <a:extLst>
              <a:ext uri="{FF2B5EF4-FFF2-40B4-BE49-F238E27FC236}">
                <a16:creationId xmlns:a16="http://schemas.microsoft.com/office/drawing/2014/main" id="{B72CBC20-4B81-904E-B747-968622E1C9B6}"/>
              </a:ext>
            </a:extLst>
          </p:cNvPr>
          <p:cNvPicPr>
            <a:picLocks noChangeAspect="1"/>
          </p:cNvPicPr>
          <p:nvPr/>
        </p:nvPicPr>
        <p:blipFill>
          <a:blip r:embed="rId3"/>
          <a:stretch>
            <a:fillRect/>
          </a:stretch>
        </p:blipFill>
        <p:spPr>
          <a:xfrm flipH="1">
            <a:off x="830630" y="1621560"/>
            <a:ext cx="321025" cy="578526"/>
          </a:xfrm>
          <a:prstGeom prst="rect">
            <a:avLst/>
          </a:prstGeom>
        </p:spPr>
      </p:pic>
      <p:pic>
        <p:nvPicPr>
          <p:cNvPr id="69" name="Picture 68">
            <a:extLst>
              <a:ext uri="{FF2B5EF4-FFF2-40B4-BE49-F238E27FC236}">
                <a16:creationId xmlns:a16="http://schemas.microsoft.com/office/drawing/2014/main" id="{C4F26AC2-94BF-6346-B394-101C472A9B39}"/>
              </a:ext>
            </a:extLst>
          </p:cNvPr>
          <p:cNvPicPr>
            <a:picLocks noChangeAspect="1"/>
          </p:cNvPicPr>
          <p:nvPr/>
        </p:nvPicPr>
        <p:blipFill>
          <a:blip r:embed="rId4"/>
          <a:stretch>
            <a:fillRect/>
          </a:stretch>
        </p:blipFill>
        <p:spPr>
          <a:xfrm flipH="1">
            <a:off x="577850" y="1621559"/>
            <a:ext cx="321026" cy="578527"/>
          </a:xfrm>
          <a:prstGeom prst="rect">
            <a:avLst/>
          </a:prstGeom>
        </p:spPr>
      </p:pic>
      <p:pic>
        <p:nvPicPr>
          <p:cNvPr id="70" name="Picture 69">
            <a:extLst>
              <a:ext uri="{FF2B5EF4-FFF2-40B4-BE49-F238E27FC236}">
                <a16:creationId xmlns:a16="http://schemas.microsoft.com/office/drawing/2014/main" id="{D2AE40B3-7F08-F740-85A9-A036607E9D23}"/>
              </a:ext>
            </a:extLst>
          </p:cNvPr>
          <p:cNvPicPr>
            <a:picLocks noChangeAspect="1"/>
          </p:cNvPicPr>
          <p:nvPr/>
        </p:nvPicPr>
        <p:blipFill>
          <a:blip r:embed="rId4">
            <a:alphaModFix amt="81000"/>
          </a:blip>
          <a:stretch>
            <a:fillRect/>
          </a:stretch>
        </p:blipFill>
        <p:spPr>
          <a:xfrm flipH="1">
            <a:off x="311150" y="1621559"/>
            <a:ext cx="321026" cy="578527"/>
          </a:xfrm>
          <a:prstGeom prst="rect">
            <a:avLst/>
          </a:prstGeom>
        </p:spPr>
      </p:pic>
      <p:pic>
        <p:nvPicPr>
          <p:cNvPr id="71" name="Picture 70">
            <a:extLst>
              <a:ext uri="{FF2B5EF4-FFF2-40B4-BE49-F238E27FC236}">
                <a16:creationId xmlns:a16="http://schemas.microsoft.com/office/drawing/2014/main" id="{8EFE0966-3B91-F842-8606-35D000E555D0}"/>
              </a:ext>
            </a:extLst>
          </p:cNvPr>
          <p:cNvPicPr>
            <a:picLocks noChangeAspect="1"/>
          </p:cNvPicPr>
          <p:nvPr/>
        </p:nvPicPr>
        <p:blipFill>
          <a:blip r:embed="rId4"/>
          <a:stretch>
            <a:fillRect/>
          </a:stretch>
        </p:blipFill>
        <p:spPr>
          <a:xfrm flipH="1">
            <a:off x="6350" y="1621559"/>
            <a:ext cx="321026" cy="578527"/>
          </a:xfrm>
          <a:prstGeom prst="rect">
            <a:avLst/>
          </a:prstGeom>
        </p:spPr>
      </p:pic>
      <p:grpSp>
        <p:nvGrpSpPr>
          <p:cNvPr id="73" name="Group 72">
            <a:extLst>
              <a:ext uri="{FF2B5EF4-FFF2-40B4-BE49-F238E27FC236}">
                <a16:creationId xmlns:a16="http://schemas.microsoft.com/office/drawing/2014/main" id="{0AED2980-8729-7A42-B8CE-2B59DA4794BA}"/>
              </a:ext>
            </a:extLst>
          </p:cNvPr>
          <p:cNvGrpSpPr/>
          <p:nvPr/>
        </p:nvGrpSpPr>
        <p:grpSpPr>
          <a:xfrm>
            <a:off x="5834543" y="3595756"/>
            <a:ext cx="2329543" cy="852423"/>
            <a:chOff x="446315" y="1569106"/>
            <a:chExt cx="2329543" cy="852423"/>
          </a:xfrm>
        </p:grpSpPr>
        <p:sp>
          <p:nvSpPr>
            <p:cNvPr id="74" name="TextBox 73">
              <a:extLst>
                <a:ext uri="{FF2B5EF4-FFF2-40B4-BE49-F238E27FC236}">
                  <a16:creationId xmlns:a16="http://schemas.microsoft.com/office/drawing/2014/main" id="{EA8B24E7-0542-3644-864E-5F2F5A8B4F10}"/>
                </a:ext>
              </a:extLst>
            </p:cNvPr>
            <p:cNvSpPr txBox="1"/>
            <p:nvPr/>
          </p:nvSpPr>
          <p:spPr>
            <a:xfrm>
              <a:off x="446315" y="1569106"/>
              <a:ext cx="2329543" cy="646331"/>
            </a:xfrm>
            <a:prstGeom prst="rect">
              <a:avLst/>
            </a:prstGeom>
            <a:noFill/>
          </p:spPr>
          <p:txBody>
            <a:bodyPr wrap="square" rtlCol="0">
              <a:spAutoFit/>
            </a:bodyPr>
            <a:lstStyle/>
            <a:p>
              <a:r>
                <a:rPr lang="fi-FI" sz="2400" b="1">
                  <a:latin typeface="+mj-lt"/>
                </a:rPr>
                <a:t>n. </a:t>
              </a:r>
              <a:r>
                <a:rPr lang="fi-FI" sz="3600" b="1">
                  <a:latin typeface="+mj-lt"/>
                </a:rPr>
                <a:t>170 000</a:t>
              </a:r>
            </a:p>
          </p:txBody>
        </p:sp>
        <p:sp>
          <p:nvSpPr>
            <p:cNvPr id="75" name="Rectangle 74">
              <a:extLst>
                <a:ext uri="{FF2B5EF4-FFF2-40B4-BE49-F238E27FC236}">
                  <a16:creationId xmlns:a16="http://schemas.microsoft.com/office/drawing/2014/main" id="{F98AD082-C936-AC4E-B04E-C5670C82064F}"/>
                </a:ext>
              </a:extLst>
            </p:cNvPr>
            <p:cNvSpPr/>
            <p:nvPr/>
          </p:nvSpPr>
          <p:spPr>
            <a:xfrm>
              <a:off x="446315" y="2082975"/>
              <a:ext cx="1630575" cy="338554"/>
            </a:xfrm>
            <a:prstGeom prst="rect">
              <a:avLst/>
            </a:prstGeom>
          </p:spPr>
          <p:txBody>
            <a:bodyPr wrap="none">
              <a:spAutoFit/>
            </a:bodyPr>
            <a:lstStyle/>
            <a:p>
              <a:pPr>
                <a:spcAft>
                  <a:spcPts val="1000"/>
                </a:spcAft>
              </a:pPr>
              <a:r>
                <a:rPr lang="en-GB" sz="1600" err="1"/>
                <a:t>alle</a:t>
              </a:r>
              <a:r>
                <a:rPr lang="en-GB" sz="1600"/>
                <a:t> 30-vuotiasta</a:t>
              </a:r>
            </a:p>
          </p:txBody>
        </p:sp>
      </p:grpSp>
      <p:grpSp>
        <p:nvGrpSpPr>
          <p:cNvPr id="79" name="Group 78">
            <a:extLst>
              <a:ext uri="{FF2B5EF4-FFF2-40B4-BE49-F238E27FC236}">
                <a16:creationId xmlns:a16="http://schemas.microsoft.com/office/drawing/2014/main" id="{C5243E95-9C33-4D48-996C-E428DE38A8D9}"/>
              </a:ext>
            </a:extLst>
          </p:cNvPr>
          <p:cNvGrpSpPr/>
          <p:nvPr/>
        </p:nvGrpSpPr>
        <p:grpSpPr>
          <a:xfrm>
            <a:off x="3594755" y="2516479"/>
            <a:ext cx="2329543" cy="863547"/>
            <a:chOff x="372940" y="489829"/>
            <a:chExt cx="2329543" cy="863547"/>
          </a:xfrm>
        </p:grpSpPr>
        <p:sp>
          <p:nvSpPr>
            <p:cNvPr id="80" name="TextBox 79">
              <a:extLst>
                <a:ext uri="{FF2B5EF4-FFF2-40B4-BE49-F238E27FC236}">
                  <a16:creationId xmlns:a16="http://schemas.microsoft.com/office/drawing/2014/main" id="{64363CF5-226D-7F4F-BE02-4E30B82D3A0B}"/>
                </a:ext>
              </a:extLst>
            </p:cNvPr>
            <p:cNvSpPr txBox="1"/>
            <p:nvPr/>
          </p:nvSpPr>
          <p:spPr>
            <a:xfrm>
              <a:off x="372940" y="489829"/>
              <a:ext cx="2329543" cy="646331"/>
            </a:xfrm>
            <a:prstGeom prst="rect">
              <a:avLst/>
            </a:prstGeom>
            <a:noFill/>
          </p:spPr>
          <p:txBody>
            <a:bodyPr wrap="square" rtlCol="0">
              <a:spAutoFit/>
            </a:bodyPr>
            <a:lstStyle/>
            <a:p>
              <a:r>
                <a:rPr lang="fi-FI" sz="3600" b="1">
                  <a:latin typeface="+mj-lt"/>
                </a:rPr>
                <a:t>18</a:t>
              </a:r>
            </a:p>
          </p:txBody>
        </p:sp>
        <p:sp>
          <p:nvSpPr>
            <p:cNvPr id="81" name="Rectangle 80">
              <a:extLst>
                <a:ext uri="{FF2B5EF4-FFF2-40B4-BE49-F238E27FC236}">
                  <a16:creationId xmlns:a16="http://schemas.microsoft.com/office/drawing/2014/main" id="{C01FD1C7-53DF-4E45-B778-D562C60A38F4}"/>
                </a:ext>
              </a:extLst>
            </p:cNvPr>
            <p:cNvSpPr/>
            <p:nvPr/>
          </p:nvSpPr>
          <p:spPr>
            <a:xfrm>
              <a:off x="407145" y="1014822"/>
              <a:ext cx="1130566" cy="338554"/>
            </a:xfrm>
            <a:prstGeom prst="rect">
              <a:avLst/>
            </a:prstGeom>
          </p:spPr>
          <p:txBody>
            <a:bodyPr wrap="none">
              <a:spAutoFit/>
            </a:bodyPr>
            <a:lstStyle/>
            <a:p>
              <a:pPr>
                <a:spcAft>
                  <a:spcPts val="1000"/>
                </a:spcAft>
              </a:pPr>
              <a:r>
                <a:rPr lang="en-GB" sz="1600" err="1"/>
                <a:t>jäsenliittoa</a:t>
              </a:r>
              <a:endParaRPr lang="en-GB" sz="1600"/>
            </a:p>
          </p:txBody>
        </p:sp>
      </p:grpSp>
      <p:grpSp>
        <p:nvGrpSpPr>
          <p:cNvPr id="82" name="Group 81">
            <a:extLst>
              <a:ext uri="{FF2B5EF4-FFF2-40B4-BE49-F238E27FC236}">
                <a16:creationId xmlns:a16="http://schemas.microsoft.com/office/drawing/2014/main" id="{150967D7-0499-C449-8972-DE1076A0CFCF}"/>
              </a:ext>
            </a:extLst>
          </p:cNvPr>
          <p:cNvGrpSpPr/>
          <p:nvPr/>
        </p:nvGrpSpPr>
        <p:grpSpPr>
          <a:xfrm>
            <a:off x="5753904" y="2530309"/>
            <a:ext cx="2329543" cy="852270"/>
            <a:chOff x="341868" y="1569259"/>
            <a:chExt cx="2329543" cy="852270"/>
          </a:xfrm>
        </p:grpSpPr>
        <p:sp>
          <p:nvSpPr>
            <p:cNvPr id="83" name="TextBox 82">
              <a:extLst>
                <a:ext uri="{FF2B5EF4-FFF2-40B4-BE49-F238E27FC236}">
                  <a16:creationId xmlns:a16="http://schemas.microsoft.com/office/drawing/2014/main" id="{3050DD9C-C4FA-944F-B639-5CBCCEC5E7FE}"/>
                </a:ext>
              </a:extLst>
            </p:cNvPr>
            <p:cNvSpPr txBox="1"/>
            <p:nvPr/>
          </p:nvSpPr>
          <p:spPr>
            <a:xfrm>
              <a:off x="341868" y="1569259"/>
              <a:ext cx="2329543" cy="646331"/>
            </a:xfrm>
            <a:prstGeom prst="rect">
              <a:avLst/>
            </a:prstGeom>
            <a:noFill/>
          </p:spPr>
          <p:txBody>
            <a:bodyPr wrap="square" rtlCol="0">
              <a:spAutoFit/>
            </a:bodyPr>
            <a:lstStyle/>
            <a:p>
              <a:r>
                <a:rPr lang="en-GB" sz="2400" b="1">
                  <a:latin typeface="+mj-lt"/>
                </a:rPr>
                <a:t> n.  </a:t>
              </a:r>
              <a:r>
                <a:rPr lang="en-GB" sz="3600" b="1">
                  <a:latin typeface="+mj-lt"/>
                </a:rPr>
                <a:t>2 000</a:t>
              </a:r>
              <a:endParaRPr lang="fi-FI" sz="3600" b="1">
                <a:latin typeface="+mj-lt"/>
              </a:endParaRPr>
            </a:p>
          </p:txBody>
        </p:sp>
        <p:sp>
          <p:nvSpPr>
            <p:cNvPr id="84" name="Rectangle 83">
              <a:extLst>
                <a:ext uri="{FF2B5EF4-FFF2-40B4-BE49-F238E27FC236}">
                  <a16:creationId xmlns:a16="http://schemas.microsoft.com/office/drawing/2014/main" id="{B7BB137B-4D8C-0A4F-9D12-6E66DC3E592F}"/>
                </a:ext>
              </a:extLst>
            </p:cNvPr>
            <p:cNvSpPr/>
            <p:nvPr/>
          </p:nvSpPr>
          <p:spPr>
            <a:xfrm>
              <a:off x="446315" y="2082975"/>
              <a:ext cx="1589025" cy="338554"/>
            </a:xfrm>
            <a:prstGeom prst="rect">
              <a:avLst/>
            </a:prstGeom>
          </p:spPr>
          <p:txBody>
            <a:bodyPr wrap="none">
              <a:spAutoFit/>
            </a:bodyPr>
            <a:lstStyle/>
            <a:p>
              <a:pPr>
                <a:spcAft>
                  <a:spcPts val="1000"/>
                </a:spcAft>
              </a:pPr>
              <a:r>
                <a:rPr lang="en-GB" sz="1600" err="1"/>
                <a:t>ammattiosastoa</a:t>
              </a:r>
              <a:endParaRPr lang="en-GB" sz="1600"/>
            </a:p>
          </p:txBody>
        </p:sp>
      </p:grpSp>
      <p:grpSp>
        <p:nvGrpSpPr>
          <p:cNvPr id="85" name="Group 84">
            <a:extLst>
              <a:ext uri="{FF2B5EF4-FFF2-40B4-BE49-F238E27FC236}">
                <a16:creationId xmlns:a16="http://schemas.microsoft.com/office/drawing/2014/main" id="{57C57742-2EA4-3E48-ABFF-8B75E98A4593}"/>
              </a:ext>
            </a:extLst>
          </p:cNvPr>
          <p:cNvGrpSpPr/>
          <p:nvPr/>
        </p:nvGrpSpPr>
        <p:grpSpPr>
          <a:xfrm>
            <a:off x="1008830" y="3595756"/>
            <a:ext cx="2329543" cy="852423"/>
            <a:chOff x="446315" y="1569106"/>
            <a:chExt cx="2329543" cy="852423"/>
          </a:xfrm>
        </p:grpSpPr>
        <p:sp>
          <p:nvSpPr>
            <p:cNvPr id="86" name="TextBox 85">
              <a:extLst>
                <a:ext uri="{FF2B5EF4-FFF2-40B4-BE49-F238E27FC236}">
                  <a16:creationId xmlns:a16="http://schemas.microsoft.com/office/drawing/2014/main" id="{73451F75-4E16-5C44-9940-9262435D5A23}"/>
                </a:ext>
              </a:extLst>
            </p:cNvPr>
            <p:cNvSpPr txBox="1"/>
            <p:nvPr/>
          </p:nvSpPr>
          <p:spPr>
            <a:xfrm>
              <a:off x="446315" y="1569106"/>
              <a:ext cx="2329543" cy="646331"/>
            </a:xfrm>
            <a:prstGeom prst="rect">
              <a:avLst/>
            </a:prstGeom>
            <a:noFill/>
          </p:spPr>
          <p:txBody>
            <a:bodyPr wrap="square" rtlCol="0">
              <a:spAutoFit/>
            </a:bodyPr>
            <a:lstStyle/>
            <a:p>
              <a:r>
                <a:rPr lang="fi-FI" sz="2400" b="1">
                  <a:latin typeface="+mj-lt"/>
                </a:rPr>
                <a:t>n. </a:t>
              </a:r>
              <a:r>
                <a:rPr lang="fi-FI" sz="3600" b="1">
                  <a:latin typeface="+mj-lt"/>
                </a:rPr>
                <a:t>90 000</a:t>
              </a:r>
            </a:p>
          </p:txBody>
        </p:sp>
        <p:sp>
          <p:nvSpPr>
            <p:cNvPr id="87" name="Rectangle 86">
              <a:extLst>
                <a:ext uri="{FF2B5EF4-FFF2-40B4-BE49-F238E27FC236}">
                  <a16:creationId xmlns:a16="http://schemas.microsoft.com/office/drawing/2014/main" id="{8BA63A0D-5DA1-0444-84ED-7CD5D7F95A22}"/>
                </a:ext>
              </a:extLst>
            </p:cNvPr>
            <p:cNvSpPr/>
            <p:nvPr/>
          </p:nvSpPr>
          <p:spPr>
            <a:xfrm>
              <a:off x="446315" y="2082975"/>
              <a:ext cx="1794081" cy="338554"/>
            </a:xfrm>
            <a:prstGeom prst="rect">
              <a:avLst/>
            </a:prstGeom>
          </p:spPr>
          <p:txBody>
            <a:bodyPr wrap="none">
              <a:spAutoFit/>
            </a:bodyPr>
            <a:lstStyle/>
            <a:p>
              <a:pPr>
                <a:spcAft>
                  <a:spcPts val="1000"/>
                </a:spcAft>
              </a:pPr>
              <a:r>
                <a:rPr lang="en-GB" sz="1600" err="1"/>
                <a:t>luottamushenkilöä</a:t>
              </a:r>
              <a:endParaRPr lang="en-GB" sz="1600"/>
            </a:p>
          </p:txBody>
        </p:sp>
      </p:grpSp>
      <p:grpSp>
        <p:nvGrpSpPr>
          <p:cNvPr id="4" name="Group 3">
            <a:extLst>
              <a:ext uri="{FF2B5EF4-FFF2-40B4-BE49-F238E27FC236}">
                <a16:creationId xmlns:a16="http://schemas.microsoft.com/office/drawing/2014/main" id="{BB7CE4C8-B287-E64A-B456-37A757065B2B}"/>
              </a:ext>
            </a:extLst>
          </p:cNvPr>
          <p:cNvGrpSpPr/>
          <p:nvPr/>
        </p:nvGrpSpPr>
        <p:grpSpPr>
          <a:xfrm>
            <a:off x="3594754" y="3611298"/>
            <a:ext cx="2329543" cy="836881"/>
            <a:chOff x="3253122" y="3611298"/>
            <a:chExt cx="2329543" cy="836881"/>
          </a:xfrm>
        </p:grpSpPr>
        <p:sp>
          <p:nvSpPr>
            <p:cNvPr id="78" name="Rectangle 77">
              <a:extLst>
                <a:ext uri="{FF2B5EF4-FFF2-40B4-BE49-F238E27FC236}">
                  <a16:creationId xmlns:a16="http://schemas.microsoft.com/office/drawing/2014/main" id="{16E8AB91-F9E2-4D46-BD6A-DECD98AADCFF}"/>
                </a:ext>
              </a:extLst>
            </p:cNvPr>
            <p:cNvSpPr/>
            <p:nvPr/>
          </p:nvSpPr>
          <p:spPr>
            <a:xfrm>
              <a:off x="3270679" y="4109625"/>
              <a:ext cx="1641180" cy="338554"/>
            </a:xfrm>
            <a:prstGeom prst="rect">
              <a:avLst/>
            </a:prstGeom>
          </p:spPr>
          <p:txBody>
            <a:bodyPr wrap="none">
              <a:spAutoFit/>
            </a:bodyPr>
            <a:lstStyle/>
            <a:p>
              <a:pPr>
                <a:spcAft>
                  <a:spcPts val="1000"/>
                </a:spcAft>
              </a:pPr>
              <a:r>
                <a:rPr lang="en-GB" sz="1600" err="1"/>
                <a:t>opiskelijajäsentä</a:t>
              </a:r>
              <a:endParaRPr lang="en-GB" sz="1600"/>
            </a:p>
          </p:txBody>
        </p:sp>
        <p:sp>
          <p:nvSpPr>
            <p:cNvPr id="72" name="TextBox 76">
              <a:extLst>
                <a:ext uri="{FF2B5EF4-FFF2-40B4-BE49-F238E27FC236}">
                  <a16:creationId xmlns:a16="http://schemas.microsoft.com/office/drawing/2014/main" id="{F55D4BCB-C033-45EE-A34E-77197600F4AC}"/>
                </a:ext>
              </a:extLst>
            </p:cNvPr>
            <p:cNvSpPr txBox="1"/>
            <p:nvPr/>
          </p:nvSpPr>
          <p:spPr>
            <a:xfrm>
              <a:off x="3253122" y="3611298"/>
              <a:ext cx="2329543" cy="646331"/>
            </a:xfrm>
            <a:prstGeom prst="rect">
              <a:avLst/>
            </a:prstGeom>
            <a:noFill/>
          </p:spPr>
          <p:txBody>
            <a:bodyPr wrap="square" rtlCol="0">
              <a:spAutoFit/>
            </a:bodyPr>
            <a:lstStyle/>
            <a:p>
              <a:r>
                <a:rPr lang="fi-FI" sz="2400" b="1">
                  <a:latin typeface="+mj-lt"/>
                </a:rPr>
                <a:t>n. </a:t>
              </a:r>
              <a:r>
                <a:rPr lang="fi-FI" sz="3600" b="1">
                  <a:latin typeface="+mj-lt"/>
                </a:rPr>
                <a:t>41 000</a:t>
              </a:r>
            </a:p>
          </p:txBody>
        </p:sp>
      </p:grpSp>
      <p:sp>
        <p:nvSpPr>
          <p:cNvPr id="77" name="TextBox 76">
            <a:extLst>
              <a:ext uri="{FF2B5EF4-FFF2-40B4-BE49-F238E27FC236}">
                <a16:creationId xmlns:a16="http://schemas.microsoft.com/office/drawing/2014/main" id="{911E0E6F-4D79-414B-846A-3FA71297E60C}"/>
              </a:ext>
            </a:extLst>
          </p:cNvPr>
          <p:cNvSpPr txBox="1"/>
          <p:nvPr/>
        </p:nvSpPr>
        <p:spPr>
          <a:xfrm>
            <a:off x="1006849" y="2567575"/>
            <a:ext cx="2337342" cy="646331"/>
          </a:xfrm>
          <a:prstGeom prst="rect">
            <a:avLst/>
          </a:prstGeom>
          <a:noFill/>
        </p:spPr>
        <p:txBody>
          <a:bodyPr wrap="square" rtlCol="0">
            <a:spAutoFit/>
          </a:bodyPr>
          <a:lstStyle/>
          <a:p>
            <a:r>
              <a:rPr kumimoji="0" lang="en-GB" sz="2400" b="1" i="0" u="none" strike="noStrike" kern="1200" cap="none" spc="0" normalizeH="0" baseline="0" noProof="0">
                <a:ln>
                  <a:noFill/>
                </a:ln>
                <a:solidFill>
                  <a:srgbClr val="FFFFFF"/>
                </a:solidFill>
                <a:effectLst/>
                <a:uLnTx/>
                <a:uFillTx/>
                <a:latin typeface="Franklin Gothic Medium"/>
                <a:ea typeface="+mn-ea"/>
                <a:cs typeface="+mn-cs"/>
              </a:rPr>
              <a:t>n.</a:t>
            </a:r>
            <a:r>
              <a:rPr lang="fi-FI" sz="3600" b="1">
                <a:latin typeface="+mj-lt"/>
              </a:rPr>
              <a:t> 870 000</a:t>
            </a:r>
          </a:p>
        </p:txBody>
      </p:sp>
      <p:sp>
        <p:nvSpPr>
          <p:cNvPr id="88" name="Rectangle 77">
            <a:extLst>
              <a:ext uri="{FF2B5EF4-FFF2-40B4-BE49-F238E27FC236}">
                <a16:creationId xmlns:a16="http://schemas.microsoft.com/office/drawing/2014/main" id="{3EA01C17-67B4-4F4F-BD3D-1742CA3B5221}"/>
              </a:ext>
            </a:extLst>
          </p:cNvPr>
          <p:cNvSpPr/>
          <p:nvPr/>
        </p:nvSpPr>
        <p:spPr>
          <a:xfrm>
            <a:off x="1012246" y="3102253"/>
            <a:ext cx="824265" cy="338554"/>
          </a:xfrm>
          <a:prstGeom prst="rect">
            <a:avLst/>
          </a:prstGeom>
        </p:spPr>
        <p:txBody>
          <a:bodyPr wrap="none">
            <a:spAutoFit/>
          </a:bodyPr>
          <a:lstStyle/>
          <a:p>
            <a:pPr>
              <a:spcAft>
                <a:spcPts val="1000"/>
              </a:spcAft>
            </a:pPr>
            <a:r>
              <a:rPr lang="en-GB" sz="1600" err="1"/>
              <a:t>jäsentä</a:t>
            </a:r>
            <a:endParaRPr lang="en-GB" sz="1600"/>
          </a:p>
        </p:txBody>
      </p:sp>
      <p:sp>
        <p:nvSpPr>
          <p:cNvPr id="89" name="TextBox 88">
            <a:extLst>
              <a:ext uri="{FF2B5EF4-FFF2-40B4-BE49-F238E27FC236}">
                <a16:creationId xmlns:a16="http://schemas.microsoft.com/office/drawing/2014/main" id="{8115EAE3-49B1-BC43-9085-4E6A4DC8D5FF}"/>
              </a:ext>
            </a:extLst>
          </p:cNvPr>
          <p:cNvSpPr txBox="1"/>
          <p:nvPr/>
        </p:nvSpPr>
        <p:spPr>
          <a:xfrm>
            <a:off x="979680" y="4997648"/>
            <a:ext cx="2140299" cy="307777"/>
          </a:xfrm>
          <a:prstGeom prst="rect">
            <a:avLst/>
          </a:prstGeom>
          <a:noFill/>
        </p:spPr>
        <p:txBody>
          <a:bodyPr wrap="square" rtlCol="0">
            <a:spAutoFit/>
          </a:bodyPr>
          <a:lstStyle/>
          <a:p>
            <a:r>
              <a:rPr lang="fi-FI" sz="1400" i="1"/>
              <a:t>Luvut vuodelta 2020</a:t>
            </a:r>
          </a:p>
        </p:txBody>
      </p:sp>
      <p:sp>
        <p:nvSpPr>
          <p:cNvPr id="5" name="TextBox 4">
            <a:extLst>
              <a:ext uri="{FF2B5EF4-FFF2-40B4-BE49-F238E27FC236}">
                <a16:creationId xmlns:a16="http://schemas.microsoft.com/office/drawing/2014/main" id="{87188396-366E-0D44-8D25-27D188826077}"/>
              </a:ext>
            </a:extLst>
          </p:cNvPr>
          <p:cNvSpPr txBox="1"/>
          <p:nvPr/>
        </p:nvSpPr>
        <p:spPr>
          <a:xfrm>
            <a:off x="1326382" y="6410848"/>
            <a:ext cx="184731" cy="369332"/>
          </a:xfrm>
          <a:prstGeom prst="rect">
            <a:avLst/>
          </a:prstGeom>
          <a:noFill/>
        </p:spPr>
        <p:txBody>
          <a:bodyPr wrap="none" rtlCol="0">
            <a:spAutoFit/>
          </a:bodyPr>
          <a:lstStyle/>
          <a:p>
            <a:endParaRPr lang="fi-FI"/>
          </a:p>
        </p:txBody>
      </p:sp>
    </p:spTree>
    <p:extLst>
      <p:ext uri="{BB962C8B-B14F-4D97-AF65-F5344CB8AC3E}">
        <p14:creationId xmlns:p14="http://schemas.microsoft.com/office/powerpoint/2010/main" val="11702176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ppt_x"/>
                                          </p:val>
                                        </p:tav>
                                        <p:tav tm="100000">
                                          <p:val>
                                            <p:strVal val="#ppt_x"/>
                                          </p:val>
                                        </p:tav>
                                      </p:tavLst>
                                    </p:anim>
                                    <p:anim calcmode="lin" valueType="num">
                                      <p:cBhvr additive="base">
                                        <p:cTn id="8" dur="10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0-#ppt_w/2"/>
                                          </p:val>
                                        </p:tav>
                                        <p:tav tm="100000">
                                          <p:val>
                                            <p:strVal val="#ppt_x"/>
                                          </p:val>
                                        </p:tav>
                                      </p:tavLst>
                                    </p:anim>
                                    <p:anim calcmode="lin" valueType="num">
                                      <p:cBhvr additive="base">
                                        <p:cTn id="12" dur="1000" fill="hold"/>
                                        <p:tgtEl>
                                          <p:spTgt spid="70"/>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1000" fill="hold"/>
                                        <p:tgtEl>
                                          <p:spTgt spid="69"/>
                                        </p:tgtEl>
                                        <p:attrNameLst>
                                          <p:attrName>ppt_x</p:attrName>
                                        </p:attrNameLst>
                                      </p:cBhvr>
                                      <p:tavLst>
                                        <p:tav tm="0">
                                          <p:val>
                                            <p:strVal val="1+#ppt_w/2"/>
                                          </p:val>
                                        </p:tav>
                                        <p:tav tm="100000">
                                          <p:val>
                                            <p:strVal val="#ppt_x"/>
                                          </p:val>
                                        </p:tav>
                                      </p:tavLst>
                                    </p:anim>
                                    <p:anim calcmode="lin" valueType="num">
                                      <p:cBhvr additive="base">
                                        <p:cTn id="16" dur="1000" fill="hold"/>
                                        <p:tgtEl>
                                          <p:spTgt spid="69"/>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1000" fill="hold"/>
                                        <p:tgtEl>
                                          <p:spTgt spid="68"/>
                                        </p:tgtEl>
                                        <p:attrNameLst>
                                          <p:attrName>ppt_x</p:attrName>
                                        </p:attrNameLst>
                                      </p:cBhvr>
                                      <p:tavLst>
                                        <p:tav tm="0">
                                          <p:val>
                                            <p:strVal val="#ppt_x"/>
                                          </p:val>
                                        </p:tav>
                                        <p:tav tm="100000">
                                          <p:val>
                                            <p:strVal val="#ppt_x"/>
                                          </p:val>
                                        </p:tav>
                                      </p:tavLst>
                                    </p:anim>
                                    <p:anim calcmode="lin" valueType="num">
                                      <p:cBhvr additive="base">
                                        <p:cTn id="20" dur="10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fill="hold"/>
                                        <p:tgtEl>
                                          <p:spTgt spid="67"/>
                                        </p:tgtEl>
                                        <p:attrNameLst>
                                          <p:attrName>ppt_x</p:attrName>
                                        </p:attrNameLst>
                                      </p:cBhvr>
                                      <p:tavLst>
                                        <p:tav tm="0">
                                          <p:val>
                                            <p:strVal val="1+#ppt_w/2"/>
                                          </p:val>
                                        </p:tav>
                                        <p:tav tm="100000">
                                          <p:val>
                                            <p:strVal val="#ppt_x"/>
                                          </p:val>
                                        </p:tav>
                                      </p:tavLst>
                                    </p:anim>
                                    <p:anim calcmode="lin" valueType="num">
                                      <p:cBhvr additive="base">
                                        <p:cTn id="24" dur="1000" fill="hold"/>
                                        <p:tgtEl>
                                          <p:spTgt spid="67"/>
                                        </p:tgtEl>
                                        <p:attrNameLst>
                                          <p:attrName>ppt_y</p:attrName>
                                        </p:attrNameLst>
                                      </p:cBhvr>
                                      <p:tavLst>
                                        <p:tav tm="0">
                                          <p:val>
                                            <p:strVal val="0-#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1000" fill="hold"/>
                                        <p:tgtEl>
                                          <p:spTgt spid="66"/>
                                        </p:tgtEl>
                                        <p:attrNameLst>
                                          <p:attrName>ppt_x</p:attrName>
                                        </p:attrNameLst>
                                      </p:cBhvr>
                                      <p:tavLst>
                                        <p:tav tm="0">
                                          <p:val>
                                            <p:strVal val="1+#ppt_w/2"/>
                                          </p:val>
                                        </p:tav>
                                        <p:tav tm="100000">
                                          <p:val>
                                            <p:strVal val="#ppt_x"/>
                                          </p:val>
                                        </p:tav>
                                      </p:tavLst>
                                    </p:anim>
                                    <p:anim calcmode="lin" valueType="num">
                                      <p:cBhvr additive="base">
                                        <p:cTn id="28" dur="10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750" fill="hold"/>
                                        <p:tgtEl>
                                          <p:spTgt spid="65"/>
                                        </p:tgtEl>
                                        <p:attrNameLst>
                                          <p:attrName>ppt_x</p:attrName>
                                        </p:attrNameLst>
                                      </p:cBhvr>
                                      <p:tavLst>
                                        <p:tav tm="0">
                                          <p:val>
                                            <p:strVal val="#ppt_x"/>
                                          </p:val>
                                        </p:tav>
                                        <p:tav tm="100000">
                                          <p:val>
                                            <p:strVal val="#ppt_x"/>
                                          </p:val>
                                        </p:tav>
                                      </p:tavLst>
                                    </p:anim>
                                    <p:anim calcmode="lin" valueType="num">
                                      <p:cBhvr additive="base">
                                        <p:cTn id="32" dur="750" fill="hold"/>
                                        <p:tgtEl>
                                          <p:spTgt spid="65"/>
                                        </p:tgtEl>
                                        <p:attrNameLst>
                                          <p:attrName>ppt_y</p:attrName>
                                        </p:attrNameLst>
                                      </p:cBhvr>
                                      <p:tavLst>
                                        <p:tav tm="0">
                                          <p:val>
                                            <p:strVal val="0-#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750" fill="hold"/>
                                        <p:tgtEl>
                                          <p:spTgt spid="64"/>
                                        </p:tgtEl>
                                        <p:attrNameLst>
                                          <p:attrName>ppt_x</p:attrName>
                                        </p:attrNameLst>
                                      </p:cBhvr>
                                      <p:tavLst>
                                        <p:tav tm="0">
                                          <p:val>
                                            <p:strVal val="1+#ppt_w/2"/>
                                          </p:val>
                                        </p:tav>
                                        <p:tav tm="100000">
                                          <p:val>
                                            <p:strVal val="#ppt_x"/>
                                          </p:val>
                                        </p:tav>
                                      </p:tavLst>
                                    </p:anim>
                                    <p:anim calcmode="lin" valueType="num">
                                      <p:cBhvr additive="base">
                                        <p:cTn id="36" dur="75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1000" fill="hold"/>
                                        <p:tgtEl>
                                          <p:spTgt spid="63"/>
                                        </p:tgtEl>
                                        <p:attrNameLst>
                                          <p:attrName>ppt_x</p:attrName>
                                        </p:attrNameLst>
                                      </p:cBhvr>
                                      <p:tavLst>
                                        <p:tav tm="0">
                                          <p:val>
                                            <p:strVal val="1+#ppt_w/2"/>
                                          </p:val>
                                        </p:tav>
                                        <p:tav tm="100000">
                                          <p:val>
                                            <p:strVal val="#ppt_x"/>
                                          </p:val>
                                        </p:tav>
                                      </p:tavLst>
                                    </p:anim>
                                    <p:anim calcmode="lin" valueType="num">
                                      <p:cBhvr additive="base">
                                        <p:cTn id="40" dur="10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fill="hold"/>
                                        <p:tgtEl>
                                          <p:spTgt spid="61"/>
                                        </p:tgtEl>
                                        <p:attrNameLst>
                                          <p:attrName>ppt_x</p:attrName>
                                        </p:attrNameLst>
                                      </p:cBhvr>
                                      <p:tavLst>
                                        <p:tav tm="0">
                                          <p:val>
                                            <p:strVal val="#ppt_x"/>
                                          </p:val>
                                        </p:tav>
                                        <p:tav tm="100000">
                                          <p:val>
                                            <p:strVal val="#ppt_x"/>
                                          </p:val>
                                        </p:tav>
                                      </p:tavLst>
                                    </p:anim>
                                    <p:anim calcmode="lin" valueType="num">
                                      <p:cBhvr additive="base">
                                        <p:cTn id="48" dur="500" fill="hold"/>
                                        <p:tgtEl>
                                          <p:spTgt spid="61"/>
                                        </p:tgtEl>
                                        <p:attrNameLst>
                                          <p:attrName>ppt_y</p:attrName>
                                        </p:attrNameLst>
                                      </p:cBhvr>
                                      <p:tavLst>
                                        <p:tav tm="0">
                                          <p:val>
                                            <p:strVal val="1+#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250" fill="hold"/>
                                        <p:tgtEl>
                                          <p:spTgt spid="60"/>
                                        </p:tgtEl>
                                        <p:attrNameLst>
                                          <p:attrName>ppt_x</p:attrName>
                                        </p:attrNameLst>
                                      </p:cBhvr>
                                      <p:tavLst>
                                        <p:tav tm="0">
                                          <p:val>
                                            <p:strVal val="0-#ppt_w/2"/>
                                          </p:val>
                                        </p:tav>
                                        <p:tav tm="100000">
                                          <p:val>
                                            <p:strVal val="#ppt_x"/>
                                          </p:val>
                                        </p:tav>
                                      </p:tavLst>
                                    </p:anim>
                                    <p:anim calcmode="lin" valueType="num">
                                      <p:cBhvr additive="base">
                                        <p:cTn id="52" dur="125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1000" fill="hold"/>
                                        <p:tgtEl>
                                          <p:spTgt spid="59"/>
                                        </p:tgtEl>
                                        <p:attrNameLst>
                                          <p:attrName>ppt_x</p:attrName>
                                        </p:attrNameLst>
                                      </p:cBhvr>
                                      <p:tavLst>
                                        <p:tav tm="0">
                                          <p:val>
                                            <p:strVal val="#ppt_x"/>
                                          </p:val>
                                        </p:tav>
                                        <p:tav tm="100000">
                                          <p:val>
                                            <p:strVal val="#ppt_x"/>
                                          </p:val>
                                        </p:tav>
                                      </p:tavLst>
                                    </p:anim>
                                    <p:anim calcmode="lin" valueType="num">
                                      <p:cBhvr additive="base">
                                        <p:cTn id="56" dur="10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1000" fill="hold"/>
                                        <p:tgtEl>
                                          <p:spTgt spid="58"/>
                                        </p:tgtEl>
                                        <p:attrNameLst>
                                          <p:attrName>ppt_x</p:attrName>
                                        </p:attrNameLst>
                                      </p:cBhvr>
                                      <p:tavLst>
                                        <p:tav tm="0">
                                          <p:val>
                                            <p:strVal val="0-#ppt_w/2"/>
                                          </p:val>
                                        </p:tav>
                                        <p:tav tm="100000">
                                          <p:val>
                                            <p:strVal val="#ppt_x"/>
                                          </p:val>
                                        </p:tav>
                                      </p:tavLst>
                                    </p:anim>
                                    <p:anim calcmode="lin" valueType="num">
                                      <p:cBhvr additive="base">
                                        <p:cTn id="60" dur="1000" fill="hold"/>
                                        <p:tgtEl>
                                          <p:spTgt spid="58"/>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0-#ppt_w/2"/>
                                          </p:val>
                                        </p:tav>
                                        <p:tav tm="100000">
                                          <p:val>
                                            <p:strVal val="#ppt_x"/>
                                          </p:val>
                                        </p:tav>
                                      </p:tavLst>
                                    </p:anim>
                                    <p:anim calcmode="lin" valueType="num">
                                      <p:cBhvr additive="base">
                                        <p:cTn id="64" dur="500" fill="hold"/>
                                        <p:tgtEl>
                                          <p:spTgt spid="57"/>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750" fill="hold"/>
                                        <p:tgtEl>
                                          <p:spTgt spid="56"/>
                                        </p:tgtEl>
                                        <p:attrNameLst>
                                          <p:attrName>ppt_x</p:attrName>
                                        </p:attrNameLst>
                                      </p:cBhvr>
                                      <p:tavLst>
                                        <p:tav tm="0">
                                          <p:val>
                                            <p:strVal val="#ppt_x"/>
                                          </p:val>
                                        </p:tav>
                                        <p:tav tm="100000">
                                          <p:val>
                                            <p:strVal val="#ppt_x"/>
                                          </p:val>
                                        </p:tav>
                                      </p:tavLst>
                                    </p:anim>
                                    <p:anim calcmode="lin" valueType="num">
                                      <p:cBhvr additive="base">
                                        <p:cTn id="68" dur="750" fill="hold"/>
                                        <p:tgtEl>
                                          <p:spTgt spid="56"/>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1000" fill="hold"/>
                                        <p:tgtEl>
                                          <p:spTgt spid="55"/>
                                        </p:tgtEl>
                                        <p:attrNameLst>
                                          <p:attrName>ppt_x</p:attrName>
                                        </p:attrNameLst>
                                      </p:cBhvr>
                                      <p:tavLst>
                                        <p:tav tm="0">
                                          <p:val>
                                            <p:strVal val="0-#ppt_w/2"/>
                                          </p:val>
                                        </p:tav>
                                        <p:tav tm="100000">
                                          <p:val>
                                            <p:strVal val="#ppt_x"/>
                                          </p:val>
                                        </p:tav>
                                      </p:tavLst>
                                    </p:anim>
                                    <p:anim calcmode="lin" valueType="num">
                                      <p:cBhvr additive="base">
                                        <p:cTn id="72" dur="1000" fill="hold"/>
                                        <p:tgtEl>
                                          <p:spTgt spid="55"/>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0-#ppt_h/2"/>
                                          </p:val>
                                        </p:tav>
                                        <p:tav tm="100000">
                                          <p:val>
                                            <p:strVal val="#ppt_y"/>
                                          </p:val>
                                        </p:tav>
                                      </p:tavLst>
                                    </p:anim>
                                  </p:childTnLst>
                                </p:cTn>
                              </p:par>
                              <p:par>
                                <p:cTn id="77" presetID="2" presetClass="entr" presetSubtype="12"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1000" fill="hold"/>
                                        <p:tgtEl>
                                          <p:spTgt spid="53"/>
                                        </p:tgtEl>
                                        <p:attrNameLst>
                                          <p:attrName>ppt_x</p:attrName>
                                        </p:attrNameLst>
                                      </p:cBhvr>
                                      <p:tavLst>
                                        <p:tav tm="0">
                                          <p:val>
                                            <p:strVal val="0-#ppt_w/2"/>
                                          </p:val>
                                        </p:tav>
                                        <p:tav tm="100000">
                                          <p:val>
                                            <p:strVal val="#ppt_x"/>
                                          </p:val>
                                        </p:tav>
                                      </p:tavLst>
                                    </p:anim>
                                    <p:anim calcmode="lin" valueType="num">
                                      <p:cBhvr additive="base">
                                        <p:cTn id="80" dur="1000" fill="hold"/>
                                        <p:tgtEl>
                                          <p:spTgt spid="5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3"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500" fill="hold"/>
                                        <p:tgtEl>
                                          <p:spTgt spid="49"/>
                                        </p:tgtEl>
                                        <p:attrNameLst>
                                          <p:attrName>ppt_x</p:attrName>
                                        </p:attrNameLst>
                                      </p:cBhvr>
                                      <p:tavLst>
                                        <p:tav tm="0">
                                          <p:val>
                                            <p:strVal val="1+#ppt_w/2"/>
                                          </p:val>
                                        </p:tav>
                                        <p:tav tm="100000">
                                          <p:val>
                                            <p:strVal val="#ppt_x"/>
                                          </p:val>
                                        </p:tav>
                                      </p:tavLst>
                                    </p:anim>
                                    <p:anim calcmode="lin" valueType="num">
                                      <p:cBhvr additive="base">
                                        <p:cTn id="88" dur="500" fill="hold"/>
                                        <p:tgtEl>
                                          <p:spTgt spid="49"/>
                                        </p:tgtEl>
                                        <p:attrNameLst>
                                          <p:attrName>ppt_y</p:attrName>
                                        </p:attrNameLst>
                                      </p:cBhvr>
                                      <p:tavLst>
                                        <p:tav tm="0">
                                          <p:val>
                                            <p:strVal val="0-#ppt_h/2"/>
                                          </p:val>
                                        </p:tav>
                                        <p:tav tm="100000">
                                          <p:val>
                                            <p:strVal val="#ppt_y"/>
                                          </p:val>
                                        </p:tav>
                                      </p:tavLst>
                                    </p:anim>
                                  </p:childTnLst>
                                </p:cTn>
                              </p:par>
                              <p:par>
                                <p:cTn id="89" presetID="2" presetClass="entr" presetSubtype="12"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0-#ppt_w/2"/>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1000" fill="hold"/>
                                        <p:tgtEl>
                                          <p:spTgt spid="47"/>
                                        </p:tgtEl>
                                        <p:attrNameLst>
                                          <p:attrName>ppt_x</p:attrName>
                                        </p:attrNameLst>
                                      </p:cBhvr>
                                      <p:tavLst>
                                        <p:tav tm="0">
                                          <p:val>
                                            <p:strVal val="0-#ppt_w/2"/>
                                          </p:val>
                                        </p:tav>
                                        <p:tav tm="100000">
                                          <p:val>
                                            <p:strVal val="#ppt_x"/>
                                          </p:val>
                                        </p:tav>
                                      </p:tavLst>
                                    </p:anim>
                                    <p:anim calcmode="lin" valueType="num">
                                      <p:cBhvr additive="base">
                                        <p:cTn id="96" dur="1000" fill="hold"/>
                                        <p:tgtEl>
                                          <p:spTgt spid="47"/>
                                        </p:tgtEl>
                                        <p:attrNameLst>
                                          <p:attrName>ppt_y</p:attrName>
                                        </p:attrNameLst>
                                      </p:cBhvr>
                                      <p:tavLst>
                                        <p:tav tm="0">
                                          <p:val>
                                            <p:strVal val="#ppt_y"/>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750" fill="hold"/>
                                        <p:tgtEl>
                                          <p:spTgt spid="46"/>
                                        </p:tgtEl>
                                        <p:attrNameLst>
                                          <p:attrName>ppt_x</p:attrName>
                                        </p:attrNameLst>
                                      </p:cBhvr>
                                      <p:tavLst>
                                        <p:tav tm="0">
                                          <p:val>
                                            <p:strVal val="#ppt_x"/>
                                          </p:val>
                                        </p:tav>
                                        <p:tav tm="100000">
                                          <p:val>
                                            <p:strVal val="#ppt_x"/>
                                          </p:val>
                                        </p:tav>
                                      </p:tavLst>
                                    </p:anim>
                                    <p:anim calcmode="lin" valueType="num">
                                      <p:cBhvr additive="base">
                                        <p:cTn id="100" dur="75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750" fill="hold"/>
                                        <p:tgtEl>
                                          <p:spTgt spid="45"/>
                                        </p:tgtEl>
                                        <p:attrNameLst>
                                          <p:attrName>ppt_x</p:attrName>
                                        </p:attrNameLst>
                                      </p:cBhvr>
                                      <p:tavLst>
                                        <p:tav tm="0">
                                          <p:val>
                                            <p:strVal val="#ppt_x"/>
                                          </p:val>
                                        </p:tav>
                                        <p:tav tm="100000">
                                          <p:val>
                                            <p:strVal val="#ppt_x"/>
                                          </p:val>
                                        </p:tav>
                                      </p:tavLst>
                                    </p:anim>
                                    <p:anim calcmode="lin" valueType="num">
                                      <p:cBhvr additive="base">
                                        <p:cTn id="104" dur="750" fill="hold"/>
                                        <p:tgtEl>
                                          <p:spTgt spid="45"/>
                                        </p:tgtEl>
                                        <p:attrNameLst>
                                          <p:attrName>ppt_y</p:attrName>
                                        </p:attrNameLst>
                                      </p:cBhvr>
                                      <p:tavLst>
                                        <p:tav tm="0">
                                          <p:val>
                                            <p:strVal val="1+#ppt_h/2"/>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750" fill="hold"/>
                                        <p:tgtEl>
                                          <p:spTgt spid="44"/>
                                        </p:tgtEl>
                                        <p:attrNameLst>
                                          <p:attrName>ppt_x</p:attrName>
                                        </p:attrNameLst>
                                      </p:cBhvr>
                                      <p:tavLst>
                                        <p:tav tm="0">
                                          <p:val>
                                            <p:strVal val="1+#ppt_w/2"/>
                                          </p:val>
                                        </p:tav>
                                        <p:tav tm="100000">
                                          <p:val>
                                            <p:strVal val="#ppt_x"/>
                                          </p:val>
                                        </p:tav>
                                      </p:tavLst>
                                    </p:anim>
                                    <p:anim calcmode="lin" valueType="num">
                                      <p:cBhvr additive="base">
                                        <p:cTn id="108" dur="750" fill="hold"/>
                                        <p:tgtEl>
                                          <p:spTgt spid="44"/>
                                        </p:tgtEl>
                                        <p:attrNameLst>
                                          <p:attrName>ppt_y</p:attrName>
                                        </p:attrNameLst>
                                      </p:cBhvr>
                                      <p:tavLst>
                                        <p:tav tm="0">
                                          <p:val>
                                            <p:strVal val="#ppt_y"/>
                                          </p:val>
                                        </p:tav>
                                        <p:tav tm="100000">
                                          <p:val>
                                            <p:strVal val="#ppt_y"/>
                                          </p:val>
                                        </p:tav>
                                      </p:tavLst>
                                    </p:anim>
                                  </p:childTnLst>
                                </p:cTn>
                              </p:par>
                              <p:par>
                                <p:cTn id="109" presetID="2" presetClass="entr" presetSubtype="9"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0" fill="hold"/>
                                        <p:tgtEl>
                                          <p:spTgt spid="43"/>
                                        </p:tgtEl>
                                        <p:attrNameLst>
                                          <p:attrName>ppt_x</p:attrName>
                                        </p:attrNameLst>
                                      </p:cBhvr>
                                      <p:tavLst>
                                        <p:tav tm="0">
                                          <p:val>
                                            <p:strVal val="0-#ppt_w/2"/>
                                          </p:val>
                                        </p:tav>
                                        <p:tav tm="100000">
                                          <p:val>
                                            <p:strVal val="#ppt_x"/>
                                          </p:val>
                                        </p:tav>
                                      </p:tavLst>
                                    </p:anim>
                                    <p:anim calcmode="lin" valueType="num">
                                      <p:cBhvr additive="base">
                                        <p:cTn id="112" dur="1000" fill="hold"/>
                                        <p:tgtEl>
                                          <p:spTgt spid="43"/>
                                        </p:tgtEl>
                                        <p:attrNameLst>
                                          <p:attrName>ppt_y</p:attrName>
                                        </p:attrNameLst>
                                      </p:cBhvr>
                                      <p:tavLst>
                                        <p:tav tm="0">
                                          <p:val>
                                            <p:strVal val="0-#ppt_h/2"/>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1+#ppt_w/2"/>
                                          </p:val>
                                        </p:tav>
                                        <p:tav tm="100000">
                                          <p:val>
                                            <p:strVal val="#ppt_x"/>
                                          </p:val>
                                        </p:tav>
                                      </p:tavLst>
                                    </p:anim>
                                    <p:anim calcmode="lin" valueType="num">
                                      <p:cBhvr additive="base">
                                        <p:cTn id="116" dur="500" fill="hold"/>
                                        <p:tgtEl>
                                          <p:spTgt spid="39"/>
                                        </p:tgtEl>
                                        <p:attrNameLst>
                                          <p:attrName>ppt_y</p:attrName>
                                        </p:attrNameLst>
                                      </p:cBhvr>
                                      <p:tavLst>
                                        <p:tav tm="0">
                                          <p:val>
                                            <p:strVal val="#ppt_y"/>
                                          </p:val>
                                        </p:tav>
                                        <p:tav tm="100000">
                                          <p:val>
                                            <p:strVal val="#ppt_y"/>
                                          </p:val>
                                        </p:tav>
                                      </p:tavLst>
                                    </p:anim>
                                  </p:childTnLst>
                                </p:cTn>
                              </p:par>
                            </p:childTnLst>
                          </p:cTn>
                        </p:par>
                        <p:par>
                          <p:cTn id="117" fill="hold">
                            <p:stCondLst>
                              <p:cond delay="1250"/>
                            </p:stCondLst>
                            <p:childTnLst>
                              <p:par>
                                <p:cTn id="118" presetID="22" presetClass="entr" presetSubtype="1"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wipe(up)">
                                      <p:cBhvr>
                                        <p:cTn id="120" dur="500"/>
                                        <p:tgtEl>
                                          <p:spTgt spid="85"/>
                                        </p:tgtEl>
                                      </p:cBhvr>
                                    </p:animEffect>
                                  </p:childTnLst>
                                </p:cTn>
                              </p:par>
                            </p:childTnLst>
                          </p:cTn>
                        </p:par>
                        <p:par>
                          <p:cTn id="121" fill="hold">
                            <p:stCondLst>
                              <p:cond delay="1750"/>
                            </p:stCondLst>
                            <p:childTnLst>
                              <p:par>
                                <p:cTn id="122" presetID="22" presetClass="entr" presetSubtype="1" fill="hold" nodeType="after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wipe(up)">
                                      <p:cBhvr>
                                        <p:cTn id="124" dur="500"/>
                                        <p:tgtEl>
                                          <p:spTgt spid="79"/>
                                        </p:tgtEl>
                                      </p:cBhvr>
                                    </p:animEffect>
                                  </p:childTnLst>
                                </p:cTn>
                              </p:par>
                            </p:childTnLst>
                          </p:cTn>
                        </p:par>
                        <p:par>
                          <p:cTn id="125" fill="hold">
                            <p:stCondLst>
                              <p:cond delay="2250"/>
                            </p:stCondLst>
                            <p:childTnLst>
                              <p:par>
                                <p:cTn id="126" presetID="22" presetClass="entr" presetSubtype="1" fill="hold" nodeType="afterEffect">
                                  <p:stCondLst>
                                    <p:cond delay="0"/>
                                  </p:stCondLst>
                                  <p:childTnLst>
                                    <p:set>
                                      <p:cBhvr>
                                        <p:cTn id="127" dur="1" fill="hold">
                                          <p:stCondLst>
                                            <p:cond delay="0"/>
                                          </p:stCondLst>
                                        </p:cTn>
                                        <p:tgtEl>
                                          <p:spTgt spid="4"/>
                                        </p:tgtEl>
                                        <p:attrNameLst>
                                          <p:attrName>style.visibility</p:attrName>
                                        </p:attrNameLst>
                                      </p:cBhvr>
                                      <p:to>
                                        <p:strVal val="visible"/>
                                      </p:to>
                                    </p:set>
                                    <p:animEffect transition="in" filter="wipe(up)">
                                      <p:cBhvr>
                                        <p:cTn id="128" dur="500"/>
                                        <p:tgtEl>
                                          <p:spTgt spid="4"/>
                                        </p:tgtEl>
                                      </p:cBhvr>
                                    </p:animEffect>
                                  </p:childTnLst>
                                </p:cTn>
                              </p:par>
                            </p:childTnLst>
                          </p:cTn>
                        </p:par>
                        <p:par>
                          <p:cTn id="129" fill="hold">
                            <p:stCondLst>
                              <p:cond delay="2750"/>
                            </p:stCondLst>
                            <p:childTnLst>
                              <p:par>
                                <p:cTn id="130" presetID="22" presetClass="entr" presetSubtype="1" fill="hold" nodeType="after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wipe(up)">
                                      <p:cBhvr>
                                        <p:cTn id="132" dur="500"/>
                                        <p:tgtEl>
                                          <p:spTgt spid="82"/>
                                        </p:tgtEl>
                                      </p:cBhvr>
                                    </p:animEffect>
                                  </p:childTnLst>
                                </p:cTn>
                              </p:par>
                            </p:childTnLst>
                          </p:cTn>
                        </p:par>
                        <p:par>
                          <p:cTn id="133" fill="hold">
                            <p:stCondLst>
                              <p:cond delay="3250"/>
                            </p:stCondLst>
                            <p:childTnLst>
                              <p:par>
                                <p:cTn id="134" presetID="22" presetClass="entr" presetSubtype="1" fill="hold" nodeType="after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wipe(up)">
                                      <p:cBhvr>
                                        <p:cTn id="136" dur="500"/>
                                        <p:tgtEl>
                                          <p:spTgt spid="73"/>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89"/>
                                        </p:tgtEl>
                                        <p:attrNameLst>
                                          <p:attrName>style.visibility</p:attrName>
                                        </p:attrNameLst>
                                      </p:cBhvr>
                                      <p:to>
                                        <p:strVal val="visible"/>
                                      </p:to>
                                    </p:set>
                                    <p:animEffect transition="in" filter="dissolve">
                                      <p:cBhvr>
                                        <p:cTn id="139"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orakulmio 28">
            <a:extLst>
              <a:ext uri="{FF2B5EF4-FFF2-40B4-BE49-F238E27FC236}">
                <a16:creationId xmlns:a16="http://schemas.microsoft.com/office/drawing/2014/main" id="{441BF73D-28E4-483E-ADA0-B8918BB0B299}"/>
              </a:ext>
            </a:extLst>
          </p:cNvPr>
          <p:cNvSpPr/>
          <p:nvPr/>
        </p:nvSpPr>
        <p:spPr>
          <a:xfrm>
            <a:off x="0" y="0"/>
            <a:ext cx="9144000" cy="5715000"/>
          </a:xfrm>
          <a:prstGeom prst="rect">
            <a:avLst/>
          </a:prstGeom>
          <a:solidFill>
            <a:srgbClr val="000000">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3" name="Straight Connector 12">
            <a:extLst>
              <a:ext uri="{FF2B5EF4-FFF2-40B4-BE49-F238E27FC236}">
                <a16:creationId xmlns:a16="http://schemas.microsoft.com/office/drawing/2014/main" id="{0C16B12B-B779-7141-B9A7-2AF18923ECE4}"/>
              </a:ext>
            </a:extLst>
          </p:cNvPr>
          <p:cNvCxnSpPr>
            <a:cxnSpLocks/>
          </p:cNvCxnSpPr>
          <p:nvPr/>
        </p:nvCxnSpPr>
        <p:spPr>
          <a:xfrm flipH="1">
            <a:off x="3455987" y="1337147"/>
            <a:ext cx="6720" cy="1099554"/>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20A687B-1536-CE47-8EFF-5C26B9888860}"/>
              </a:ext>
            </a:extLst>
          </p:cNvPr>
          <p:cNvSpPr txBox="1"/>
          <p:nvPr/>
        </p:nvSpPr>
        <p:spPr>
          <a:xfrm>
            <a:off x="3942528" y="702099"/>
            <a:ext cx="4790376" cy="1477328"/>
          </a:xfrm>
          <a:prstGeom prst="rect">
            <a:avLst/>
          </a:prstGeom>
          <a:noFill/>
        </p:spPr>
        <p:txBody>
          <a:bodyPr wrap="square" rtlCol="0">
            <a:spAutoFit/>
          </a:bodyPr>
          <a:lstStyle/>
          <a:p>
            <a:pPr marL="285750" lvl="0" indent="-285750">
              <a:lnSpc>
                <a:spcPts val="1900"/>
              </a:lnSpc>
              <a:spcAft>
                <a:spcPts val="1200"/>
              </a:spcAft>
              <a:buFont typeface="Wingdings" panose="05000000000000000000" pitchFamily="2" charset="2"/>
              <a:buChar char="§"/>
            </a:pPr>
            <a:r>
              <a:rPr lang="fi-FI"/>
              <a:t>Me emme hyväksy täystyöllisyystavoitetta ilman laadullisia kriteerejä. </a:t>
            </a:r>
          </a:p>
          <a:p>
            <a:pPr marL="285750" lvl="0" indent="-285750">
              <a:lnSpc>
                <a:spcPts val="1900"/>
              </a:lnSpc>
              <a:spcAft>
                <a:spcPts val="1200"/>
              </a:spcAft>
              <a:buFont typeface="Wingdings" panose="05000000000000000000" pitchFamily="2" charset="2"/>
              <a:buChar char="§"/>
            </a:pPr>
            <a:r>
              <a:rPr lang="fi-FI"/>
              <a:t>Työskentelemme sen puolesta, että mahdollisimman moni työmarkkinoiden käytettävissä oleva saisi hyvälaatuisen työn.</a:t>
            </a:r>
          </a:p>
        </p:txBody>
      </p:sp>
      <p:sp>
        <p:nvSpPr>
          <p:cNvPr id="19" name="TextBox 18">
            <a:extLst>
              <a:ext uri="{FF2B5EF4-FFF2-40B4-BE49-F238E27FC236}">
                <a16:creationId xmlns:a16="http://schemas.microsoft.com/office/drawing/2014/main" id="{93CE077C-540E-0C48-B970-9D898535271C}"/>
              </a:ext>
            </a:extLst>
          </p:cNvPr>
          <p:cNvSpPr txBox="1"/>
          <p:nvPr/>
        </p:nvSpPr>
        <p:spPr>
          <a:xfrm>
            <a:off x="2873829" y="6643396"/>
            <a:ext cx="242374" cy="369332"/>
          </a:xfrm>
          <a:prstGeom prst="rect">
            <a:avLst/>
          </a:prstGeom>
          <a:noFill/>
        </p:spPr>
        <p:txBody>
          <a:bodyPr wrap="none" rtlCol="0">
            <a:spAutoFit/>
          </a:bodyPr>
          <a:lstStyle/>
          <a:p>
            <a:r>
              <a:rPr lang="fi-FI"/>
              <a:t> </a:t>
            </a:r>
          </a:p>
        </p:txBody>
      </p:sp>
      <p:pic>
        <p:nvPicPr>
          <p:cNvPr id="10" name="Picture 9">
            <a:extLst>
              <a:ext uri="{FF2B5EF4-FFF2-40B4-BE49-F238E27FC236}">
                <a16:creationId xmlns:a16="http://schemas.microsoft.com/office/drawing/2014/main" id="{2B58A762-9ADB-284A-8263-8CAE809C0CA3}"/>
              </a:ext>
            </a:extLst>
          </p:cNvPr>
          <p:cNvPicPr>
            <a:picLocks noChangeAspect="1"/>
          </p:cNvPicPr>
          <p:nvPr/>
        </p:nvPicPr>
        <p:blipFill>
          <a:blip r:embed="rId3"/>
          <a:stretch>
            <a:fillRect/>
          </a:stretch>
        </p:blipFill>
        <p:spPr>
          <a:xfrm rot="2430491">
            <a:off x="2644583" y="3684443"/>
            <a:ext cx="585167" cy="1384266"/>
          </a:xfrm>
          <a:prstGeom prst="rect">
            <a:avLst/>
          </a:prstGeom>
        </p:spPr>
      </p:pic>
      <p:cxnSp>
        <p:nvCxnSpPr>
          <p:cNvPr id="14" name="Straight Connector 13">
            <a:extLst>
              <a:ext uri="{FF2B5EF4-FFF2-40B4-BE49-F238E27FC236}">
                <a16:creationId xmlns:a16="http://schemas.microsoft.com/office/drawing/2014/main" id="{72DCF3CD-E4AC-2440-88A3-DC70BB08747B}"/>
              </a:ext>
            </a:extLst>
          </p:cNvPr>
          <p:cNvCxnSpPr>
            <a:cxnSpLocks/>
            <a:endCxn id="27" idx="0"/>
          </p:cNvCxnSpPr>
          <p:nvPr/>
        </p:nvCxnSpPr>
        <p:spPr>
          <a:xfrm>
            <a:off x="3455986" y="28599"/>
            <a:ext cx="6722" cy="789727"/>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CE2CBDF-D28E-854E-8ED6-123ADB7842A5}"/>
              </a:ext>
            </a:extLst>
          </p:cNvPr>
          <p:cNvSpPr txBox="1"/>
          <p:nvPr/>
        </p:nvSpPr>
        <p:spPr>
          <a:xfrm>
            <a:off x="3928682" y="2410077"/>
            <a:ext cx="4884318" cy="2682786"/>
          </a:xfrm>
          <a:prstGeom prst="rect">
            <a:avLst/>
          </a:prstGeom>
          <a:noFill/>
        </p:spPr>
        <p:txBody>
          <a:bodyPr wrap="square" rtlCol="0">
            <a:spAutoFit/>
          </a:bodyPr>
          <a:lstStyle/>
          <a:p>
            <a:pPr marL="285750" lvl="0" indent="-285750">
              <a:lnSpc>
                <a:spcPts val="1900"/>
              </a:lnSpc>
              <a:spcAft>
                <a:spcPts val="1200"/>
              </a:spcAft>
              <a:buFont typeface="Wingdings" panose="05000000000000000000" pitchFamily="2" charset="2"/>
              <a:buChar char="§"/>
            </a:pPr>
            <a:r>
              <a:rPr lang="fi-FI"/>
              <a:t>Tavoitteemme on, että jokainen saisi itselleen sopivan ja laadukkaan työn. </a:t>
            </a:r>
          </a:p>
          <a:p>
            <a:pPr marL="285750" lvl="0" indent="-285750">
              <a:lnSpc>
                <a:spcPts val="1900"/>
              </a:lnSpc>
              <a:spcAft>
                <a:spcPts val="1200"/>
              </a:spcAft>
              <a:buFont typeface="Wingdings" panose="05000000000000000000" pitchFamily="2" charset="2"/>
              <a:buChar char="§"/>
            </a:pPr>
            <a:r>
              <a:rPr lang="fi-FI"/>
              <a:t>Suomi näyttäytyy pitkien työsuhteiden maana. Tämä peittää alleen sen, että työmarkkinat ovat tässä suhteessa jakautuneet toisaalta pitkiin ja toisaalta lyhytkestoisiin työsuhteisiin. SAK työskentelee sen puolesta, että työelämän epävarmuus vähenisi. Tavoitteenamme on turvallinen ja tasa-arvoinen työelämä.</a:t>
            </a:r>
          </a:p>
        </p:txBody>
      </p:sp>
      <p:grpSp>
        <p:nvGrpSpPr>
          <p:cNvPr id="4" name="Group 3">
            <a:extLst>
              <a:ext uri="{FF2B5EF4-FFF2-40B4-BE49-F238E27FC236}">
                <a16:creationId xmlns:a16="http://schemas.microsoft.com/office/drawing/2014/main" id="{28566BD1-F507-B142-AD02-605E3461CD0C}"/>
              </a:ext>
            </a:extLst>
          </p:cNvPr>
          <p:cNvGrpSpPr/>
          <p:nvPr/>
        </p:nvGrpSpPr>
        <p:grpSpPr>
          <a:xfrm>
            <a:off x="411073" y="2410077"/>
            <a:ext cx="3311045" cy="996315"/>
            <a:chOff x="411073" y="2750321"/>
            <a:chExt cx="3311045" cy="996315"/>
          </a:xfrm>
        </p:grpSpPr>
        <p:grpSp>
          <p:nvGrpSpPr>
            <p:cNvPr id="22" name="Group 21">
              <a:extLst>
                <a:ext uri="{FF2B5EF4-FFF2-40B4-BE49-F238E27FC236}">
                  <a16:creationId xmlns:a16="http://schemas.microsoft.com/office/drawing/2014/main" id="{E50BF98F-A091-0C4D-89BA-BBBDE659678E}"/>
                </a:ext>
              </a:extLst>
            </p:cNvPr>
            <p:cNvGrpSpPr/>
            <p:nvPr/>
          </p:nvGrpSpPr>
          <p:grpSpPr>
            <a:xfrm>
              <a:off x="3203297" y="2750321"/>
              <a:ext cx="518821" cy="534650"/>
              <a:chOff x="3203297" y="1229170"/>
              <a:chExt cx="518821" cy="534650"/>
            </a:xfrm>
          </p:grpSpPr>
          <p:sp>
            <p:nvSpPr>
              <p:cNvPr id="23" name="Donut 22">
                <a:extLst>
                  <a:ext uri="{FF2B5EF4-FFF2-40B4-BE49-F238E27FC236}">
                    <a16:creationId xmlns:a16="http://schemas.microsoft.com/office/drawing/2014/main" id="{F9BBBF4E-8380-4F49-BA57-A34F2A10BF1A}"/>
                  </a:ext>
                </a:extLst>
              </p:cNvPr>
              <p:cNvSpPr/>
              <p:nvPr/>
            </p:nvSpPr>
            <p:spPr>
              <a:xfrm>
                <a:off x="3203297" y="1244999"/>
                <a:ext cx="518821" cy="518821"/>
              </a:xfrm>
              <a:prstGeom prst="donut">
                <a:avLst>
                  <a:gd name="adj" fmla="val 4143"/>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24" name="TextBox 23">
                <a:extLst>
                  <a:ext uri="{FF2B5EF4-FFF2-40B4-BE49-F238E27FC236}">
                    <a16:creationId xmlns:a16="http://schemas.microsoft.com/office/drawing/2014/main" id="{DBC9B19C-FCDC-714D-B16F-85C2057948AB}"/>
                  </a:ext>
                </a:extLst>
              </p:cNvPr>
              <p:cNvSpPr txBox="1"/>
              <p:nvPr/>
            </p:nvSpPr>
            <p:spPr>
              <a:xfrm>
                <a:off x="3253257" y="1229170"/>
                <a:ext cx="405461" cy="523220"/>
              </a:xfrm>
              <a:prstGeom prst="rect">
                <a:avLst/>
              </a:prstGeom>
              <a:noFill/>
            </p:spPr>
            <p:txBody>
              <a:bodyPr wrap="square" rtlCol="0">
                <a:spAutoFit/>
              </a:bodyPr>
              <a:lstStyle/>
              <a:p>
                <a:pPr algn="ctr"/>
                <a:r>
                  <a:rPr lang="fi-FI" sz="2800" b="1">
                    <a:latin typeface="+mj-lt"/>
                  </a:rPr>
                  <a:t>4</a:t>
                </a:r>
              </a:p>
            </p:txBody>
          </p:sp>
        </p:grpSp>
        <p:sp>
          <p:nvSpPr>
            <p:cNvPr id="28" name="TextBox 27">
              <a:extLst>
                <a:ext uri="{FF2B5EF4-FFF2-40B4-BE49-F238E27FC236}">
                  <a16:creationId xmlns:a16="http://schemas.microsoft.com/office/drawing/2014/main" id="{29F6B7E8-301D-3444-9457-F84207648418}"/>
                </a:ext>
              </a:extLst>
            </p:cNvPr>
            <p:cNvSpPr txBox="1"/>
            <p:nvPr/>
          </p:nvSpPr>
          <p:spPr>
            <a:xfrm>
              <a:off x="411073" y="2823306"/>
              <a:ext cx="2526094" cy="923330"/>
            </a:xfrm>
            <a:prstGeom prst="rect">
              <a:avLst/>
            </a:prstGeom>
            <a:noFill/>
          </p:spPr>
          <p:txBody>
            <a:bodyPr wrap="square" rtlCol="0">
              <a:spAutoFit/>
            </a:bodyPr>
            <a:lstStyle/>
            <a:p>
              <a:pPr lvl="0">
                <a:spcBef>
                  <a:spcPts val="800"/>
                </a:spcBef>
                <a:spcAft>
                  <a:spcPts val="200"/>
                </a:spcAft>
              </a:pPr>
              <a:r>
                <a:rPr lang="fi-FI" sz="1800" b="1">
                  <a:effectLst/>
                  <a:latin typeface="Franklin Gothic Medium" panose="020B0603020102020204" pitchFamily="34" charset="0"/>
                  <a:ea typeface="Times New Roman" panose="02020603050405020304" pitchFamily="18" charset="0"/>
                  <a:cs typeface="Times New Roman" panose="02020603050405020304" pitchFamily="18" charset="0"/>
                </a:rPr>
                <a:t>Työtä tarjolle, kunnolliset turvaverkot ja turvalliset muutokset</a:t>
              </a:r>
            </a:p>
          </p:txBody>
        </p:sp>
      </p:grpSp>
      <p:grpSp>
        <p:nvGrpSpPr>
          <p:cNvPr id="18" name="Group 3">
            <a:extLst>
              <a:ext uri="{FF2B5EF4-FFF2-40B4-BE49-F238E27FC236}">
                <a16:creationId xmlns:a16="http://schemas.microsoft.com/office/drawing/2014/main" id="{0DDA4D96-8B04-4517-A245-C59713DA74A0}"/>
              </a:ext>
            </a:extLst>
          </p:cNvPr>
          <p:cNvGrpSpPr/>
          <p:nvPr/>
        </p:nvGrpSpPr>
        <p:grpSpPr>
          <a:xfrm>
            <a:off x="433933" y="818326"/>
            <a:ext cx="3288185" cy="767241"/>
            <a:chOff x="427213" y="3192306"/>
            <a:chExt cx="3288185" cy="767241"/>
          </a:xfrm>
        </p:grpSpPr>
        <p:grpSp>
          <p:nvGrpSpPr>
            <p:cNvPr id="21" name="Group 21">
              <a:extLst>
                <a:ext uri="{FF2B5EF4-FFF2-40B4-BE49-F238E27FC236}">
                  <a16:creationId xmlns:a16="http://schemas.microsoft.com/office/drawing/2014/main" id="{D7304713-7A9A-48F2-A707-D3FE9EA87566}"/>
                </a:ext>
              </a:extLst>
            </p:cNvPr>
            <p:cNvGrpSpPr/>
            <p:nvPr/>
          </p:nvGrpSpPr>
          <p:grpSpPr>
            <a:xfrm>
              <a:off x="3196577" y="3192306"/>
              <a:ext cx="518821" cy="524167"/>
              <a:chOff x="3196577" y="1671155"/>
              <a:chExt cx="518821" cy="524167"/>
            </a:xfrm>
          </p:grpSpPr>
          <p:sp>
            <p:nvSpPr>
              <p:cNvPr id="26" name="Donut 22">
                <a:extLst>
                  <a:ext uri="{FF2B5EF4-FFF2-40B4-BE49-F238E27FC236}">
                    <a16:creationId xmlns:a16="http://schemas.microsoft.com/office/drawing/2014/main" id="{B2D36C28-8CD8-46F0-AC85-63CBB4361E09}"/>
                  </a:ext>
                </a:extLst>
              </p:cNvPr>
              <p:cNvSpPr/>
              <p:nvPr/>
            </p:nvSpPr>
            <p:spPr>
              <a:xfrm>
                <a:off x="3196577" y="1676501"/>
                <a:ext cx="518821" cy="518821"/>
              </a:xfrm>
              <a:prstGeom prst="donut">
                <a:avLst>
                  <a:gd name="adj" fmla="val 4143"/>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solidFill>
                    <a:schemeClr val="tx1"/>
                  </a:solidFill>
                </a:endParaRPr>
              </a:p>
            </p:txBody>
          </p:sp>
          <p:sp>
            <p:nvSpPr>
              <p:cNvPr id="27" name="TextBox 23">
                <a:extLst>
                  <a:ext uri="{FF2B5EF4-FFF2-40B4-BE49-F238E27FC236}">
                    <a16:creationId xmlns:a16="http://schemas.microsoft.com/office/drawing/2014/main" id="{9717737F-9DA9-4232-B47A-C5D43F537241}"/>
                  </a:ext>
                </a:extLst>
              </p:cNvPr>
              <p:cNvSpPr txBox="1"/>
              <p:nvPr/>
            </p:nvSpPr>
            <p:spPr>
              <a:xfrm>
                <a:off x="3253257" y="1671155"/>
                <a:ext cx="405461" cy="518821"/>
              </a:xfrm>
              <a:prstGeom prst="rect">
                <a:avLst/>
              </a:prstGeom>
              <a:noFill/>
            </p:spPr>
            <p:txBody>
              <a:bodyPr wrap="square" rtlCol="0">
                <a:spAutoFit/>
              </a:bodyPr>
              <a:lstStyle/>
              <a:p>
                <a:pPr algn="ctr"/>
                <a:r>
                  <a:rPr lang="fi-FI" sz="2800" b="1">
                    <a:latin typeface="+mj-lt"/>
                  </a:rPr>
                  <a:t>3</a:t>
                </a:r>
              </a:p>
            </p:txBody>
          </p:sp>
        </p:grpSp>
        <p:sp>
          <p:nvSpPr>
            <p:cNvPr id="25" name="TextBox 27">
              <a:extLst>
                <a:ext uri="{FF2B5EF4-FFF2-40B4-BE49-F238E27FC236}">
                  <a16:creationId xmlns:a16="http://schemas.microsoft.com/office/drawing/2014/main" id="{406890BC-5FC2-4156-9B43-4D73EDB263EB}"/>
                </a:ext>
              </a:extLst>
            </p:cNvPr>
            <p:cNvSpPr txBox="1"/>
            <p:nvPr/>
          </p:nvSpPr>
          <p:spPr>
            <a:xfrm>
              <a:off x="427213" y="3251661"/>
              <a:ext cx="2526094" cy="707886"/>
            </a:xfrm>
            <a:prstGeom prst="rect">
              <a:avLst/>
            </a:prstGeom>
            <a:noFill/>
          </p:spPr>
          <p:txBody>
            <a:bodyPr wrap="square" rtlCol="0">
              <a:spAutoFit/>
            </a:bodyPr>
            <a:lstStyle/>
            <a:p>
              <a:r>
                <a:rPr lang="fi-FI" sz="2000" b="1">
                  <a:latin typeface="+mj-lt"/>
                </a:rPr>
                <a:t>Työelämä muuttuu</a:t>
              </a:r>
            </a:p>
            <a:p>
              <a:r>
                <a:rPr lang="fi-FI" sz="2000" b="1">
                  <a:latin typeface="+mj-lt"/>
                </a:rPr>
                <a:t>– hyvää työtä</a:t>
              </a:r>
            </a:p>
          </p:txBody>
        </p:sp>
      </p:grpSp>
    </p:spTree>
    <p:extLst>
      <p:ext uri="{BB962C8B-B14F-4D97-AF65-F5344CB8AC3E}">
        <p14:creationId xmlns:p14="http://schemas.microsoft.com/office/powerpoint/2010/main" val="957405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1" presetClass="entr" presetSubtype="0" fill="hold" nodeType="afterEffect">
                                  <p:stCondLst>
                                    <p:cond delay="25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1F6ABF-E174-1A49-B386-CC10F2F73E60}"/>
              </a:ext>
            </a:extLst>
          </p:cNvPr>
          <p:cNvPicPr>
            <a:picLocks noChangeAspect="1"/>
          </p:cNvPicPr>
          <p:nvPr/>
        </p:nvPicPr>
        <p:blipFill>
          <a:blip r:embed="rId3"/>
          <a:stretch>
            <a:fillRect/>
          </a:stretch>
        </p:blipFill>
        <p:spPr>
          <a:xfrm>
            <a:off x="6409310" y="639524"/>
            <a:ext cx="1753199" cy="4911053"/>
          </a:xfrm>
          <a:prstGeom prst="rect">
            <a:avLst/>
          </a:prstGeom>
        </p:spPr>
      </p:pic>
      <p:sp>
        <p:nvSpPr>
          <p:cNvPr id="2" name="Title 1"/>
          <p:cNvSpPr>
            <a:spLocks noGrp="1"/>
          </p:cNvSpPr>
          <p:nvPr>
            <p:ph type="title"/>
          </p:nvPr>
        </p:nvSpPr>
        <p:spPr>
          <a:xfrm>
            <a:off x="827217" y="744722"/>
            <a:ext cx="7167838" cy="836675"/>
          </a:xfrm>
        </p:spPr>
        <p:txBody>
          <a:bodyPr>
            <a:normAutofit fontScale="90000"/>
          </a:bodyPr>
          <a:lstStyle/>
          <a:p>
            <a:r>
              <a:rPr lang="en-GB" sz="2700" b="1" spc="0">
                <a:solidFill>
                  <a:schemeClr val="tx1"/>
                </a:solidFill>
              </a:rPr>
              <a:t>SAK</a:t>
            </a:r>
            <a:r>
              <a:rPr lang="en-GB" sz="2700" spc="0">
                <a:solidFill>
                  <a:schemeClr val="tx1"/>
                </a:solidFill>
              </a:rPr>
              <a:t> </a:t>
            </a:r>
            <a:r>
              <a:rPr lang="en-GB" sz="2700" spc="0" err="1">
                <a:solidFill>
                  <a:schemeClr val="tx1"/>
                </a:solidFill>
              </a:rPr>
              <a:t>v</a:t>
            </a:r>
            <a:r>
              <a:rPr lang="en-GB" sz="2700" b="1" spc="0" err="1">
                <a:solidFill>
                  <a:schemeClr val="tx1"/>
                </a:solidFill>
              </a:rPr>
              <a:t>aikuttaa</a:t>
            </a:r>
            <a:r>
              <a:rPr lang="en-GB" sz="2700" b="1" spc="0">
                <a:solidFill>
                  <a:schemeClr val="tx1"/>
                </a:solidFill>
              </a:rPr>
              <a:t> </a:t>
            </a:r>
            <a:r>
              <a:rPr lang="en-GB" sz="2700" spc="0" err="1">
                <a:solidFill>
                  <a:schemeClr val="tx1"/>
                </a:solidFill>
              </a:rPr>
              <a:t>yhteiskunnassa</a:t>
            </a:r>
            <a:br>
              <a:rPr lang="en-GB" b="1" spc="0">
                <a:solidFill>
                  <a:schemeClr val="tx1"/>
                </a:solidFill>
              </a:rPr>
            </a:br>
            <a:endParaRPr lang="en-GB" b="1" spc="0">
              <a:solidFill>
                <a:schemeClr val="tx1"/>
              </a:solidFill>
            </a:endParaRPr>
          </a:p>
        </p:txBody>
      </p:sp>
      <p:sp>
        <p:nvSpPr>
          <p:cNvPr id="7" name="TextBox 6">
            <a:extLst>
              <a:ext uri="{FF2B5EF4-FFF2-40B4-BE49-F238E27FC236}">
                <a16:creationId xmlns:a16="http://schemas.microsoft.com/office/drawing/2014/main" id="{E860CC04-5D3E-DC4D-8C2F-B487B0E7828E}"/>
              </a:ext>
            </a:extLst>
          </p:cNvPr>
          <p:cNvSpPr txBox="1"/>
          <p:nvPr/>
        </p:nvSpPr>
        <p:spPr>
          <a:xfrm>
            <a:off x="827217" y="1539165"/>
            <a:ext cx="2329543" cy="646331"/>
          </a:xfrm>
          <a:prstGeom prst="rect">
            <a:avLst/>
          </a:prstGeom>
          <a:noFill/>
        </p:spPr>
        <p:txBody>
          <a:bodyPr wrap="square" rtlCol="0">
            <a:spAutoFit/>
          </a:bodyPr>
          <a:lstStyle/>
          <a:p>
            <a:r>
              <a:rPr lang="fi-FI" sz="3600" b="1">
                <a:latin typeface="Montserrat" pitchFamily="2" charset="77"/>
              </a:rPr>
              <a:t>83</a:t>
            </a:r>
          </a:p>
        </p:txBody>
      </p:sp>
      <p:sp>
        <p:nvSpPr>
          <p:cNvPr id="8" name="Rectangle 7">
            <a:extLst>
              <a:ext uri="{FF2B5EF4-FFF2-40B4-BE49-F238E27FC236}">
                <a16:creationId xmlns:a16="http://schemas.microsoft.com/office/drawing/2014/main" id="{6A329599-1A85-F046-893F-6B7A1408476C}"/>
              </a:ext>
            </a:extLst>
          </p:cNvPr>
          <p:cNvSpPr/>
          <p:nvPr/>
        </p:nvSpPr>
        <p:spPr>
          <a:xfrm>
            <a:off x="827217" y="2053035"/>
            <a:ext cx="1851492" cy="584775"/>
          </a:xfrm>
          <a:prstGeom prst="rect">
            <a:avLst/>
          </a:prstGeom>
        </p:spPr>
        <p:txBody>
          <a:bodyPr wrap="square">
            <a:spAutoFit/>
          </a:bodyPr>
          <a:lstStyle/>
          <a:p>
            <a:pPr>
              <a:spcAft>
                <a:spcPts val="1000"/>
              </a:spcAft>
            </a:pPr>
            <a:r>
              <a:rPr lang="en-GB" sz="1600" err="1">
                <a:latin typeface="Montserrat Medium" pitchFamily="2" charset="77"/>
              </a:rPr>
              <a:t>virallista</a:t>
            </a:r>
            <a:r>
              <a:rPr lang="en-GB" sz="1600">
                <a:latin typeface="Montserrat Medium" pitchFamily="2" charset="77"/>
              </a:rPr>
              <a:t> </a:t>
            </a:r>
            <a:r>
              <a:rPr lang="en-GB" sz="1600" err="1">
                <a:latin typeface="Montserrat Medium" pitchFamily="2" charset="77"/>
              </a:rPr>
              <a:t>lausuntoa</a:t>
            </a:r>
            <a:endParaRPr lang="en-GB" sz="1600">
              <a:latin typeface="Montserrat Medium" pitchFamily="2" charset="77"/>
            </a:endParaRPr>
          </a:p>
        </p:txBody>
      </p:sp>
      <p:sp>
        <p:nvSpPr>
          <p:cNvPr id="83" name="TextBox 82">
            <a:extLst>
              <a:ext uri="{FF2B5EF4-FFF2-40B4-BE49-F238E27FC236}">
                <a16:creationId xmlns:a16="http://schemas.microsoft.com/office/drawing/2014/main" id="{3050DD9C-C4FA-944F-B639-5CBCCEC5E7FE}"/>
              </a:ext>
            </a:extLst>
          </p:cNvPr>
          <p:cNvSpPr txBox="1"/>
          <p:nvPr/>
        </p:nvSpPr>
        <p:spPr>
          <a:xfrm>
            <a:off x="827217" y="3939060"/>
            <a:ext cx="2329543" cy="646331"/>
          </a:xfrm>
          <a:prstGeom prst="rect">
            <a:avLst/>
          </a:prstGeom>
          <a:noFill/>
        </p:spPr>
        <p:txBody>
          <a:bodyPr wrap="square" rtlCol="0">
            <a:spAutoFit/>
          </a:bodyPr>
          <a:lstStyle/>
          <a:p>
            <a:r>
              <a:rPr lang="en-GB" sz="3600" b="1">
                <a:latin typeface="Montserrat" pitchFamily="2" charset="77"/>
              </a:rPr>
              <a:t>385</a:t>
            </a:r>
            <a:endParaRPr lang="fi-FI" sz="3600" b="1">
              <a:latin typeface="Montserrat" pitchFamily="2" charset="77"/>
            </a:endParaRPr>
          </a:p>
        </p:txBody>
      </p:sp>
      <p:sp>
        <p:nvSpPr>
          <p:cNvPr id="84" name="Rectangle 83">
            <a:extLst>
              <a:ext uri="{FF2B5EF4-FFF2-40B4-BE49-F238E27FC236}">
                <a16:creationId xmlns:a16="http://schemas.microsoft.com/office/drawing/2014/main" id="{B7BB137B-4D8C-0A4F-9D12-6E66DC3E592F}"/>
              </a:ext>
            </a:extLst>
          </p:cNvPr>
          <p:cNvSpPr/>
          <p:nvPr/>
        </p:nvSpPr>
        <p:spPr>
          <a:xfrm>
            <a:off x="827217" y="4462072"/>
            <a:ext cx="2494411" cy="830997"/>
          </a:xfrm>
          <a:prstGeom prst="rect">
            <a:avLst/>
          </a:prstGeom>
        </p:spPr>
        <p:txBody>
          <a:bodyPr wrap="square">
            <a:spAutoFit/>
          </a:bodyPr>
          <a:lstStyle/>
          <a:p>
            <a:pPr>
              <a:spcAft>
                <a:spcPts val="1000"/>
              </a:spcAft>
            </a:pPr>
            <a:r>
              <a:rPr lang="en-GB" sz="1600" err="1"/>
              <a:t>työryhmää</a:t>
            </a:r>
            <a:r>
              <a:rPr lang="en-GB" sz="1600"/>
              <a:t>, </a:t>
            </a:r>
            <a:r>
              <a:rPr lang="en-GB" sz="1600" err="1"/>
              <a:t>neuvostoa</a:t>
            </a:r>
            <a:r>
              <a:rPr lang="en-GB" sz="1600"/>
              <a:t>, </a:t>
            </a:r>
            <a:r>
              <a:rPr lang="en-GB" sz="1600" err="1"/>
              <a:t>hallitusta</a:t>
            </a:r>
            <a:r>
              <a:rPr lang="en-GB" sz="1600"/>
              <a:t> </a:t>
            </a:r>
            <a:r>
              <a:rPr lang="en-GB" sz="1600" err="1"/>
              <a:t>ja</a:t>
            </a:r>
            <a:r>
              <a:rPr lang="en-GB" sz="1600"/>
              <a:t> </a:t>
            </a:r>
            <a:r>
              <a:rPr lang="en-GB" sz="1600" err="1"/>
              <a:t>toimikuntaa</a:t>
            </a:r>
            <a:r>
              <a:rPr lang="en-GB" sz="1600"/>
              <a:t>, </a:t>
            </a:r>
            <a:r>
              <a:rPr lang="en-GB" sz="1600" err="1"/>
              <a:t>joissa</a:t>
            </a:r>
            <a:r>
              <a:rPr lang="en-GB" sz="1600"/>
              <a:t> </a:t>
            </a:r>
            <a:r>
              <a:rPr lang="en-GB" sz="1600" err="1"/>
              <a:t>SAK:n</a:t>
            </a:r>
            <a:r>
              <a:rPr lang="en-GB" sz="1600"/>
              <a:t> </a:t>
            </a:r>
            <a:r>
              <a:rPr lang="en-GB" sz="1600" err="1"/>
              <a:t>edustaja</a:t>
            </a:r>
            <a:endParaRPr lang="en-GB" sz="1600"/>
          </a:p>
        </p:txBody>
      </p:sp>
      <p:sp>
        <p:nvSpPr>
          <p:cNvPr id="77" name="TextBox 76">
            <a:extLst>
              <a:ext uri="{FF2B5EF4-FFF2-40B4-BE49-F238E27FC236}">
                <a16:creationId xmlns:a16="http://schemas.microsoft.com/office/drawing/2014/main" id="{911E0E6F-4D79-414B-846A-3FA71297E60C}"/>
              </a:ext>
            </a:extLst>
          </p:cNvPr>
          <p:cNvSpPr txBox="1"/>
          <p:nvPr/>
        </p:nvSpPr>
        <p:spPr>
          <a:xfrm>
            <a:off x="827217" y="2796622"/>
            <a:ext cx="2329543" cy="646331"/>
          </a:xfrm>
          <a:prstGeom prst="rect">
            <a:avLst/>
          </a:prstGeom>
          <a:noFill/>
        </p:spPr>
        <p:txBody>
          <a:bodyPr wrap="square" rtlCol="0">
            <a:spAutoFit/>
          </a:bodyPr>
          <a:lstStyle/>
          <a:p>
            <a:r>
              <a:rPr lang="fi-FI" sz="3600" b="1">
                <a:latin typeface="Montserrat" pitchFamily="2" charset="77"/>
              </a:rPr>
              <a:t>101</a:t>
            </a:r>
          </a:p>
        </p:txBody>
      </p:sp>
      <p:sp>
        <p:nvSpPr>
          <p:cNvPr id="78" name="Rectangle 77">
            <a:extLst>
              <a:ext uri="{FF2B5EF4-FFF2-40B4-BE49-F238E27FC236}">
                <a16:creationId xmlns:a16="http://schemas.microsoft.com/office/drawing/2014/main" id="{16E8AB91-F9E2-4D46-BD6A-DECD98AADCFF}"/>
              </a:ext>
            </a:extLst>
          </p:cNvPr>
          <p:cNvSpPr/>
          <p:nvPr/>
        </p:nvSpPr>
        <p:spPr>
          <a:xfrm>
            <a:off x="827217" y="3284337"/>
            <a:ext cx="1497526" cy="584775"/>
          </a:xfrm>
          <a:prstGeom prst="rect">
            <a:avLst/>
          </a:prstGeom>
        </p:spPr>
        <p:txBody>
          <a:bodyPr wrap="none">
            <a:spAutoFit/>
          </a:bodyPr>
          <a:lstStyle/>
          <a:p>
            <a:pPr>
              <a:spcAft>
                <a:spcPts val="1000"/>
              </a:spcAft>
            </a:pPr>
            <a:r>
              <a:rPr lang="en-GB" sz="1600" err="1">
                <a:latin typeface="Montserrat Medium" pitchFamily="2" charset="77"/>
              </a:rPr>
              <a:t>asiantuntija</a:t>
            </a:r>
            <a:r>
              <a:rPr lang="en-GB" sz="1600">
                <a:latin typeface="Montserrat Medium" pitchFamily="2" charset="77"/>
              </a:rPr>
              <a:t>-</a:t>
            </a:r>
            <a:br>
              <a:rPr lang="en-GB" sz="1600">
                <a:latin typeface="Montserrat Medium" pitchFamily="2" charset="77"/>
              </a:rPr>
            </a:br>
            <a:r>
              <a:rPr lang="en-GB" sz="1600" err="1">
                <a:latin typeface="Montserrat Medium" pitchFamily="2" charset="77"/>
              </a:rPr>
              <a:t>kuulemista</a:t>
            </a:r>
            <a:endParaRPr lang="en-GB" sz="1600">
              <a:latin typeface="Montserrat Medium" pitchFamily="2" charset="77"/>
            </a:endParaRPr>
          </a:p>
        </p:txBody>
      </p:sp>
      <p:sp>
        <p:nvSpPr>
          <p:cNvPr id="89" name="TextBox 88">
            <a:extLst>
              <a:ext uri="{FF2B5EF4-FFF2-40B4-BE49-F238E27FC236}">
                <a16:creationId xmlns:a16="http://schemas.microsoft.com/office/drawing/2014/main" id="{8C4AA0A8-B2E1-8448-8408-C902EBDE5D73}"/>
              </a:ext>
            </a:extLst>
          </p:cNvPr>
          <p:cNvSpPr txBox="1"/>
          <p:nvPr/>
        </p:nvSpPr>
        <p:spPr>
          <a:xfrm>
            <a:off x="3324214" y="1557453"/>
            <a:ext cx="2329543" cy="646331"/>
          </a:xfrm>
          <a:prstGeom prst="rect">
            <a:avLst/>
          </a:prstGeom>
          <a:noFill/>
        </p:spPr>
        <p:txBody>
          <a:bodyPr wrap="square" rtlCol="0">
            <a:spAutoFit/>
          </a:bodyPr>
          <a:lstStyle/>
          <a:p>
            <a:r>
              <a:rPr lang="fi-FI" sz="3600" b="1">
                <a:latin typeface="Montserrat" pitchFamily="2" charset="77"/>
              </a:rPr>
              <a:t>51</a:t>
            </a:r>
          </a:p>
        </p:txBody>
      </p:sp>
      <p:sp>
        <p:nvSpPr>
          <p:cNvPr id="90" name="Rectangle 89">
            <a:extLst>
              <a:ext uri="{FF2B5EF4-FFF2-40B4-BE49-F238E27FC236}">
                <a16:creationId xmlns:a16="http://schemas.microsoft.com/office/drawing/2014/main" id="{0D59E2EC-29B3-C14A-B356-8B2B960AB6FD}"/>
              </a:ext>
            </a:extLst>
          </p:cNvPr>
          <p:cNvSpPr/>
          <p:nvPr/>
        </p:nvSpPr>
        <p:spPr>
          <a:xfrm>
            <a:off x="3324214" y="2071323"/>
            <a:ext cx="4939468" cy="338554"/>
          </a:xfrm>
          <a:prstGeom prst="rect">
            <a:avLst/>
          </a:prstGeom>
        </p:spPr>
        <p:txBody>
          <a:bodyPr wrap="square">
            <a:spAutoFit/>
          </a:bodyPr>
          <a:lstStyle/>
          <a:p>
            <a:pPr>
              <a:spcAft>
                <a:spcPts val="1000"/>
              </a:spcAft>
            </a:pPr>
            <a:r>
              <a:rPr lang="en-GB" sz="1600" err="1">
                <a:latin typeface="Montserrat Medium" pitchFamily="2" charset="77"/>
              </a:rPr>
              <a:t>tiedotetta</a:t>
            </a:r>
            <a:endParaRPr lang="en-GB" sz="1600">
              <a:latin typeface="Montserrat Medium" pitchFamily="2" charset="77"/>
            </a:endParaRPr>
          </a:p>
        </p:txBody>
      </p:sp>
      <p:sp>
        <p:nvSpPr>
          <p:cNvPr id="91" name="Rectangle 90">
            <a:extLst>
              <a:ext uri="{FF2B5EF4-FFF2-40B4-BE49-F238E27FC236}">
                <a16:creationId xmlns:a16="http://schemas.microsoft.com/office/drawing/2014/main" id="{5002F079-0DC2-8541-9CC3-A9336657CFB2}"/>
              </a:ext>
            </a:extLst>
          </p:cNvPr>
          <p:cNvSpPr/>
          <p:nvPr/>
        </p:nvSpPr>
        <p:spPr>
          <a:xfrm>
            <a:off x="3324214" y="2390558"/>
            <a:ext cx="2328406" cy="646331"/>
          </a:xfrm>
          <a:prstGeom prst="rect">
            <a:avLst/>
          </a:prstGeom>
        </p:spPr>
        <p:txBody>
          <a:bodyPr wrap="square">
            <a:spAutoFit/>
          </a:bodyPr>
          <a:lstStyle/>
          <a:p>
            <a:pPr>
              <a:spcAft>
                <a:spcPts val="1000"/>
              </a:spcAft>
            </a:pPr>
            <a:r>
              <a:rPr lang="fi-FI" sz="1200"/>
              <a:t>Lisäksi</a:t>
            </a:r>
            <a:r>
              <a:rPr lang="en-GB" sz="1200"/>
              <a:t> 20 </a:t>
            </a:r>
            <a:r>
              <a:rPr lang="en-GB" sz="1200" err="1"/>
              <a:t>yhteistiedotetta</a:t>
            </a:r>
            <a:r>
              <a:rPr lang="en-GB" sz="1200"/>
              <a:t> </a:t>
            </a:r>
            <a:br>
              <a:rPr lang="en-GB" sz="1200"/>
            </a:br>
            <a:r>
              <a:rPr lang="en-GB" sz="1200" err="1"/>
              <a:t>muiden</a:t>
            </a:r>
            <a:r>
              <a:rPr lang="en-GB" sz="1200"/>
              <a:t> </a:t>
            </a:r>
            <a:r>
              <a:rPr lang="en-GB" sz="1200" err="1"/>
              <a:t>järjestöjen</a:t>
            </a:r>
            <a:r>
              <a:rPr lang="en-GB" sz="1200"/>
              <a:t> </a:t>
            </a:r>
            <a:r>
              <a:rPr lang="en-GB" sz="1200" err="1"/>
              <a:t>kanssa</a:t>
            </a:r>
            <a:r>
              <a:rPr lang="en-GB" sz="1200"/>
              <a:t> </a:t>
            </a:r>
            <a:r>
              <a:rPr lang="en-GB" sz="1200" err="1"/>
              <a:t>ja</a:t>
            </a:r>
            <a:r>
              <a:rPr lang="en-GB" sz="1200"/>
              <a:t> </a:t>
            </a:r>
            <a:r>
              <a:rPr lang="en-GB" sz="1200" err="1"/>
              <a:t>useita</a:t>
            </a:r>
            <a:r>
              <a:rPr lang="en-GB" sz="1200"/>
              <a:t> </a:t>
            </a:r>
            <a:r>
              <a:rPr lang="en-GB" sz="1200" err="1"/>
              <a:t>alueellisia</a:t>
            </a:r>
            <a:r>
              <a:rPr lang="en-GB" sz="1200"/>
              <a:t> </a:t>
            </a:r>
            <a:r>
              <a:rPr lang="fi-FI" sz="1200"/>
              <a:t>tiedotteita.</a:t>
            </a:r>
          </a:p>
        </p:txBody>
      </p:sp>
      <p:sp>
        <p:nvSpPr>
          <p:cNvPr id="93" name="TextBox 92">
            <a:extLst>
              <a:ext uri="{FF2B5EF4-FFF2-40B4-BE49-F238E27FC236}">
                <a16:creationId xmlns:a16="http://schemas.microsoft.com/office/drawing/2014/main" id="{812F86CB-95FA-CD40-82D2-2F3B30945D9F}"/>
              </a:ext>
            </a:extLst>
          </p:cNvPr>
          <p:cNvSpPr txBox="1"/>
          <p:nvPr/>
        </p:nvSpPr>
        <p:spPr>
          <a:xfrm>
            <a:off x="3324214" y="3095051"/>
            <a:ext cx="2329543" cy="646331"/>
          </a:xfrm>
          <a:prstGeom prst="rect">
            <a:avLst/>
          </a:prstGeom>
          <a:noFill/>
        </p:spPr>
        <p:txBody>
          <a:bodyPr wrap="square" rtlCol="0">
            <a:spAutoFit/>
          </a:bodyPr>
          <a:lstStyle/>
          <a:p>
            <a:r>
              <a:rPr lang="fi-FI" sz="3600" b="1">
                <a:latin typeface="Montserrat" pitchFamily="2" charset="77"/>
              </a:rPr>
              <a:t>652 649</a:t>
            </a:r>
          </a:p>
        </p:txBody>
      </p:sp>
      <p:sp>
        <p:nvSpPr>
          <p:cNvPr id="94" name="Rectangle 93">
            <a:extLst>
              <a:ext uri="{FF2B5EF4-FFF2-40B4-BE49-F238E27FC236}">
                <a16:creationId xmlns:a16="http://schemas.microsoft.com/office/drawing/2014/main" id="{9AD39741-3ED0-3647-9251-73A3B1D6FB29}"/>
              </a:ext>
            </a:extLst>
          </p:cNvPr>
          <p:cNvSpPr/>
          <p:nvPr/>
        </p:nvSpPr>
        <p:spPr>
          <a:xfrm>
            <a:off x="3324214" y="3608920"/>
            <a:ext cx="3493162" cy="338554"/>
          </a:xfrm>
          <a:prstGeom prst="rect">
            <a:avLst/>
          </a:prstGeom>
        </p:spPr>
        <p:txBody>
          <a:bodyPr wrap="square">
            <a:spAutoFit/>
          </a:bodyPr>
          <a:lstStyle/>
          <a:p>
            <a:pPr>
              <a:spcAft>
                <a:spcPts val="1000"/>
              </a:spcAft>
            </a:pPr>
            <a:r>
              <a:rPr lang="en-GB" sz="1600" err="1">
                <a:latin typeface="Montserrat Medium" pitchFamily="2" charset="77"/>
              </a:rPr>
              <a:t>vierailijaa</a:t>
            </a:r>
            <a:r>
              <a:rPr lang="en-GB" sz="1600">
                <a:latin typeface="Montserrat Medium" pitchFamily="2" charset="77"/>
              </a:rPr>
              <a:t> www.sak.fi-sivuilla</a:t>
            </a:r>
          </a:p>
        </p:txBody>
      </p:sp>
      <p:sp>
        <p:nvSpPr>
          <p:cNvPr id="98" name="TextBox 97">
            <a:extLst>
              <a:ext uri="{FF2B5EF4-FFF2-40B4-BE49-F238E27FC236}">
                <a16:creationId xmlns:a16="http://schemas.microsoft.com/office/drawing/2014/main" id="{B398776A-6588-F643-9B07-89D45E8724DB}"/>
              </a:ext>
            </a:extLst>
          </p:cNvPr>
          <p:cNvSpPr txBox="1"/>
          <p:nvPr/>
        </p:nvSpPr>
        <p:spPr>
          <a:xfrm>
            <a:off x="3324214" y="4173137"/>
            <a:ext cx="2329543" cy="646331"/>
          </a:xfrm>
          <a:prstGeom prst="rect">
            <a:avLst/>
          </a:prstGeom>
          <a:noFill/>
        </p:spPr>
        <p:txBody>
          <a:bodyPr wrap="square" rtlCol="0">
            <a:spAutoFit/>
          </a:bodyPr>
          <a:lstStyle/>
          <a:p>
            <a:r>
              <a:rPr lang="fi-FI" sz="3600" b="1">
                <a:latin typeface="Montserrat" pitchFamily="2" charset="77"/>
              </a:rPr>
              <a:t>7 427</a:t>
            </a:r>
          </a:p>
        </p:txBody>
      </p:sp>
      <p:sp>
        <p:nvSpPr>
          <p:cNvPr id="99" name="Rectangle 98">
            <a:extLst>
              <a:ext uri="{FF2B5EF4-FFF2-40B4-BE49-F238E27FC236}">
                <a16:creationId xmlns:a16="http://schemas.microsoft.com/office/drawing/2014/main" id="{1E189987-8194-B342-B5ED-B39EFA75C7F4}"/>
              </a:ext>
            </a:extLst>
          </p:cNvPr>
          <p:cNvSpPr/>
          <p:nvPr/>
        </p:nvSpPr>
        <p:spPr>
          <a:xfrm>
            <a:off x="3324214" y="4687006"/>
            <a:ext cx="2574575" cy="584775"/>
          </a:xfrm>
          <a:prstGeom prst="rect">
            <a:avLst/>
          </a:prstGeom>
        </p:spPr>
        <p:txBody>
          <a:bodyPr wrap="square">
            <a:spAutoFit/>
          </a:bodyPr>
          <a:lstStyle/>
          <a:p>
            <a:pPr>
              <a:spcAft>
                <a:spcPts val="1000"/>
              </a:spcAft>
            </a:pPr>
            <a:r>
              <a:rPr lang="en-GB" sz="1600" err="1">
                <a:latin typeface="Montserrat Medium" pitchFamily="2" charset="77"/>
              </a:rPr>
              <a:t>seuraajaa</a:t>
            </a:r>
            <a:r>
              <a:rPr lang="en-GB" sz="1600">
                <a:latin typeface="Montserrat Medium" pitchFamily="2" charset="77"/>
              </a:rPr>
              <a:t> twitter-</a:t>
            </a:r>
            <a:r>
              <a:rPr lang="en-GB" sz="1600" err="1">
                <a:latin typeface="Montserrat Medium" pitchFamily="2" charset="77"/>
              </a:rPr>
              <a:t>tilillä</a:t>
            </a:r>
            <a:r>
              <a:rPr lang="en-GB" sz="1600">
                <a:latin typeface="Montserrat Medium" pitchFamily="2" charset="77"/>
              </a:rPr>
              <a:t> @duunarit</a:t>
            </a:r>
          </a:p>
        </p:txBody>
      </p:sp>
      <p:sp>
        <p:nvSpPr>
          <p:cNvPr id="4" name="TextBox 3">
            <a:extLst>
              <a:ext uri="{FF2B5EF4-FFF2-40B4-BE49-F238E27FC236}">
                <a16:creationId xmlns:a16="http://schemas.microsoft.com/office/drawing/2014/main" id="{B0208BD9-255B-9C46-A5EB-5F1FAD7007B4}"/>
              </a:ext>
            </a:extLst>
          </p:cNvPr>
          <p:cNvSpPr txBox="1"/>
          <p:nvPr/>
        </p:nvSpPr>
        <p:spPr>
          <a:xfrm>
            <a:off x="827217" y="1126444"/>
            <a:ext cx="2140299" cy="307777"/>
          </a:xfrm>
          <a:prstGeom prst="rect">
            <a:avLst/>
          </a:prstGeom>
          <a:noFill/>
        </p:spPr>
        <p:txBody>
          <a:bodyPr wrap="square" rtlCol="0">
            <a:spAutoFit/>
          </a:bodyPr>
          <a:lstStyle/>
          <a:p>
            <a:r>
              <a:rPr lang="fi-FI" sz="1400"/>
              <a:t>Luvut vuodelta 2020</a:t>
            </a:r>
          </a:p>
        </p:txBody>
      </p:sp>
    </p:spTree>
    <p:extLst>
      <p:ext uri="{BB962C8B-B14F-4D97-AF65-F5344CB8AC3E}">
        <p14:creationId xmlns:p14="http://schemas.microsoft.com/office/powerpoint/2010/main" val="6486043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DE4F90D-60B1-45F5-A06F-B1962A3AB46A}"/>
              </a:ext>
            </a:extLst>
          </p:cNvPr>
          <p:cNvSpPr>
            <a:spLocks noGrp="1"/>
          </p:cNvSpPr>
          <p:nvPr>
            <p:ph type="body" sz="quarter" idx="11"/>
          </p:nvPr>
        </p:nvSpPr>
        <p:spPr/>
        <p:txBody>
          <a:bodyPr/>
          <a:lstStyle/>
          <a:p>
            <a:r>
              <a:rPr lang="fi-FI"/>
              <a:t>Oikeudenmukainen ja tasa-arvoinen työelämä</a:t>
            </a:r>
          </a:p>
        </p:txBody>
      </p:sp>
      <p:sp>
        <p:nvSpPr>
          <p:cNvPr id="3" name="Dian numeron paikkamerkki 2">
            <a:extLst>
              <a:ext uri="{FF2B5EF4-FFF2-40B4-BE49-F238E27FC236}">
                <a16:creationId xmlns:a16="http://schemas.microsoft.com/office/drawing/2014/main" id="{F2E0E0BF-FFC3-41C5-9642-FA975554521C}"/>
              </a:ext>
            </a:extLst>
          </p:cNvPr>
          <p:cNvSpPr>
            <a:spLocks noGrp="1"/>
          </p:cNvSpPr>
          <p:nvPr>
            <p:ph type="sldNum" sz="quarter" idx="4"/>
          </p:nvPr>
        </p:nvSpPr>
        <p:spPr/>
        <p:txBody>
          <a:bodyPr/>
          <a:lstStyle/>
          <a:p>
            <a:fld id="{C9EC5ACF-1BEE-574E-A35B-E54A489811D4}" type="slidenum">
              <a:rPr lang="uk-UA" smtClean="0"/>
              <a:pPr/>
              <a:t>22</a:t>
            </a:fld>
            <a:endParaRPr lang="uk-UA"/>
          </a:p>
        </p:txBody>
      </p:sp>
      <p:sp>
        <p:nvSpPr>
          <p:cNvPr id="7" name="Tekstin paikkamerkki 6">
            <a:extLst>
              <a:ext uri="{FF2B5EF4-FFF2-40B4-BE49-F238E27FC236}">
                <a16:creationId xmlns:a16="http://schemas.microsoft.com/office/drawing/2014/main" id="{C4501CC7-19AC-4908-9895-04CB507D3584}"/>
              </a:ext>
            </a:extLst>
          </p:cNvPr>
          <p:cNvSpPr>
            <a:spLocks noGrp="1"/>
          </p:cNvSpPr>
          <p:nvPr>
            <p:ph type="body" sz="quarter" idx="12"/>
          </p:nvPr>
        </p:nvSpPr>
        <p:spPr>
          <a:xfrm>
            <a:off x="522685" y="1717146"/>
            <a:ext cx="8136285" cy="3409157"/>
          </a:xfrm>
        </p:spPr>
        <p:txBody>
          <a:bodyPr lIns="91440" tIns="45720" rIns="91440" bIns="45720" anchor="t"/>
          <a:lstStyle/>
          <a:p>
            <a:pPr marL="170180" indent="-162560"/>
            <a:r>
              <a:rPr lang="fi-FI" dirty="0">
                <a:latin typeface="Montserrat"/>
              </a:rPr>
              <a:t>SAK on jo pitkään toiminut työsuhteen naamioinnin kriminalisoimiseksi. Käytännössä se tarkoittaa, että jos työn teettäjän ja tekijän suhde on todellisuudessa työsuhteen kaltainen, työtä ei voida teettää yrittäjän toimeksiantona toiselle yrittäjälle.</a:t>
            </a:r>
          </a:p>
          <a:p>
            <a:pPr marL="170180" indent="-162560"/>
            <a:r>
              <a:rPr lang="fi-FI" dirty="0">
                <a:latin typeface="Montserrat"/>
              </a:rPr>
              <a:t>SAK neuvoo ilmaisessa työsuhdeneuvonnassa maahanmuuttajia sopimiseen  liittyvissä asioissa, joita voi tulla esille työsuhteessa. Kesäisin neuvonta laajenee myös nuorille kesätyöntekijöille. Molemmat palvelut toimivat myös englanniksi.</a:t>
            </a:r>
          </a:p>
          <a:p>
            <a:pPr marL="332740" lvl="1" indent="-158115"/>
            <a:r>
              <a:rPr lang="fi-FI" dirty="0">
                <a:latin typeface="Montserrat"/>
                <a:hlinkClick r:id="rId2"/>
              </a:rPr>
              <a:t>https://www.sak.fi/en/working-life/immigrants</a:t>
            </a:r>
            <a:r>
              <a:rPr lang="fi-FI" dirty="0">
                <a:latin typeface="Montserrat"/>
              </a:rPr>
              <a:t>  </a:t>
            </a:r>
            <a:endParaRPr lang="fi-FI" dirty="0"/>
          </a:p>
          <a:p>
            <a:pPr marL="332740" lvl="1" indent="-158115"/>
            <a:r>
              <a:rPr lang="fi-FI" dirty="0">
                <a:latin typeface="Montserrat"/>
                <a:hlinkClick r:id="rId3"/>
              </a:rPr>
              <a:t>https://www.kesaduunari.fi/english</a:t>
            </a:r>
            <a:r>
              <a:rPr lang="fi-FI" dirty="0">
                <a:latin typeface="Montserrat"/>
              </a:rPr>
              <a:t> </a:t>
            </a:r>
            <a:endParaRPr lang="fi-FI" dirty="0"/>
          </a:p>
          <a:p>
            <a:pPr marL="170180" indent="-162560"/>
            <a:r>
              <a:rPr lang="fi-FI" dirty="0">
                <a:latin typeface="Montserrat"/>
              </a:rPr>
              <a:t>Suomi on tasa-arvon edelläkävijä. Silti meillä on vielä työtä perusteettomien palkkaerojen ja syrjinnän kitkemisessä. </a:t>
            </a:r>
            <a:endParaRPr lang="fi-FI" dirty="0"/>
          </a:p>
        </p:txBody>
      </p:sp>
      <p:sp>
        <p:nvSpPr>
          <p:cNvPr id="5" name="Tekstiruutu 4">
            <a:extLst>
              <a:ext uri="{FF2B5EF4-FFF2-40B4-BE49-F238E27FC236}">
                <a16:creationId xmlns:a16="http://schemas.microsoft.com/office/drawing/2014/main" id="{18821E7E-FCC2-49A4-96D0-A51EB9475EC0}"/>
              </a:ext>
            </a:extLst>
          </p:cNvPr>
          <p:cNvSpPr txBox="1"/>
          <p:nvPr/>
        </p:nvSpPr>
        <p:spPr>
          <a:xfrm>
            <a:off x="600324" y="368894"/>
            <a:ext cx="3195085" cy="369332"/>
          </a:xfrm>
          <a:prstGeom prst="rect">
            <a:avLst/>
          </a:prstGeom>
          <a:solidFill>
            <a:schemeClr val="accent1"/>
          </a:solidFill>
        </p:spPr>
        <p:txBody>
          <a:bodyPr wrap="square" rtlCol="0">
            <a:spAutoFit/>
          </a:bodyPr>
          <a:lstStyle/>
          <a:p>
            <a:r>
              <a:rPr lang="fi-FI">
                <a:solidFill>
                  <a:schemeClr val="bg1"/>
                </a:solidFill>
              </a:rPr>
              <a:t>Esimerkkejä toiminnastamme</a:t>
            </a:r>
          </a:p>
        </p:txBody>
      </p:sp>
    </p:spTree>
    <p:extLst>
      <p:ext uri="{BB962C8B-B14F-4D97-AF65-F5344CB8AC3E}">
        <p14:creationId xmlns:p14="http://schemas.microsoft.com/office/powerpoint/2010/main" val="187253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F3326EE2-4DBE-43B1-B026-ADF7BC22A3A0}"/>
              </a:ext>
            </a:extLst>
          </p:cNvPr>
          <p:cNvSpPr>
            <a:spLocks noGrp="1"/>
          </p:cNvSpPr>
          <p:nvPr>
            <p:ph type="body" sz="quarter" idx="11"/>
          </p:nvPr>
        </p:nvSpPr>
        <p:spPr/>
        <p:txBody>
          <a:bodyPr/>
          <a:lstStyle/>
          <a:p>
            <a:r>
              <a:rPr lang="fi-FI"/>
              <a:t>Sosiaaliturva</a:t>
            </a:r>
          </a:p>
        </p:txBody>
      </p:sp>
      <p:sp>
        <p:nvSpPr>
          <p:cNvPr id="2" name="Dian numeron paikkamerkki 1">
            <a:extLst>
              <a:ext uri="{FF2B5EF4-FFF2-40B4-BE49-F238E27FC236}">
                <a16:creationId xmlns:a16="http://schemas.microsoft.com/office/drawing/2014/main" id="{93815FEC-ADFC-4F6D-AAEC-C65E8A287029}"/>
              </a:ext>
            </a:extLst>
          </p:cNvPr>
          <p:cNvSpPr>
            <a:spLocks noGrp="1"/>
          </p:cNvSpPr>
          <p:nvPr>
            <p:ph type="sldNum" sz="quarter" idx="4"/>
          </p:nvPr>
        </p:nvSpPr>
        <p:spPr/>
        <p:txBody>
          <a:bodyPr/>
          <a:lstStyle/>
          <a:p>
            <a:fld id="{C9EC5ACF-1BEE-574E-A35B-E54A489811D4}" type="slidenum">
              <a:rPr lang="fi-FI" smtClean="0"/>
              <a:t>23</a:t>
            </a:fld>
            <a:endParaRPr lang="fi-FI"/>
          </a:p>
        </p:txBody>
      </p:sp>
      <p:sp>
        <p:nvSpPr>
          <p:cNvPr id="4" name="Tekstin paikkamerkki 3">
            <a:extLst>
              <a:ext uri="{FF2B5EF4-FFF2-40B4-BE49-F238E27FC236}">
                <a16:creationId xmlns:a16="http://schemas.microsoft.com/office/drawing/2014/main" id="{FA166E25-BAA2-474B-87F9-01720B73B92A}"/>
              </a:ext>
            </a:extLst>
          </p:cNvPr>
          <p:cNvSpPr>
            <a:spLocks noGrp="1"/>
          </p:cNvSpPr>
          <p:nvPr>
            <p:ph type="body" sz="quarter" idx="12"/>
          </p:nvPr>
        </p:nvSpPr>
        <p:spPr>
          <a:xfrm>
            <a:off x="522685" y="1311966"/>
            <a:ext cx="7857990" cy="3814338"/>
          </a:xfrm>
        </p:spPr>
        <p:txBody>
          <a:bodyPr/>
          <a:lstStyle/>
          <a:p>
            <a:pPr algn="l"/>
            <a:r>
              <a:rPr lang="fi-FI"/>
              <a:t>Suomen sosiaaliturvassa yhdistyvät työhön perustuva ansiosidonnainen turva ja perusturva. Ansiosidonnainen työttömyysturva on sidottu työttömyyskassan jäsenyyteen sekä työssäoloehtoon. SAK vaikuttaa siihen, että yhä useampi matalapalkkainen ja pätkätyöläinen pääsisi ansiosidonnaisen piiriin. </a:t>
            </a:r>
          </a:p>
          <a:p>
            <a:pPr algn="l"/>
            <a:r>
              <a:rPr lang="fi-FI"/>
              <a:t>SAK kannattaa vastikkeellista työttömyysturvaa eli tuen saadakseen on haettava töitä. Vastikkeellisuus täytyy olla kuitenkin sellainen, että ihmisellä on aidot mahdollisuudet täyttää ehdot. Työttömille tarjottavat palvelut on perustuttava henkilökohtaiseen neuvontaan ja siihen, että työtön itse tietää parhaiten, mitä hän tarvitsee työllistyäkseen.</a:t>
            </a:r>
          </a:p>
          <a:p>
            <a:pPr algn="l"/>
            <a:r>
              <a:rPr lang="fi-FI"/>
              <a:t>SAK tekee töitä sen eteen, että perhepolitiikalla tuetaan työn ja perheen yhteensovittamista. Siinä on otettava huomioon perheiden erilaisuus sekä tarjottava vanhemmille yhtäläiset mahdollisuudet jäädä lapsen kanssa vanhempain- ja hoitovapaalle. </a:t>
            </a:r>
          </a:p>
          <a:p>
            <a:pPr algn="l"/>
            <a:r>
              <a:rPr lang="fi-FI"/>
              <a:t>SAK pitää tärkeänä turvata riittävän kattava eläketurva ja kehittää työeläkejärjestelmää. Eläkeiän noustessa työhyvinvointiin ja työssäjaksamisen tukemiseen on kiinnitettävä erityistä huomiota</a:t>
            </a:r>
          </a:p>
          <a:p>
            <a:endParaRPr lang="fi-FI"/>
          </a:p>
          <a:p>
            <a:endParaRPr lang="fi-FI"/>
          </a:p>
        </p:txBody>
      </p:sp>
      <p:sp>
        <p:nvSpPr>
          <p:cNvPr id="7" name="Tekstiruutu 6">
            <a:extLst>
              <a:ext uri="{FF2B5EF4-FFF2-40B4-BE49-F238E27FC236}">
                <a16:creationId xmlns:a16="http://schemas.microsoft.com/office/drawing/2014/main" id="{7A079155-9D88-4086-BF77-85994446856A}"/>
              </a:ext>
            </a:extLst>
          </p:cNvPr>
          <p:cNvSpPr txBox="1"/>
          <p:nvPr/>
        </p:nvSpPr>
        <p:spPr>
          <a:xfrm>
            <a:off x="600324" y="368894"/>
            <a:ext cx="3195085" cy="369332"/>
          </a:xfrm>
          <a:prstGeom prst="rect">
            <a:avLst/>
          </a:prstGeom>
          <a:solidFill>
            <a:schemeClr val="accent1"/>
          </a:solidFill>
        </p:spPr>
        <p:txBody>
          <a:bodyPr wrap="square" rtlCol="0">
            <a:spAutoFit/>
          </a:bodyPr>
          <a:lstStyle/>
          <a:p>
            <a:r>
              <a:rPr lang="fi-FI">
                <a:solidFill>
                  <a:schemeClr val="bg1"/>
                </a:solidFill>
              </a:rPr>
              <a:t>Esimerkkejä toiminnastamme</a:t>
            </a:r>
          </a:p>
        </p:txBody>
      </p:sp>
    </p:spTree>
    <p:extLst>
      <p:ext uri="{BB962C8B-B14F-4D97-AF65-F5344CB8AC3E}">
        <p14:creationId xmlns:p14="http://schemas.microsoft.com/office/powerpoint/2010/main" val="352109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C682DE0E-B4D3-45AF-84D6-7CB5DBF8D0A5}"/>
              </a:ext>
            </a:extLst>
          </p:cNvPr>
          <p:cNvSpPr>
            <a:spLocks noGrp="1"/>
          </p:cNvSpPr>
          <p:nvPr>
            <p:ph type="body" sz="quarter" idx="11"/>
          </p:nvPr>
        </p:nvSpPr>
        <p:spPr/>
        <p:txBody>
          <a:bodyPr/>
          <a:lstStyle/>
          <a:p>
            <a:r>
              <a:rPr lang="fi-FI"/>
              <a:t>Ilmastonmuutoksen vastainen työ ja kestävä kehitys</a:t>
            </a:r>
          </a:p>
        </p:txBody>
      </p:sp>
      <p:sp>
        <p:nvSpPr>
          <p:cNvPr id="3" name="Dian numeron paikkamerkki 2">
            <a:extLst>
              <a:ext uri="{FF2B5EF4-FFF2-40B4-BE49-F238E27FC236}">
                <a16:creationId xmlns:a16="http://schemas.microsoft.com/office/drawing/2014/main" id="{116B62DE-F0EB-4397-BC58-7EB3CC0AE772}"/>
              </a:ext>
            </a:extLst>
          </p:cNvPr>
          <p:cNvSpPr>
            <a:spLocks noGrp="1"/>
          </p:cNvSpPr>
          <p:nvPr>
            <p:ph type="sldNum" sz="quarter" idx="4"/>
          </p:nvPr>
        </p:nvSpPr>
        <p:spPr/>
        <p:txBody>
          <a:bodyPr/>
          <a:lstStyle/>
          <a:p>
            <a:fld id="{C9EC5ACF-1BEE-574E-A35B-E54A489811D4}" type="slidenum">
              <a:rPr lang="uk-UA" smtClean="0"/>
              <a:pPr/>
              <a:t>24</a:t>
            </a:fld>
            <a:endParaRPr lang="uk-UA"/>
          </a:p>
        </p:txBody>
      </p:sp>
      <p:sp>
        <p:nvSpPr>
          <p:cNvPr id="7" name="Tekstin paikkamerkki 6">
            <a:extLst>
              <a:ext uri="{FF2B5EF4-FFF2-40B4-BE49-F238E27FC236}">
                <a16:creationId xmlns:a16="http://schemas.microsoft.com/office/drawing/2014/main" id="{51BDB5AA-4DCB-4992-B2ED-72D46BC91C2B}"/>
              </a:ext>
            </a:extLst>
          </p:cNvPr>
          <p:cNvSpPr>
            <a:spLocks noGrp="1"/>
          </p:cNvSpPr>
          <p:nvPr>
            <p:ph type="body" sz="quarter" idx="12"/>
          </p:nvPr>
        </p:nvSpPr>
        <p:spPr>
          <a:xfrm>
            <a:off x="522685" y="1717146"/>
            <a:ext cx="8156232" cy="3409157"/>
          </a:xfrm>
        </p:spPr>
        <p:txBody>
          <a:bodyPr lIns="91440" tIns="45720" rIns="91440" bIns="45720" anchor="t"/>
          <a:lstStyle/>
          <a:p>
            <a:pPr marL="170180" indent="-162560"/>
            <a:r>
              <a:rPr lang="fi-FI" dirty="0">
                <a:latin typeface="Montserrat"/>
              </a:rPr>
              <a:t>SAK:lle on tärkeää, että ilmastonmuutosta torjutaan kunnianhimoisesti. Samalla on varmistettava, että siirtymä vähähiiliseen yhteiskuntaan ei heikennä työntekijöiden ja heidän perheidensä toimeentuloa.</a:t>
            </a:r>
          </a:p>
          <a:p>
            <a:pPr marL="170180" indent="-162560"/>
            <a:r>
              <a:rPr lang="fi-FI" dirty="0">
                <a:latin typeface="Montserrat"/>
              </a:rPr>
              <a:t>SAK liittoineen haluaa olla aktiivisesti mukana suunnittelemassa ilmastopolitiikkaa ja se edellyttää ilmastotyötä yhdessä työnantajien sekä valtion ja kuntien kanssa.</a:t>
            </a:r>
            <a:r>
              <a:rPr lang="fi-FI" dirty="0">
                <a:latin typeface="Segoe UI"/>
                <a:cs typeface="Segoe UI"/>
              </a:rPr>
              <a:t> </a:t>
            </a:r>
            <a:endParaRPr lang="fi-FI"/>
          </a:p>
          <a:p>
            <a:pPr marL="170180" indent="-162560"/>
            <a:r>
              <a:rPr lang="fi-FI" dirty="0">
                <a:latin typeface="Montserrat"/>
              </a:rPr>
              <a:t>Työntekijöille on taattava oikeus ja taloudelliset resurssit oppia sellaisia taitoja esimerkiksi täydennys- ja uudelleenkoulutuksen turvin, jotka mahdollistavat hänelle työnkuvan muuttamisen työnantajansa uuden liiketoimintastrategian mukaiseksi tai jopa kokonaan uuden työn.</a:t>
            </a:r>
          </a:p>
          <a:p>
            <a:pPr marL="170180" indent="-162560"/>
            <a:r>
              <a:rPr lang="fi-FI" dirty="0">
                <a:latin typeface="Montserrat"/>
              </a:rPr>
              <a:t>SAK on sitoutunut edistämään YK:n Kestävän kehityksen agendan toteutumista.  Sen kansallisessa päätöksenteossa ja toiminnassa on huomioitava tasapuolisesti ekologinen, taloudellinen ja sosiaalinen kestävyys. Erityisesti on panostettava  ihmisarvoisen työn, tasa-arvon edistämiseen ja osaamisen vahvistamiseen sekä pysäytettävä eriarvoistuminen.</a:t>
            </a:r>
          </a:p>
          <a:p>
            <a:pPr marL="170180" indent="-162560"/>
            <a:endParaRPr lang="fi-FI"/>
          </a:p>
        </p:txBody>
      </p:sp>
      <p:sp>
        <p:nvSpPr>
          <p:cNvPr id="8" name="Tekstiruutu 7">
            <a:extLst>
              <a:ext uri="{FF2B5EF4-FFF2-40B4-BE49-F238E27FC236}">
                <a16:creationId xmlns:a16="http://schemas.microsoft.com/office/drawing/2014/main" id="{7C373343-D462-4019-9201-3FD61AE66279}"/>
              </a:ext>
            </a:extLst>
          </p:cNvPr>
          <p:cNvSpPr txBox="1"/>
          <p:nvPr/>
        </p:nvSpPr>
        <p:spPr>
          <a:xfrm>
            <a:off x="600324" y="368894"/>
            <a:ext cx="3195085" cy="369332"/>
          </a:xfrm>
          <a:prstGeom prst="rect">
            <a:avLst/>
          </a:prstGeom>
          <a:solidFill>
            <a:schemeClr val="accent1"/>
          </a:solidFill>
        </p:spPr>
        <p:txBody>
          <a:bodyPr wrap="square" rtlCol="0">
            <a:spAutoFit/>
          </a:bodyPr>
          <a:lstStyle/>
          <a:p>
            <a:r>
              <a:rPr lang="fi-FI">
                <a:solidFill>
                  <a:schemeClr val="bg1"/>
                </a:solidFill>
              </a:rPr>
              <a:t>Esimerkkejä toiminnastamme</a:t>
            </a:r>
          </a:p>
        </p:txBody>
      </p:sp>
    </p:spTree>
    <p:extLst>
      <p:ext uri="{BB962C8B-B14F-4D97-AF65-F5344CB8AC3E}">
        <p14:creationId xmlns:p14="http://schemas.microsoft.com/office/powerpoint/2010/main" val="356655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DABDAA8-ECCC-4631-87AE-816EADEF9008}"/>
              </a:ext>
            </a:extLst>
          </p:cNvPr>
          <p:cNvSpPr>
            <a:spLocks noGrp="1"/>
          </p:cNvSpPr>
          <p:nvPr>
            <p:ph type="body" sz="quarter" idx="11"/>
          </p:nvPr>
        </p:nvSpPr>
        <p:spPr/>
        <p:txBody>
          <a:bodyPr/>
          <a:lstStyle/>
          <a:p>
            <a:r>
              <a:rPr lang="fi-FI"/>
              <a:t>Alueellinen toiminta</a:t>
            </a:r>
          </a:p>
        </p:txBody>
      </p:sp>
      <p:sp>
        <p:nvSpPr>
          <p:cNvPr id="3" name="Dian numeron paikkamerkki 2">
            <a:extLst>
              <a:ext uri="{FF2B5EF4-FFF2-40B4-BE49-F238E27FC236}">
                <a16:creationId xmlns:a16="http://schemas.microsoft.com/office/drawing/2014/main" id="{FD0C2AD9-C6D8-4AF7-9134-7C8F7FC3697B}"/>
              </a:ext>
            </a:extLst>
          </p:cNvPr>
          <p:cNvSpPr>
            <a:spLocks noGrp="1"/>
          </p:cNvSpPr>
          <p:nvPr>
            <p:ph type="sldNum" sz="quarter" idx="4"/>
          </p:nvPr>
        </p:nvSpPr>
        <p:spPr/>
        <p:txBody>
          <a:bodyPr/>
          <a:lstStyle/>
          <a:p>
            <a:fld id="{C9EC5ACF-1BEE-574E-A35B-E54A489811D4}" type="slidenum">
              <a:rPr lang="uk-UA" smtClean="0"/>
              <a:pPr/>
              <a:t>25</a:t>
            </a:fld>
            <a:endParaRPr lang="uk-UA"/>
          </a:p>
        </p:txBody>
      </p:sp>
      <p:sp>
        <p:nvSpPr>
          <p:cNvPr id="7" name="Tekstin paikkamerkki 6">
            <a:extLst>
              <a:ext uri="{FF2B5EF4-FFF2-40B4-BE49-F238E27FC236}">
                <a16:creationId xmlns:a16="http://schemas.microsoft.com/office/drawing/2014/main" id="{A3322284-3BCB-436A-834C-4828FCAB25CB}"/>
              </a:ext>
            </a:extLst>
          </p:cNvPr>
          <p:cNvSpPr>
            <a:spLocks noGrp="1"/>
          </p:cNvSpPr>
          <p:nvPr>
            <p:ph type="body" sz="quarter" idx="12"/>
          </p:nvPr>
        </p:nvSpPr>
        <p:spPr>
          <a:xfrm>
            <a:off x="522686" y="1717146"/>
            <a:ext cx="4252512" cy="3409157"/>
          </a:xfrm>
        </p:spPr>
        <p:txBody>
          <a:bodyPr/>
          <a:lstStyle/>
          <a:p>
            <a:r>
              <a:rPr lang="fi-FI"/>
              <a:t>SAK:lla on kuusi toimipistettä eri puolilla Suomea sekä edustaja Ahvenmaalla.</a:t>
            </a:r>
          </a:p>
          <a:p>
            <a:r>
              <a:rPr lang="fi-FI"/>
              <a:t>Ympäri Suomea toimii sekä SAK:n aluetoimikuntia että SAK:n paikallisjärjestöjä. Nuorilla on myös omaa alueellista toimintaa.</a:t>
            </a:r>
          </a:p>
          <a:p>
            <a:r>
              <a:rPr lang="fi-FI"/>
              <a:t>Alue- ja järjestöasiantuntijat osallistuvat aktiivisesti alueen elinkeinopolitiikkaan ja kehittämiseen sekä koordinoivat yhteistyötä.</a:t>
            </a:r>
          </a:p>
        </p:txBody>
      </p:sp>
      <p:grpSp>
        <p:nvGrpSpPr>
          <p:cNvPr id="8" name="Group 5">
            <a:extLst>
              <a:ext uri="{FF2B5EF4-FFF2-40B4-BE49-F238E27FC236}">
                <a16:creationId xmlns:a16="http://schemas.microsoft.com/office/drawing/2014/main" id="{FF0C8768-2D81-474E-9FDF-D064C7115FD1}"/>
              </a:ext>
            </a:extLst>
          </p:cNvPr>
          <p:cNvGrpSpPr/>
          <p:nvPr/>
        </p:nvGrpSpPr>
        <p:grpSpPr>
          <a:xfrm>
            <a:off x="5009753" y="110270"/>
            <a:ext cx="4551516" cy="4932482"/>
            <a:chOff x="4731099" y="216199"/>
            <a:chExt cx="4551516" cy="4932482"/>
          </a:xfrm>
        </p:grpSpPr>
        <p:pic>
          <p:nvPicPr>
            <p:cNvPr id="9" name="Picture 10">
              <a:extLst>
                <a:ext uri="{FF2B5EF4-FFF2-40B4-BE49-F238E27FC236}">
                  <a16:creationId xmlns:a16="http://schemas.microsoft.com/office/drawing/2014/main" id="{EE709B9C-8A6F-4865-84C6-DABF05D8D888}"/>
                </a:ext>
              </a:extLst>
            </p:cNvPr>
            <p:cNvPicPr>
              <a:picLocks noChangeAspect="1"/>
            </p:cNvPicPr>
            <p:nvPr/>
          </p:nvPicPr>
          <p:blipFill>
            <a:blip r:embed="rId2">
              <a:extLst>
                <a:ext uri="{BEBA8EAE-BF5A-486C-A8C5-ECC9F3942E4B}">
                  <a14:imgProps xmlns:a14="http://schemas.microsoft.com/office/drawing/2010/main">
                    <a14:imgLayer r:embed="rId3">
                      <a14:imgEffect>
                        <a14:saturation sat="234000"/>
                      </a14:imgEffect>
                      <a14:imgEffect>
                        <a14:brightnessContrast bright="35000"/>
                      </a14:imgEffect>
                    </a14:imgLayer>
                  </a14:imgProps>
                </a:ext>
              </a:extLst>
            </a:blip>
            <a:stretch>
              <a:fillRect/>
            </a:stretch>
          </p:blipFill>
          <p:spPr>
            <a:xfrm>
              <a:off x="5765406" y="216199"/>
              <a:ext cx="2273300" cy="4559300"/>
            </a:xfrm>
            <a:prstGeom prst="rect">
              <a:avLst/>
            </a:prstGeom>
          </p:spPr>
        </p:pic>
        <p:grpSp>
          <p:nvGrpSpPr>
            <p:cNvPr id="10" name="Group 15">
              <a:extLst>
                <a:ext uri="{FF2B5EF4-FFF2-40B4-BE49-F238E27FC236}">
                  <a16:creationId xmlns:a16="http://schemas.microsoft.com/office/drawing/2014/main" id="{A128D9F9-2898-4A64-A00F-E83D47A65016}"/>
                </a:ext>
              </a:extLst>
            </p:cNvPr>
            <p:cNvGrpSpPr/>
            <p:nvPr/>
          </p:nvGrpSpPr>
          <p:grpSpPr>
            <a:xfrm>
              <a:off x="6928224" y="2472742"/>
              <a:ext cx="202181" cy="202181"/>
              <a:chOff x="6532282" y="629502"/>
              <a:chExt cx="202181" cy="202181"/>
            </a:xfrm>
          </p:grpSpPr>
          <p:sp>
            <p:nvSpPr>
              <p:cNvPr id="41" name="Teardrop 11">
                <a:extLst>
                  <a:ext uri="{FF2B5EF4-FFF2-40B4-BE49-F238E27FC236}">
                    <a16:creationId xmlns:a16="http://schemas.microsoft.com/office/drawing/2014/main" id="{6D39376B-8F8F-4756-BB78-D4D48745BFD8}"/>
                  </a:ext>
                </a:extLst>
              </p:cNvPr>
              <p:cNvSpPr/>
              <p:nvPr/>
            </p:nvSpPr>
            <p:spPr>
              <a:xfrm rot="8100000">
                <a:off x="6532282" y="629502"/>
                <a:ext cx="202181" cy="202181"/>
              </a:xfrm>
              <a:prstGeom prst="teardrop">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2" name="Oval 14">
                <a:extLst>
                  <a:ext uri="{FF2B5EF4-FFF2-40B4-BE49-F238E27FC236}">
                    <a16:creationId xmlns:a16="http://schemas.microsoft.com/office/drawing/2014/main" id="{A2EE7689-A16B-4205-9009-02FEC5429FD7}"/>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sp>
          <p:nvSpPr>
            <p:cNvPr id="11" name="TextBox 16">
              <a:extLst>
                <a:ext uri="{FF2B5EF4-FFF2-40B4-BE49-F238E27FC236}">
                  <a16:creationId xmlns:a16="http://schemas.microsoft.com/office/drawing/2014/main" id="{0D523993-C43F-4D34-A028-EB60314C8B27}"/>
                </a:ext>
              </a:extLst>
            </p:cNvPr>
            <p:cNvSpPr txBox="1"/>
            <p:nvPr/>
          </p:nvSpPr>
          <p:spPr>
            <a:xfrm>
              <a:off x="5357784" y="2373456"/>
              <a:ext cx="1382927" cy="461665"/>
            </a:xfrm>
            <a:prstGeom prst="rect">
              <a:avLst/>
            </a:prstGeom>
            <a:noFill/>
          </p:spPr>
          <p:txBody>
            <a:bodyPr wrap="square" rtlCol="0">
              <a:spAutoFit/>
            </a:bodyPr>
            <a:lstStyle/>
            <a:p>
              <a:pPr algn="r"/>
              <a:r>
                <a:rPr lang="fi-FI" sz="1200"/>
                <a:t>Pohjois-Suomi</a:t>
              </a:r>
              <a:br>
                <a:rPr lang="fi-FI" sz="1200"/>
              </a:br>
              <a:r>
                <a:rPr lang="fi-FI" sz="1200" b="1"/>
                <a:t>Oulu</a:t>
              </a:r>
            </a:p>
          </p:txBody>
        </p:sp>
        <p:grpSp>
          <p:nvGrpSpPr>
            <p:cNvPr id="12" name="Group 30">
              <a:extLst>
                <a:ext uri="{FF2B5EF4-FFF2-40B4-BE49-F238E27FC236}">
                  <a16:creationId xmlns:a16="http://schemas.microsoft.com/office/drawing/2014/main" id="{869CAA21-8201-4BB4-A90C-2B8B491AC14B}"/>
                </a:ext>
              </a:extLst>
            </p:cNvPr>
            <p:cNvGrpSpPr/>
            <p:nvPr/>
          </p:nvGrpSpPr>
          <p:grpSpPr>
            <a:xfrm>
              <a:off x="4775197" y="4417444"/>
              <a:ext cx="1382927" cy="731237"/>
              <a:chOff x="4775197" y="4417444"/>
              <a:chExt cx="1382927" cy="731237"/>
            </a:xfrm>
          </p:grpSpPr>
          <p:grpSp>
            <p:nvGrpSpPr>
              <p:cNvPr id="37" name="Group 105">
                <a:extLst>
                  <a:ext uri="{FF2B5EF4-FFF2-40B4-BE49-F238E27FC236}">
                    <a16:creationId xmlns:a16="http://schemas.microsoft.com/office/drawing/2014/main" id="{F203B4FB-2053-4839-8B81-E40BC2E1DDD7}"/>
                  </a:ext>
                </a:extLst>
              </p:cNvPr>
              <p:cNvGrpSpPr/>
              <p:nvPr/>
            </p:nvGrpSpPr>
            <p:grpSpPr>
              <a:xfrm>
                <a:off x="5787012" y="4417444"/>
                <a:ext cx="202181" cy="202181"/>
                <a:chOff x="6532282" y="629502"/>
                <a:chExt cx="202181" cy="202181"/>
              </a:xfrm>
            </p:grpSpPr>
            <p:sp>
              <p:nvSpPr>
                <p:cNvPr id="39" name="Teardrop 106">
                  <a:extLst>
                    <a:ext uri="{FF2B5EF4-FFF2-40B4-BE49-F238E27FC236}">
                      <a16:creationId xmlns:a16="http://schemas.microsoft.com/office/drawing/2014/main" id="{E00B7C3F-553B-4CC9-B732-4A069BCBBB1E}"/>
                    </a:ext>
                  </a:extLst>
                </p:cNvPr>
                <p:cNvSpPr/>
                <p:nvPr/>
              </p:nvSpPr>
              <p:spPr>
                <a:xfrm rot="8100000">
                  <a:off x="6532282" y="629502"/>
                  <a:ext cx="202181" cy="202181"/>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0" name="Oval 107">
                  <a:extLst>
                    <a:ext uri="{FF2B5EF4-FFF2-40B4-BE49-F238E27FC236}">
                      <a16:creationId xmlns:a16="http://schemas.microsoft.com/office/drawing/2014/main" id="{BF66E8F8-C439-4E14-A51D-689D517B2897}"/>
                    </a:ext>
                  </a:extLst>
                </p:cNvPr>
                <p:cNvSpPr/>
                <p:nvPr/>
              </p:nvSpPr>
              <p:spPr>
                <a:xfrm>
                  <a:off x="6567332" y="674712"/>
                  <a:ext cx="132080" cy="127000"/>
                </a:xfrm>
                <a:prstGeom prst="ellipse">
                  <a:avLst/>
                </a:prstGeom>
                <a:solidFill>
                  <a:schemeClr val="tx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grpSp>
          <p:sp>
            <p:nvSpPr>
              <p:cNvPr id="38" name="TextBox 111">
                <a:extLst>
                  <a:ext uri="{FF2B5EF4-FFF2-40B4-BE49-F238E27FC236}">
                    <a16:creationId xmlns:a16="http://schemas.microsoft.com/office/drawing/2014/main" id="{4C7A1B7A-70CB-4968-AD8C-1EB02352646C}"/>
                  </a:ext>
                </a:extLst>
              </p:cNvPr>
              <p:cNvSpPr txBox="1"/>
              <p:nvPr/>
            </p:nvSpPr>
            <p:spPr>
              <a:xfrm>
                <a:off x="4775197" y="4687016"/>
                <a:ext cx="1382927" cy="461665"/>
              </a:xfrm>
              <a:prstGeom prst="rect">
                <a:avLst/>
              </a:prstGeom>
              <a:noFill/>
            </p:spPr>
            <p:txBody>
              <a:bodyPr wrap="square" rtlCol="0">
                <a:spAutoFit/>
              </a:bodyPr>
              <a:lstStyle/>
              <a:p>
                <a:pPr algn="r"/>
                <a:r>
                  <a:rPr lang="fi-FI" sz="1200"/>
                  <a:t>Edustaja Ahvenanmaalla</a:t>
                </a:r>
              </a:p>
            </p:txBody>
          </p:sp>
        </p:grpSp>
        <p:grpSp>
          <p:nvGrpSpPr>
            <p:cNvPr id="13" name="Group 27">
              <a:extLst>
                <a:ext uri="{FF2B5EF4-FFF2-40B4-BE49-F238E27FC236}">
                  <a16:creationId xmlns:a16="http://schemas.microsoft.com/office/drawing/2014/main" id="{980AFA40-6B4B-4579-B1F5-1F2B21110E6F}"/>
                </a:ext>
              </a:extLst>
            </p:cNvPr>
            <p:cNvGrpSpPr/>
            <p:nvPr/>
          </p:nvGrpSpPr>
          <p:grpSpPr>
            <a:xfrm>
              <a:off x="7154360" y="3031970"/>
              <a:ext cx="2128255" cy="1233257"/>
              <a:chOff x="7154360" y="3031970"/>
              <a:chExt cx="2128255" cy="1233257"/>
            </a:xfrm>
          </p:grpSpPr>
          <p:grpSp>
            <p:nvGrpSpPr>
              <p:cNvPr id="30" name="Group 112">
                <a:extLst>
                  <a:ext uri="{FF2B5EF4-FFF2-40B4-BE49-F238E27FC236}">
                    <a16:creationId xmlns:a16="http://schemas.microsoft.com/office/drawing/2014/main" id="{589B2B4C-7C09-46EE-8471-B45B8DDF8EBA}"/>
                  </a:ext>
                </a:extLst>
              </p:cNvPr>
              <p:cNvGrpSpPr/>
              <p:nvPr/>
            </p:nvGrpSpPr>
            <p:grpSpPr>
              <a:xfrm>
                <a:off x="7370213" y="3341745"/>
                <a:ext cx="202181" cy="202181"/>
                <a:chOff x="6532282" y="629502"/>
                <a:chExt cx="202181" cy="202181"/>
              </a:xfrm>
            </p:grpSpPr>
            <p:sp>
              <p:nvSpPr>
                <p:cNvPr id="35" name="Teardrop 113">
                  <a:extLst>
                    <a:ext uri="{FF2B5EF4-FFF2-40B4-BE49-F238E27FC236}">
                      <a16:creationId xmlns:a16="http://schemas.microsoft.com/office/drawing/2014/main" id="{72B7EF81-83DB-4EBF-9401-EDA27E98A989}"/>
                    </a:ext>
                  </a:extLst>
                </p:cNvPr>
                <p:cNvSpPr/>
                <p:nvPr/>
              </p:nvSpPr>
              <p:spPr>
                <a:xfrm rot="8100000">
                  <a:off x="6532282" y="629502"/>
                  <a:ext cx="202181" cy="202181"/>
                </a:xfrm>
                <a:prstGeom prst="teardrop">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6" name="Oval 114">
                  <a:extLst>
                    <a:ext uri="{FF2B5EF4-FFF2-40B4-BE49-F238E27FC236}">
                      <a16:creationId xmlns:a16="http://schemas.microsoft.com/office/drawing/2014/main" id="{DA2261A5-5F5E-4C60-8F65-440D8CC0256C}"/>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grpSp>
            <p:nvGrpSpPr>
              <p:cNvPr id="31" name="Group 115">
                <a:extLst>
                  <a:ext uri="{FF2B5EF4-FFF2-40B4-BE49-F238E27FC236}">
                    <a16:creationId xmlns:a16="http://schemas.microsoft.com/office/drawing/2014/main" id="{D57CD74A-56FD-4720-A8FA-1B8A8A0B6953}"/>
                  </a:ext>
                </a:extLst>
              </p:cNvPr>
              <p:cNvGrpSpPr/>
              <p:nvPr/>
            </p:nvGrpSpPr>
            <p:grpSpPr>
              <a:xfrm>
                <a:off x="7154360" y="4063046"/>
                <a:ext cx="202181" cy="202181"/>
                <a:chOff x="6532282" y="629502"/>
                <a:chExt cx="202181" cy="202181"/>
              </a:xfrm>
            </p:grpSpPr>
            <p:sp>
              <p:nvSpPr>
                <p:cNvPr id="33" name="Teardrop 116">
                  <a:extLst>
                    <a:ext uri="{FF2B5EF4-FFF2-40B4-BE49-F238E27FC236}">
                      <a16:creationId xmlns:a16="http://schemas.microsoft.com/office/drawing/2014/main" id="{968088FF-9A14-4C9E-9B40-4029F7159D5D}"/>
                    </a:ext>
                  </a:extLst>
                </p:cNvPr>
                <p:cNvSpPr/>
                <p:nvPr/>
              </p:nvSpPr>
              <p:spPr>
                <a:xfrm rot="8100000">
                  <a:off x="6532282" y="629502"/>
                  <a:ext cx="202181" cy="202181"/>
                </a:xfrm>
                <a:prstGeom prst="teardrop">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4" name="Oval 117">
                  <a:extLst>
                    <a:ext uri="{FF2B5EF4-FFF2-40B4-BE49-F238E27FC236}">
                      <a16:creationId xmlns:a16="http://schemas.microsoft.com/office/drawing/2014/main" id="{8132A8FD-DB3C-4F35-98CC-BD88D7D4EC05}"/>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sp>
            <p:nvSpPr>
              <p:cNvPr id="32" name="TextBox 118">
                <a:extLst>
                  <a:ext uri="{FF2B5EF4-FFF2-40B4-BE49-F238E27FC236}">
                    <a16:creationId xmlns:a16="http://schemas.microsoft.com/office/drawing/2014/main" id="{4F0E7370-8590-4BCA-9EA6-32B75D8A08C4}"/>
                  </a:ext>
                </a:extLst>
              </p:cNvPr>
              <p:cNvSpPr txBox="1"/>
              <p:nvPr/>
            </p:nvSpPr>
            <p:spPr>
              <a:xfrm>
                <a:off x="7899688" y="3031970"/>
                <a:ext cx="1382927" cy="461665"/>
              </a:xfrm>
              <a:prstGeom prst="rect">
                <a:avLst/>
              </a:prstGeom>
              <a:noFill/>
            </p:spPr>
            <p:txBody>
              <a:bodyPr wrap="square" rtlCol="0">
                <a:spAutoFit/>
              </a:bodyPr>
              <a:lstStyle/>
              <a:p>
                <a:r>
                  <a:rPr lang="fi-FI" sz="1200"/>
                  <a:t>Itä-Suomi</a:t>
                </a:r>
                <a:br>
                  <a:rPr lang="fi-FI" sz="1200"/>
                </a:br>
                <a:r>
                  <a:rPr lang="fi-FI" sz="1200" b="1"/>
                  <a:t>Kuopio </a:t>
                </a:r>
              </a:p>
            </p:txBody>
          </p:sp>
        </p:grpSp>
        <p:grpSp>
          <p:nvGrpSpPr>
            <p:cNvPr id="14" name="Group 28">
              <a:extLst>
                <a:ext uri="{FF2B5EF4-FFF2-40B4-BE49-F238E27FC236}">
                  <a16:creationId xmlns:a16="http://schemas.microsoft.com/office/drawing/2014/main" id="{6DF5DA7C-6AE3-491E-BF58-183EAAC85424}"/>
                </a:ext>
              </a:extLst>
            </p:cNvPr>
            <p:cNvGrpSpPr/>
            <p:nvPr/>
          </p:nvGrpSpPr>
          <p:grpSpPr>
            <a:xfrm>
              <a:off x="4731099" y="3942744"/>
              <a:ext cx="1608015" cy="480131"/>
              <a:chOff x="4731099" y="3942744"/>
              <a:chExt cx="1608015" cy="480131"/>
            </a:xfrm>
          </p:grpSpPr>
          <p:grpSp>
            <p:nvGrpSpPr>
              <p:cNvPr id="26" name="Group 120">
                <a:extLst>
                  <a:ext uri="{FF2B5EF4-FFF2-40B4-BE49-F238E27FC236}">
                    <a16:creationId xmlns:a16="http://schemas.microsoft.com/office/drawing/2014/main" id="{534D3047-65A2-4873-AA6B-730E22319B9C}"/>
                  </a:ext>
                </a:extLst>
              </p:cNvPr>
              <p:cNvGrpSpPr/>
              <p:nvPr/>
            </p:nvGrpSpPr>
            <p:grpSpPr>
              <a:xfrm>
                <a:off x="6136933" y="4220694"/>
                <a:ext cx="202181" cy="202181"/>
                <a:chOff x="6532282" y="629502"/>
                <a:chExt cx="202181" cy="202181"/>
              </a:xfrm>
            </p:grpSpPr>
            <p:sp>
              <p:nvSpPr>
                <p:cNvPr id="28" name="Teardrop 121">
                  <a:extLst>
                    <a:ext uri="{FF2B5EF4-FFF2-40B4-BE49-F238E27FC236}">
                      <a16:creationId xmlns:a16="http://schemas.microsoft.com/office/drawing/2014/main" id="{FAC2B581-219D-4B65-8DC8-640CDECC8F9A}"/>
                    </a:ext>
                  </a:extLst>
                </p:cNvPr>
                <p:cNvSpPr/>
                <p:nvPr/>
              </p:nvSpPr>
              <p:spPr>
                <a:xfrm rot="8100000">
                  <a:off x="6532282" y="629502"/>
                  <a:ext cx="202181" cy="202181"/>
                </a:xfrm>
                <a:prstGeom prst="teardrop">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9" name="Oval 122">
                  <a:extLst>
                    <a:ext uri="{FF2B5EF4-FFF2-40B4-BE49-F238E27FC236}">
                      <a16:creationId xmlns:a16="http://schemas.microsoft.com/office/drawing/2014/main" id="{C23C731F-63B4-42BB-91D2-590E5F560204}"/>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sp>
            <p:nvSpPr>
              <p:cNvPr id="27" name="TextBox 123">
                <a:extLst>
                  <a:ext uri="{FF2B5EF4-FFF2-40B4-BE49-F238E27FC236}">
                    <a16:creationId xmlns:a16="http://schemas.microsoft.com/office/drawing/2014/main" id="{94895A60-7567-4D5B-8A07-F4D37107DEA0}"/>
                  </a:ext>
                </a:extLst>
              </p:cNvPr>
              <p:cNvSpPr txBox="1"/>
              <p:nvPr/>
            </p:nvSpPr>
            <p:spPr>
              <a:xfrm>
                <a:off x="4731099" y="3942744"/>
                <a:ext cx="1382927" cy="461665"/>
              </a:xfrm>
              <a:prstGeom prst="rect">
                <a:avLst/>
              </a:prstGeom>
              <a:noFill/>
            </p:spPr>
            <p:txBody>
              <a:bodyPr wrap="square" rtlCol="0">
                <a:spAutoFit/>
              </a:bodyPr>
              <a:lstStyle/>
              <a:p>
                <a:pPr algn="r"/>
                <a:r>
                  <a:rPr lang="fi-FI" sz="1200" err="1"/>
                  <a:t>Lounais</a:t>
                </a:r>
                <a:r>
                  <a:rPr lang="fi-FI" sz="1200"/>
                  <a:t>-Suomi</a:t>
                </a:r>
              </a:p>
              <a:p>
                <a:pPr algn="r"/>
                <a:r>
                  <a:rPr lang="fi-FI" sz="1200" b="1"/>
                  <a:t>Turku</a:t>
                </a:r>
              </a:p>
            </p:txBody>
          </p:sp>
        </p:grpSp>
        <p:grpSp>
          <p:nvGrpSpPr>
            <p:cNvPr id="15" name="Group 29">
              <a:extLst>
                <a:ext uri="{FF2B5EF4-FFF2-40B4-BE49-F238E27FC236}">
                  <a16:creationId xmlns:a16="http://schemas.microsoft.com/office/drawing/2014/main" id="{73CE217B-2833-4FA9-A588-677BB55B5344}"/>
                </a:ext>
              </a:extLst>
            </p:cNvPr>
            <p:cNvGrpSpPr/>
            <p:nvPr/>
          </p:nvGrpSpPr>
          <p:grpSpPr>
            <a:xfrm>
              <a:off x="6685019" y="4429056"/>
              <a:ext cx="1828617" cy="551143"/>
              <a:chOff x="6685019" y="4429056"/>
              <a:chExt cx="1828617" cy="551143"/>
            </a:xfrm>
          </p:grpSpPr>
          <p:grpSp>
            <p:nvGrpSpPr>
              <p:cNvPr id="22" name="Group 125">
                <a:extLst>
                  <a:ext uri="{FF2B5EF4-FFF2-40B4-BE49-F238E27FC236}">
                    <a16:creationId xmlns:a16="http://schemas.microsoft.com/office/drawing/2014/main" id="{C4F0543E-E54E-47DC-93E4-FE5D4EE4D7CD}"/>
                  </a:ext>
                </a:extLst>
              </p:cNvPr>
              <p:cNvGrpSpPr/>
              <p:nvPr/>
            </p:nvGrpSpPr>
            <p:grpSpPr>
              <a:xfrm>
                <a:off x="6685019" y="4429056"/>
                <a:ext cx="202181" cy="202181"/>
                <a:chOff x="6532282" y="629502"/>
                <a:chExt cx="202181" cy="202181"/>
              </a:xfrm>
            </p:grpSpPr>
            <p:sp>
              <p:nvSpPr>
                <p:cNvPr id="24" name="Teardrop 126">
                  <a:extLst>
                    <a:ext uri="{FF2B5EF4-FFF2-40B4-BE49-F238E27FC236}">
                      <a16:creationId xmlns:a16="http://schemas.microsoft.com/office/drawing/2014/main" id="{D95B2A2D-1B9D-449F-B5FE-45C2232BC234}"/>
                    </a:ext>
                  </a:extLst>
                </p:cNvPr>
                <p:cNvSpPr/>
                <p:nvPr/>
              </p:nvSpPr>
              <p:spPr>
                <a:xfrm rot="8100000">
                  <a:off x="6532282" y="629502"/>
                  <a:ext cx="202181" cy="202181"/>
                </a:xfrm>
                <a:prstGeom prst="teardrop">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5" name="Oval 127">
                  <a:extLst>
                    <a:ext uri="{FF2B5EF4-FFF2-40B4-BE49-F238E27FC236}">
                      <a16:creationId xmlns:a16="http://schemas.microsoft.com/office/drawing/2014/main" id="{210C6E75-DB3B-4118-9D0B-A308D75E12AA}"/>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sp>
            <p:nvSpPr>
              <p:cNvPr id="23" name="TextBox 128">
                <a:extLst>
                  <a:ext uri="{FF2B5EF4-FFF2-40B4-BE49-F238E27FC236}">
                    <a16:creationId xmlns:a16="http://schemas.microsoft.com/office/drawing/2014/main" id="{B5F298E0-4DBA-4A20-8993-E624E9BF4A40}"/>
                  </a:ext>
                </a:extLst>
              </p:cNvPr>
              <p:cNvSpPr txBox="1"/>
              <p:nvPr/>
            </p:nvSpPr>
            <p:spPr>
              <a:xfrm>
                <a:off x="7021238" y="4518534"/>
                <a:ext cx="1492398" cy="461665"/>
              </a:xfrm>
              <a:prstGeom prst="rect">
                <a:avLst/>
              </a:prstGeom>
              <a:noFill/>
            </p:spPr>
            <p:txBody>
              <a:bodyPr wrap="square" rtlCol="0">
                <a:spAutoFit/>
              </a:bodyPr>
              <a:lstStyle/>
              <a:p>
                <a:r>
                  <a:rPr lang="fi-FI" sz="1200"/>
                  <a:t>Etelä-Suomi </a:t>
                </a:r>
                <a:r>
                  <a:rPr lang="fi-FI" sz="1200" b="1"/>
                  <a:t>Helsinki ja Kouvola</a:t>
                </a:r>
              </a:p>
            </p:txBody>
          </p:sp>
        </p:grpSp>
        <p:grpSp>
          <p:nvGrpSpPr>
            <p:cNvPr id="16" name="Group 26">
              <a:extLst>
                <a:ext uri="{FF2B5EF4-FFF2-40B4-BE49-F238E27FC236}">
                  <a16:creationId xmlns:a16="http://schemas.microsoft.com/office/drawing/2014/main" id="{A29C8DFB-B1A3-410E-A6AF-CB32F4AE6430}"/>
                </a:ext>
              </a:extLst>
            </p:cNvPr>
            <p:cNvGrpSpPr/>
            <p:nvPr/>
          </p:nvGrpSpPr>
          <p:grpSpPr>
            <a:xfrm>
              <a:off x="4750909" y="3153066"/>
              <a:ext cx="2035200" cy="921840"/>
              <a:chOff x="4750909" y="3153066"/>
              <a:chExt cx="2035200" cy="921840"/>
            </a:xfrm>
          </p:grpSpPr>
          <p:grpSp>
            <p:nvGrpSpPr>
              <p:cNvPr id="18" name="Group 129">
                <a:extLst>
                  <a:ext uri="{FF2B5EF4-FFF2-40B4-BE49-F238E27FC236}">
                    <a16:creationId xmlns:a16="http://schemas.microsoft.com/office/drawing/2014/main" id="{1219E6D5-B5D5-4378-A8CF-52636864622D}"/>
                  </a:ext>
                </a:extLst>
              </p:cNvPr>
              <p:cNvGrpSpPr/>
              <p:nvPr/>
            </p:nvGrpSpPr>
            <p:grpSpPr>
              <a:xfrm>
                <a:off x="6583928" y="3872725"/>
                <a:ext cx="202181" cy="202181"/>
                <a:chOff x="6532282" y="629502"/>
                <a:chExt cx="202181" cy="202181"/>
              </a:xfrm>
            </p:grpSpPr>
            <p:sp>
              <p:nvSpPr>
                <p:cNvPr id="20" name="Teardrop 130">
                  <a:extLst>
                    <a:ext uri="{FF2B5EF4-FFF2-40B4-BE49-F238E27FC236}">
                      <a16:creationId xmlns:a16="http://schemas.microsoft.com/office/drawing/2014/main" id="{C2E3320C-3154-4976-A466-3E4AFC9CC36B}"/>
                    </a:ext>
                  </a:extLst>
                </p:cNvPr>
                <p:cNvSpPr/>
                <p:nvPr/>
              </p:nvSpPr>
              <p:spPr>
                <a:xfrm rot="8100000">
                  <a:off x="6532282" y="629502"/>
                  <a:ext cx="202181" cy="202181"/>
                </a:xfrm>
                <a:prstGeom prst="teardrop">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1" name="Oval 131">
                  <a:extLst>
                    <a:ext uri="{FF2B5EF4-FFF2-40B4-BE49-F238E27FC236}">
                      <a16:creationId xmlns:a16="http://schemas.microsoft.com/office/drawing/2014/main" id="{D6471E58-26CC-4941-A084-8A35BDAB499D}"/>
                    </a:ext>
                  </a:extLst>
                </p:cNvPr>
                <p:cNvSpPr/>
                <p:nvPr/>
              </p:nvSpPr>
              <p:spPr>
                <a:xfrm>
                  <a:off x="6582572" y="679792"/>
                  <a:ext cx="101600" cy="101600"/>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sp>
            <p:nvSpPr>
              <p:cNvPr id="19" name="TextBox 132">
                <a:extLst>
                  <a:ext uri="{FF2B5EF4-FFF2-40B4-BE49-F238E27FC236}">
                    <a16:creationId xmlns:a16="http://schemas.microsoft.com/office/drawing/2014/main" id="{0BE3C953-83D5-4247-8416-EC9FAD87AEB1}"/>
                  </a:ext>
                </a:extLst>
              </p:cNvPr>
              <p:cNvSpPr txBox="1"/>
              <p:nvPr/>
            </p:nvSpPr>
            <p:spPr>
              <a:xfrm>
                <a:off x="4750909" y="3153066"/>
                <a:ext cx="1382927" cy="461665"/>
              </a:xfrm>
              <a:prstGeom prst="rect">
                <a:avLst/>
              </a:prstGeom>
              <a:noFill/>
            </p:spPr>
            <p:txBody>
              <a:bodyPr wrap="square" rtlCol="0">
                <a:spAutoFit/>
              </a:bodyPr>
              <a:lstStyle/>
              <a:p>
                <a:pPr algn="r"/>
                <a:r>
                  <a:rPr lang="fi-FI" sz="1200"/>
                  <a:t>Länsi-Suomi</a:t>
                </a:r>
              </a:p>
              <a:p>
                <a:pPr algn="r"/>
                <a:r>
                  <a:rPr lang="fi-FI" sz="1200" b="1"/>
                  <a:t>Tampere</a:t>
                </a:r>
              </a:p>
            </p:txBody>
          </p:sp>
        </p:grpSp>
        <p:sp>
          <p:nvSpPr>
            <p:cNvPr id="17" name="TextBox 31">
              <a:extLst>
                <a:ext uri="{FF2B5EF4-FFF2-40B4-BE49-F238E27FC236}">
                  <a16:creationId xmlns:a16="http://schemas.microsoft.com/office/drawing/2014/main" id="{F6DCC79F-6340-425F-BCD1-791F61CA3D73}"/>
                </a:ext>
              </a:extLst>
            </p:cNvPr>
            <p:cNvSpPr txBox="1"/>
            <p:nvPr/>
          </p:nvSpPr>
          <p:spPr>
            <a:xfrm>
              <a:off x="7641520" y="938604"/>
              <a:ext cx="1641095" cy="461665"/>
            </a:xfrm>
            <a:prstGeom prst="rect">
              <a:avLst/>
            </a:prstGeom>
            <a:noFill/>
          </p:spPr>
          <p:txBody>
            <a:bodyPr wrap="square" rtlCol="0">
              <a:spAutoFit/>
            </a:bodyPr>
            <a:lstStyle/>
            <a:p>
              <a:r>
                <a:rPr lang="fi-FI" sz="1200" b="1">
                  <a:latin typeface="Montserrat SemiBold" pitchFamily="2" charset="77"/>
                </a:rPr>
                <a:t>Toimipisteet</a:t>
              </a:r>
              <a:br>
                <a:rPr lang="fi-FI" sz="1200" b="1">
                  <a:latin typeface="Montserrat SemiBold" pitchFamily="2" charset="77"/>
                </a:rPr>
              </a:br>
              <a:r>
                <a:rPr lang="fi-FI" sz="1200" b="1">
                  <a:latin typeface="Montserrat SemiBold" pitchFamily="2" charset="77"/>
                </a:rPr>
                <a:t>Suomessa</a:t>
              </a:r>
            </a:p>
          </p:txBody>
        </p:sp>
      </p:grpSp>
      <p:sp>
        <p:nvSpPr>
          <p:cNvPr id="44" name="Tekstiruutu 43">
            <a:extLst>
              <a:ext uri="{FF2B5EF4-FFF2-40B4-BE49-F238E27FC236}">
                <a16:creationId xmlns:a16="http://schemas.microsoft.com/office/drawing/2014/main" id="{1881543A-B7BA-4FA5-B94C-A9BF6AE0FF3B}"/>
              </a:ext>
            </a:extLst>
          </p:cNvPr>
          <p:cNvSpPr txBox="1"/>
          <p:nvPr/>
        </p:nvSpPr>
        <p:spPr>
          <a:xfrm>
            <a:off x="600324" y="368894"/>
            <a:ext cx="3195085" cy="369332"/>
          </a:xfrm>
          <a:prstGeom prst="rect">
            <a:avLst/>
          </a:prstGeom>
          <a:solidFill>
            <a:schemeClr val="accent1"/>
          </a:solidFill>
        </p:spPr>
        <p:txBody>
          <a:bodyPr wrap="square" rtlCol="0">
            <a:spAutoFit/>
          </a:bodyPr>
          <a:lstStyle/>
          <a:p>
            <a:r>
              <a:rPr lang="fi-FI">
                <a:solidFill>
                  <a:schemeClr val="bg1"/>
                </a:solidFill>
              </a:rPr>
              <a:t>Esimerkkejä toiminnastamme</a:t>
            </a:r>
          </a:p>
        </p:txBody>
      </p:sp>
    </p:spTree>
    <p:extLst>
      <p:ext uri="{BB962C8B-B14F-4D97-AF65-F5344CB8AC3E}">
        <p14:creationId xmlns:p14="http://schemas.microsoft.com/office/powerpoint/2010/main" val="3781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A272372-60FE-45F9-B8B4-47CEEB795F2D}"/>
              </a:ext>
            </a:extLst>
          </p:cNvPr>
          <p:cNvSpPr>
            <a:spLocks noGrp="1"/>
          </p:cNvSpPr>
          <p:nvPr>
            <p:ph type="body" sz="quarter" idx="11"/>
          </p:nvPr>
        </p:nvSpPr>
        <p:spPr/>
        <p:txBody>
          <a:bodyPr/>
          <a:lstStyle/>
          <a:p>
            <a:r>
              <a:rPr lang="fi-FI"/>
              <a:t>Tutkimustoiminta</a:t>
            </a:r>
          </a:p>
        </p:txBody>
      </p:sp>
      <p:sp>
        <p:nvSpPr>
          <p:cNvPr id="4" name="Tekstin paikkamerkki 3">
            <a:extLst>
              <a:ext uri="{FF2B5EF4-FFF2-40B4-BE49-F238E27FC236}">
                <a16:creationId xmlns:a16="http://schemas.microsoft.com/office/drawing/2014/main" id="{853CC0D9-E2F5-4582-A9A7-140D401F4491}"/>
              </a:ext>
            </a:extLst>
          </p:cNvPr>
          <p:cNvSpPr>
            <a:spLocks noGrp="1"/>
          </p:cNvSpPr>
          <p:nvPr>
            <p:ph type="body" sz="quarter" idx="12"/>
          </p:nvPr>
        </p:nvSpPr>
        <p:spPr>
          <a:xfrm>
            <a:off x="522685" y="1499615"/>
            <a:ext cx="6098832" cy="3409157"/>
          </a:xfrm>
        </p:spPr>
        <p:txBody>
          <a:bodyPr lIns="91440" tIns="45720" rIns="91440" bIns="45720" anchor="t"/>
          <a:lstStyle/>
          <a:p>
            <a:pPr marL="170180" indent="-162560" algn="l"/>
            <a:r>
              <a:rPr lang="fi-FI"/>
              <a:t>SAK on aktiivinen työelämän tutkija. Tuotamme tietoa sekä edunvalvonnan suuntaamiseksi että työelämän kehittämiseksi.</a:t>
            </a:r>
          </a:p>
          <a:p>
            <a:pPr marL="170180" indent="-162560" algn="l"/>
            <a:r>
              <a:rPr lang="fi-FI"/>
              <a:t>SAK:n työolobarometri ja jäsentutkimus kertovat työntekijöiden kokemuksista ja näkemyksistä työstä ja työhön liittyvistä järjestelyistä.</a:t>
            </a:r>
          </a:p>
          <a:p>
            <a:pPr marL="170180" indent="-162560"/>
            <a:r>
              <a:rPr lang="fi-FI"/>
              <a:t>Mahdollisuuksien aika –kärkihanke tutkii ja selvittää työhyvinvointiin ja työn tulevaisuuteen liittyviä ilmiöitä ja tuottaa ratkaisuehdotuksia.</a:t>
            </a:r>
          </a:p>
          <a:p>
            <a:pPr marL="170180" indent="-162560" algn="l"/>
            <a:r>
              <a:rPr lang="fi-FI">
                <a:latin typeface="Montserrat"/>
              </a:rPr>
              <a:t>Luottamushenkilöpaneelin kautta keräämme tietoa työpaikkojen arjesta sekä töiden organisoinnista </a:t>
            </a:r>
            <a:r>
              <a:rPr lang="fi-FI" err="1">
                <a:latin typeface="Montserrat"/>
              </a:rPr>
              <a:t>SAK:laisilla</a:t>
            </a:r>
            <a:r>
              <a:rPr lang="fi-FI">
                <a:latin typeface="Montserrat"/>
              </a:rPr>
              <a:t> työpaikoilla.</a:t>
            </a:r>
          </a:p>
          <a:p>
            <a:pPr marL="170180" indent="-162560"/>
            <a:r>
              <a:rPr lang="fi-FI"/>
              <a:t>Tuotamme myös tarvittaessa tietoa taloudesta, lakimuutosten vaikutuksista ja ihmisten mielipiteistä eri ilmiöihin.</a:t>
            </a:r>
          </a:p>
        </p:txBody>
      </p:sp>
      <p:pic>
        <p:nvPicPr>
          <p:cNvPr id="7" name="Kuva 6">
            <a:extLst>
              <a:ext uri="{FF2B5EF4-FFF2-40B4-BE49-F238E27FC236}">
                <a16:creationId xmlns:a16="http://schemas.microsoft.com/office/drawing/2014/main" id="{EF8E3585-CC6A-45C3-9C10-5E9075E7E217}"/>
              </a:ext>
            </a:extLst>
          </p:cNvPr>
          <p:cNvPicPr>
            <a:picLocks noChangeAspect="1"/>
          </p:cNvPicPr>
          <p:nvPr/>
        </p:nvPicPr>
        <p:blipFill>
          <a:blip r:embed="rId2"/>
          <a:stretch>
            <a:fillRect/>
          </a:stretch>
        </p:blipFill>
        <p:spPr>
          <a:xfrm>
            <a:off x="6621517" y="1717146"/>
            <a:ext cx="2275768" cy="3191626"/>
          </a:xfrm>
          <a:prstGeom prst="rect">
            <a:avLst/>
          </a:prstGeom>
        </p:spPr>
      </p:pic>
      <p:sp>
        <p:nvSpPr>
          <p:cNvPr id="6" name="Tekstiruutu 5">
            <a:extLst>
              <a:ext uri="{FF2B5EF4-FFF2-40B4-BE49-F238E27FC236}">
                <a16:creationId xmlns:a16="http://schemas.microsoft.com/office/drawing/2014/main" id="{DDAECB09-C5CB-4338-9039-16FBADC1552A}"/>
              </a:ext>
            </a:extLst>
          </p:cNvPr>
          <p:cNvSpPr txBox="1"/>
          <p:nvPr/>
        </p:nvSpPr>
        <p:spPr>
          <a:xfrm>
            <a:off x="600324" y="368894"/>
            <a:ext cx="3195085" cy="369332"/>
          </a:xfrm>
          <a:prstGeom prst="rect">
            <a:avLst/>
          </a:prstGeom>
          <a:solidFill>
            <a:schemeClr val="accent1"/>
          </a:solidFill>
        </p:spPr>
        <p:txBody>
          <a:bodyPr wrap="square" rtlCol="0">
            <a:spAutoFit/>
          </a:bodyPr>
          <a:lstStyle/>
          <a:p>
            <a:r>
              <a:rPr lang="fi-FI">
                <a:solidFill>
                  <a:schemeClr val="bg1"/>
                </a:solidFill>
              </a:rPr>
              <a:t>Esimerkkejä toiminnastamme</a:t>
            </a:r>
          </a:p>
        </p:txBody>
      </p:sp>
    </p:spTree>
    <p:extLst>
      <p:ext uri="{BB962C8B-B14F-4D97-AF65-F5344CB8AC3E}">
        <p14:creationId xmlns:p14="http://schemas.microsoft.com/office/powerpoint/2010/main" val="155065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691735" y="4142111"/>
            <a:ext cx="3985121" cy="809681"/>
          </a:xfrm>
          <a:prstGeom prst="rect">
            <a:avLst/>
          </a:prstGeom>
        </p:spPr>
        <p:txBody>
          <a:bodyPr/>
          <a:lstStyle/>
          <a:p>
            <a:pPr algn="r">
              <a:spcBef>
                <a:spcPts val="0"/>
              </a:spcBef>
            </a:pPr>
            <a:r>
              <a:rPr lang="en-US" sz="1400" err="1">
                <a:solidFill>
                  <a:schemeClr val="bg1"/>
                </a:solidFill>
                <a:latin typeface="+mj-lt"/>
              </a:rPr>
              <a:t>Suomen</a:t>
            </a:r>
            <a:r>
              <a:rPr lang="en-US" sz="1400">
                <a:solidFill>
                  <a:schemeClr val="bg1"/>
                </a:solidFill>
                <a:latin typeface="+mj-lt"/>
              </a:rPr>
              <a:t> </a:t>
            </a:r>
          </a:p>
          <a:p>
            <a:pPr algn="r">
              <a:spcBef>
                <a:spcPts val="0"/>
              </a:spcBef>
            </a:pPr>
            <a:r>
              <a:rPr lang="en-US" sz="1400" err="1">
                <a:solidFill>
                  <a:schemeClr val="bg1"/>
                </a:solidFill>
                <a:latin typeface="+mj-lt"/>
              </a:rPr>
              <a:t>Ammattiliittojen</a:t>
            </a:r>
            <a:r>
              <a:rPr lang="en-US" sz="1400">
                <a:solidFill>
                  <a:schemeClr val="bg1"/>
                </a:solidFill>
                <a:latin typeface="+mj-lt"/>
              </a:rPr>
              <a:t> </a:t>
            </a:r>
          </a:p>
          <a:p>
            <a:pPr algn="r">
              <a:spcBef>
                <a:spcPts val="0"/>
              </a:spcBef>
            </a:pPr>
            <a:r>
              <a:rPr lang="en-US" sz="1400" err="1">
                <a:solidFill>
                  <a:schemeClr val="bg1"/>
                </a:solidFill>
                <a:latin typeface="+mj-lt"/>
              </a:rPr>
              <a:t>Keskusjärjestö</a:t>
            </a:r>
            <a:r>
              <a:rPr lang="en-US" sz="1400">
                <a:solidFill>
                  <a:schemeClr val="bg1"/>
                </a:solidFill>
                <a:latin typeface="+mj-lt"/>
              </a:rPr>
              <a:t> SAK </a:t>
            </a:r>
            <a:r>
              <a:rPr lang="en-US" sz="1400" err="1">
                <a:solidFill>
                  <a:schemeClr val="bg1"/>
                </a:solidFill>
                <a:latin typeface="+mj-lt"/>
              </a:rPr>
              <a:t>ry</a:t>
            </a:r>
            <a:endParaRPr lang="en-US" sz="1400">
              <a:solidFill>
                <a:schemeClr val="bg1"/>
              </a:solidFill>
              <a:latin typeface="+mj-lt"/>
            </a:endParaRPr>
          </a:p>
        </p:txBody>
      </p:sp>
      <p:sp>
        <p:nvSpPr>
          <p:cNvPr id="9" name="Subtitle 2">
            <a:extLst>
              <a:ext uri="{FF2B5EF4-FFF2-40B4-BE49-F238E27FC236}">
                <a16:creationId xmlns:a16="http://schemas.microsoft.com/office/drawing/2014/main" id="{E058045D-2EFC-7644-9A2F-F5B713AB63FE}"/>
              </a:ext>
            </a:extLst>
          </p:cNvPr>
          <p:cNvSpPr txBox="1">
            <a:spLocks/>
          </p:cNvSpPr>
          <p:nvPr/>
        </p:nvSpPr>
        <p:spPr>
          <a:xfrm>
            <a:off x="926996" y="3557041"/>
            <a:ext cx="5652707" cy="1074594"/>
          </a:xfrm>
          <a:prstGeom prst="rect">
            <a:avLst/>
          </a:prstGeom>
        </p:spPr>
        <p:txBody>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r>
              <a:rPr lang="en-GB" sz="1300">
                <a:solidFill>
                  <a:schemeClr val="bg1"/>
                </a:solidFill>
                <a:latin typeface="Montserrat" pitchFamily="2" charset="77"/>
              </a:rPr>
              <a:t>@</a:t>
            </a:r>
            <a:r>
              <a:rPr lang="en-GB" sz="1300" err="1">
                <a:solidFill>
                  <a:schemeClr val="bg1"/>
                </a:solidFill>
                <a:latin typeface="Montserrat" pitchFamily="2" charset="77"/>
              </a:rPr>
              <a:t>SAKSuomenAmmattiliittojenKeskusjarjesto</a:t>
            </a:r>
            <a:endParaRPr lang="en-US" sz="1300">
              <a:solidFill>
                <a:schemeClr val="bg1"/>
              </a:solidFill>
              <a:latin typeface="Montserrat" pitchFamily="2" charset="77"/>
            </a:endParaRPr>
          </a:p>
        </p:txBody>
      </p:sp>
      <p:pic>
        <p:nvPicPr>
          <p:cNvPr id="7" name="Graphic 6">
            <a:extLst>
              <a:ext uri="{FF2B5EF4-FFF2-40B4-BE49-F238E27FC236}">
                <a16:creationId xmlns:a16="http://schemas.microsoft.com/office/drawing/2014/main" id="{AD8AD9F1-8277-724D-AFDB-14C739BB2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143" y="3531665"/>
            <a:ext cx="324000" cy="324000"/>
          </a:xfrm>
          <a:prstGeom prst="rect">
            <a:avLst/>
          </a:prstGeom>
        </p:spPr>
      </p:pic>
      <p:pic>
        <p:nvPicPr>
          <p:cNvPr id="13" name="Graphic 12">
            <a:extLst>
              <a:ext uri="{FF2B5EF4-FFF2-40B4-BE49-F238E27FC236}">
                <a16:creationId xmlns:a16="http://schemas.microsoft.com/office/drawing/2014/main" id="{D617067B-2C84-B646-9D7E-184E01CD9C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143" y="3982857"/>
            <a:ext cx="324000" cy="324000"/>
          </a:xfrm>
          <a:prstGeom prst="rect">
            <a:avLst/>
          </a:prstGeom>
        </p:spPr>
      </p:pic>
      <p:pic>
        <p:nvPicPr>
          <p:cNvPr id="21" name="Graphic 20">
            <a:extLst>
              <a:ext uri="{FF2B5EF4-FFF2-40B4-BE49-F238E27FC236}">
                <a16:creationId xmlns:a16="http://schemas.microsoft.com/office/drawing/2014/main" id="{3AAC65D5-2844-CA4F-A66E-3B02C8674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143" y="4855423"/>
            <a:ext cx="324000" cy="324000"/>
          </a:xfrm>
          <a:prstGeom prst="rect">
            <a:avLst/>
          </a:prstGeom>
        </p:spPr>
      </p:pic>
      <p:pic>
        <p:nvPicPr>
          <p:cNvPr id="23" name="Graphic 22">
            <a:extLst>
              <a:ext uri="{FF2B5EF4-FFF2-40B4-BE49-F238E27FC236}">
                <a16:creationId xmlns:a16="http://schemas.microsoft.com/office/drawing/2014/main" id="{0B5B505D-E7C1-5543-BF40-2ABF4CD72B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143" y="4414171"/>
            <a:ext cx="324000" cy="324000"/>
          </a:xfrm>
          <a:prstGeom prst="rect">
            <a:avLst/>
          </a:prstGeom>
        </p:spPr>
      </p:pic>
      <p:sp>
        <p:nvSpPr>
          <p:cNvPr id="25" name="Subtitle 2">
            <a:extLst>
              <a:ext uri="{FF2B5EF4-FFF2-40B4-BE49-F238E27FC236}">
                <a16:creationId xmlns:a16="http://schemas.microsoft.com/office/drawing/2014/main" id="{D5982670-E893-DA48-A480-5C2E538E8DEE}"/>
              </a:ext>
            </a:extLst>
          </p:cNvPr>
          <p:cNvSpPr txBox="1">
            <a:spLocks/>
          </p:cNvSpPr>
          <p:nvPr/>
        </p:nvSpPr>
        <p:spPr>
          <a:xfrm>
            <a:off x="926997" y="4008707"/>
            <a:ext cx="2969142" cy="405464"/>
          </a:xfrm>
          <a:prstGeom prst="rect">
            <a:avLst/>
          </a:prstGeom>
        </p:spPr>
        <p:txBody>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r>
              <a:rPr lang="en-US" sz="1400">
                <a:solidFill>
                  <a:schemeClr val="bg1"/>
                </a:solidFill>
                <a:latin typeface="Montserrat" pitchFamily="2" charset="77"/>
              </a:rPr>
              <a:t>@</a:t>
            </a:r>
            <a:r>
              <a:rPr lang="en-US" sz="1400" err="1">
                <a:solidFill>
                  <a:schemeClr val="bg1"/>
                </a:solidFill>
                <a:latin typeface="Montserrat" pitchFamily="2" charset="77"/>
              </a:rPr>
              <a:t>duunarit</a:t>
            </a:r>
            <a:endParaRPr lang="en-US" sz="1400">
              <a:solidFill>
                <a:schemeClr val="bg1"/>
              </a:solidFill>
              <a:latin typeface="Montserrat" pitchFamily="2" charset="77"/>
            </a:endParaRPr>
          </a:p>
        </p:txBody>
      </p:sp>
      <p:sp>
        <p:nvSpPr>
          <p:cNvPr id="26" name="Subtitle 2">
            <a:extLst>
              <a:ext uri="{FF2B5EF4-FFF2-40B4-BE49-F238E27FC236}">
                <a16:creationId xmlns:a16="http://schemas.microsoft.com/office/drawing/2014/main" id="{9BEA2485-5F47-9145-B501-B18A971A3DE8}"/>
              </a:ext>
            </a:extLst>
          </p:cNvPr>
          <p:cNvSpPr txBox="1">
            <a:spLocks/>
          </p:cNvSpPr>
          <p:nvPr/>
        </p:nvSpPr>
        <p:spPr>
          <a:xfrm>
            <a:off x="926997" y="4440494"/>
            <a:ext cx="2680443" cy="331694"/>
          </a:xfrm>
          <a:prstGeom prst="rect">
            <a:avLst/>
          </a:prstGeom>
        </p:spPr>
        <p:txBody>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r>
              <a:rPr lang="en-US" sz="1400">
                <a:solidFill>
                  <a:schemeClr val="bg1"/>
                </a:solidFill>
                <a:latin typeface="Montserrat" pitchFamily="2" charset="77"/>
              </a:rPr>
              <a:t>@</a:t>
            </a:r>
            <a:r>
              <a:rPr lang="en-US" sz="1400" err="1">
                <a:solidFill>
                  <a:schemeClr val="bg1"/>
                </a:solidFill>
                <a:latin typeface="Montserrat" pitchFamily="2" charset="77"/>
              </a:rPr>
              <a:t>sak_ffc</a:t>
            </a:r>
            <a:endParaRPr lang="en-US" sz="1400">
              <a:solidFill>
                <a:schemeClr val="bg1"/>
              </a:solidFill>
              <a:latin typeface="Montserrat" pitchFamily="2" charset="77"/>
            </a:endParaRPr>
          </a:p>
        </p:txBody>
      </p:sp>
      <p:sp>
        <p:nvSpPr>
          <p:cNvPr id="27" name="Subtitle 2">
            <a:extLst>
              <a:ext uri="{FF2B5EF4-FFF2-40B4-BE49-F238E27FC236}">
                <a16:creationId xmlns:a16="http://schemas.microsoft.com/office/drawing/2014/main" id="{A3F552B3-22CB-844B-A512-42809F1302D8}"/>
              </a:ext>
            </a:extLst>
          </p:cNvPr>
          <p:cNvSpPr txBox="1">
            <a:spLocks/>
          </p:cNvSpPr>
          <p:nvPr/>
        </p:nvSpPr>
        <p:spPr>
          <a:xfrm>
            <a:off x="926997" y="4842463"/>
            <a:ext cx="2680443" cy="331694"/>
          </a:xfrm>
          <a:prstGeom prst="rect">
            <a:avLst/>
          </a:prstGeom>
        </p:spPr>
        <p:txBody>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r>
              <a:rPr lang="en-US" sz="1400" err="1">
                <a:solidFill>
                  <a:schemeClr val="bg1"/>
                </a:solidFill>
                <a:latin typeface="Montserrat" pitchFamily="2" charset="77"/>
              </a:rPr>
              <a:t>SAKtuubi</a:t>
            </a:r>
            <a:endParaRPr lang="en-US" sz="1400">
              <a:solidFill>
                <a:schemeClr val="bg1"/>
              </a:solidFill>
              <a:latin typeface="Montserrat" pitchFamily="2" charset="77"/>
            </a:endParaRPr>
          </a:p>
        </p:txBody>
      </p:sp>
      <p:sp>
        <p:nvSpPr>
          <p:cNvPr id="28" name="Subtitle 2">
            <a:extLst>
              <a:ext uri="{FF2B5EF4-FFF2-40B4-BE49-F238E27FC236}">
                <a16:creationId xmlns:a16="http://schemas.microsoft.com/office/drawing/2014/main" id="{698BB80C-BDC2-2544-B175-B72262A90BB3}"/>
              </a:ext>
            </a:extLst>
          </p:cNvPr>
          <p:cNvSpPr txBox="1">
            <a:spLocks/>
          </p:cNvSpPr>
          <p:nvPr/>
        </p:nvSpPr>
        <p:spPr>
          <a:xfrm>
            <a:off x="4691736" y="4976642"/>
            <a:ext cx="3985121" cy="474541"/>
          </a:xfrm>
          <a:prstGeom prst="rect">
            <a:avLst/>
          </a:prstGeom>
        </p:spPr>
        <p:txBody>
          <a:bodyPr/>
          <a:lstStyle>
            <a:lvl1pPr marL="0" indent="0" algn="l" defTabSz="134991" rtl="0" eaLnBrk="1" latinLnBrk="0" hangingPunct="1">
              <a:spcBef>
                <a:spcPct val="20000"/>
              </a:spcBef>
              <a:buClr>
                <a:schemeClr val="tx2"/>
              </a:buClr>
              <a:buFont typeface="Arial" panose="020B0604020202020204" pitchFamily="34" charset="0"/>
              <a:buNone/>
              <a:tabLst/>
              <a:defRPr sz="1500" b="0" i="0" kern="1200">
                <a:solidFill>
                  <a:schemeClr val="tx2"/>
                </a:solidFill>
                <a:latin typeface="Montserrat Medium" pitchFamily="2" charset="77"/>
                <a:ea typeface="+mn-ea"/>
                <a:cs typeface="+mn-cs"/>
              </a:defRPr>
            </a:lvl1pPr>
            <a:lvl2pPr marL="434547" indent="-253586" algn="l" defTabSz="134991" rtl="0" eaLnBrk="1" latinLnBrk="0" hangingPunct="1">
              <a:spcBef>
                <a:spcPct val="20000"/>
              </a:spcBef>
              <a:buClr>
                <a:schemeClr val="tx2"/>
              </a:buClr>
              <a:buFont typeface="Arial" panose="020B0604020202020204" pitchFamily="34" charset="0"/>
              <a:buChar char="•"/>
              <a:tabLst/>
              <a:defRPr sz="1350" b="0" i="0" kern="1200">
                <a:solidFill>
                  <a:schemeClr val="tx2"/>
                </a:solidFill>
                <a:latin typeface="Montserrat Medium" pitchFamily="2" charset="77"/>
                <a:ea typeface="+mn-ea"/>
                <a:cs typeface="+mn-cs"/>
              </a:defRPr>
            </a:lvl2pPr>
            <a:lvl3pPr marL="1161963" indent="-171438" algn="l" defTabSz="134991" rtl="0" eaLnBrk="1" latinLnBrk="0" hangingPunct="1">
              <a:spcBef>
                <a:spcPct val="20000"/>
              </a:spcBef>
              <a:buClr>
                <a:schemeClr val="tx2"/>
              </a:buClr>
              <a:buFont typeface="Arial" panose="020B0604020202020204" pitchFamily="34" charset="0"/>
              <a:buChar char="•"/>
              <a:tabLst/>
              <a:defRPr sz="1200" b="0" i="0" kern="1200">
                <a:solidFill>
                  <a:schemeClr val="tx2"/>
                </a:solidFill>
                <a:latin typeface="Montserrat Medium" pitchFamily="2" charset="77"/>
                <a:ea typeface="+mn-ea"/>
                <a:cs typeface="+mn-cs"/>
              </a:defRPr>
            </a:lvl3pPr>
            <a:lvl4pPr marL="1548887" indent="-215486"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4pPr>
            <a:lvl5pPr marL="1891763" indent="-171438" algn="l" defTabSz="342875" rtl="0" eaLnBrk="1" latinLnBrk="0" hangingPunct="1">
              <a:spcBef>
                <a:spcPct val="20000"/>
              </a:spcBef>
              <a:buClr>
                <a:schemeClr val="tx1"/>
              </a:buClr>
              <a:buFont typeface="Arial"/>
              <a:buChar char="»"/>
              <a:tabLst/>
              <a:defRPr sz="1050" kern="1200">
                <a:solidFill>
                  <a:schemeClr val="tx2"/>
                </a:solidFill>
                <a:latin typeface="+mn-lt"/>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pPr algn="r"/>
            <a:r>
              <a:rPr lang="en-US" sz="1300">
                <a:solidFill>
                  <a:schemeClr val="bg1"/>
                </a:solidFill>
              </a:rPr>
              <a:t>020 774 000  </a:t>
            </a:r>
            <a:r>
              <a:rPr lang="en-US" sz="1300">
                <a:solidFill>
                  <a:schemeClr val="bg1"/>
                </a:solidFill>
                <a:cs typeface="Calibri" panose="020F0502020204030204" pitchFamily="34" charset="0"/>
              </a:rPr>
              <a:t>|  </a:t>
            </a:r>
            <a:r>
              <a:rPr lang="en-US" sz="1300" err="1">
                <a:solidFill>
                  <a:schemeClr val="bg1"/>
                </a:solidFill>
                <a:cs typeface="Calibri" panose="020F0502020204030204" pitchFamily="34" charset="0"/>
              </a:rPr>
              <a:t>sak@sak.fi</a:t>
            </a:r>
            <a:r>
              <a:rPr lang="en-US" sz="1300">
                <a:solidFill>
                  <a:schemeClr val="bg1"/>
                </a:solidFill>
                <a:cs typeface="Calibri" panose="020F0502020204030204" pitchFamily="34" charset="0"/>
              </a:rPr>
              <a:t>  |  </a:t>
            </a:r>
            <a:r>
              <a:rPr lang="en-US" sz="1300" err="1">
                <a:solidFill>
                  <a:schemeClr val="bg1"/>
                </a:solidFill>
                <a:cs typeface="Calibri" panose="020F0502020204030204" pitchFamily="34" charset="0"/>
              </a:rPr>
              <a:t>www.sak.fi</a:t>
            </a:r>
            <a:endParaRPr lang="en-US" sz="1300">
              <a:solidFill>
                <a:schemeClr val="bg1"/>
              </a:solidFill>
            </a:endParaRPr>
          </a:p>
        </p:txBody>
      </p:sp>
      <p:sp>
        <p:nvSpPr>
          <p:cNvPr id="30" name="TextBox 29">
            <a:extLst>
              <a:ext uri="{FF2B5EF4-FFF2-40B4-BE49-F238E27FC236}">
                <a16:creationId xmlns:a16="http://schemas.microsoft.com/office/drawing/2014/main" id="{183F6C5D-4C28-2342-90E6-82A7FA5C2216}"/>
              </a:ext>
            </a:extLst>
          </p:cNvPr>
          <p:cNvSpPr txBox="1"/>
          <p:nvPr/>
        </p:nvSpPr>
        <p:spPr>
          <a:xfrm>
            <a:off x="408833" y="2428989"/>
            <a:ext cx="6689031" cy="584775"/>
          </a:xfrm>
          <a:prstGeom prst="rect">
            <a:avLst/>
          </a:prstGeom>
          <a:noFill/>
        </p:spPr>
        <p:txBody>
          <a:bodyPr wrap="square" rtlCol="0">
            <a:spAutoFit/>
          </a:bodyPr>
          <a:lstStyle/>
          <a:p>
            <a:r>
              <a:rPr lang="fi-FI" sz="3200" b="1">
                <a:solidFill>
                  <a:schemeClr val="bg1"/>
                </a:solidFill>
                <a:latin typeface="Montserrat" pitchFamily="2" charset="77"/>
              </a:rPr>
              <a:t>Kiitos, jatketaan tutustumista!</a:t>
            </a:r>
          </a:p>
        </p:txBody>
      </p:sp>
    </p:spTree>
    <p:extLst>
      <p:ext uri="{BB962C8B-B14F-4D97-AF65-F5344CB8AC3E}">
        <p14:creationId xmlns:p14="http://schemas.microsoft.com/office/powerpoint/2010/main" val="246608359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937" name="Straight Connector 37936">
            <a:extLst>
              <a:ext uri="{FF2B5EF4-FFF2-40B4-BE49-F238E27FC236}">
                <a16:creationId xmlns:a16="http://schemas.microsoft.com/office/drawing/2014/main" id="{08CC66C0-307C-784B-9555-91C677B27B79}"/>
              </a:ext>
            </a:extLst>
          </p:cNvPr>
          <p:cNvCxnSpPr>
            <a:cxnSpLocks/>
          </p:cNvCxnSpPr>
          <p:nvPr/>
        </p:nvCxnSpPr>
        <p:spPr>
          <a:xfrm>
            <a:off x="1833453" y="2029403"/>
            <a:ext cx="0" cy="2750612"/>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37912" name="Rectangle 37911">
            <a:extLst>
              <a:ext uri="{FF2B5EF4-FFF2-40B4-BE49-F238E27FC236}">
                <a16:creationId xmlns:a16="http://schemas.microsoft.com/office/drawing/2014/main" id="{ABC968EB-A96A-E543-8BB7-7FA772186FF1}"/>
              </a:ext>
            </a:extLst>
          </p:cNvPr>
          <p:cNvSpPr/>
          <p:nvPr/>
        </p:nvSpPr>
        <p:spPr>
          <a:xfrm>
            <a:off x="3707080" y="1699729"/>
            <a:ext cx="4970576" cy="3411767"/>
          </a:xfrm>
          <a:prstGeom prst="rect">
            <a:avLst/>
          </a:prstGeom>
          <a:solidFill>
            <a:srgbClr val="F0D3E8">
              <a:alpha val="5058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7891" name="Dian numeron paikkamerkki 5">
            <a:extLst>
              <a:ext uri="{FF2B5EF4-FFF2-40B4-BE49-F238E27FC236}">
                <a16:creationId xmlns:a16="http://schemas.microsoft.com/office/drawing/2014/main" id="{3BB85EB0-204D-4428-87AF-89F0DB206D3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619100" indent="-238115" eaLnBrk="0" hangingPunct="0">
              <a:defRPr>
                <a:solidFill>
                  <a:schemeClr val="tx1"/>
                </a:solidFill>
                <a:latin typeface="Arial" panose="020B0604020202020204" pitchFamily="34" charset="0"/>
                <a:ea typeface="ＭＳ Ｐゴシック" panose="020B0600070205080204" pitchFamily="34" charset="-128"/>
              </a:defRPr>
            </a:lvl2pPr>
            <a:lvl3pPr marL="952462" indent="-190492" eaLnBrk="0" hangingPunct="0">
              <a:defRPr>
                <a:solidFill>
                  <a:schemeClr val="tx1"/>
                </a:solidFill>
                <a:latin typeface="Arial" panose="020B0604020202020204" pitchFamily="34" charset="0"/>
                <a:ea typeface="ＭＳ Ｐゴシック" panose="020B0600070205080204" pitchFamily="34" charset="-128"/>
              </a:defRPr>
            </a:lvl3pPr>
            <a:lvl4pPr marL="1333447" indent="-190492" eaLnBrk="0" hangingPunct="0">
              <a:defRPr>
                <a:solidFill>
                  <a:schemeClr val="tx1"/>
                </a:solidFill>
                <a:latin typeface="Arial" panose="020B0604020202020204" pitchFamily="34" charset="0"/>
                <a:ea typeface="ＭＳ Ｐゴシック" panose="020B0600070205080204" pitchFamily="34" charset="-128"/>
              </a:defRPr>
            </a:lvl4pPr>
            <a:lvl5pPr marL="1714431" indent="-190492" eaLnBrk="0" hangingPunct="0">
              <a:defRPr>
                <a:solidFill>
                  <a:schemeClr val="tx1"/>
                </a:solidFill>
                <a:latin typeface="Arial" panose="020B0604020202020204" pitchFamily="34" charset="0"/>
                <a:ea typeface="ＭＳ Ｐゴシック" panose="020B0600070205080204" pitchFamily="34" charset="-128"/>
              </a:defRPr>
            </a:lvl5pPr>
            <a:lvl6pPr marL="2095416" indent="-190492" defTabSz="3809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476401" indent="-190492" defTabSz="3809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857386" indent="-190492" defTabSz="3809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238370" indent="-190492" defTabSz="3809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4A2D760-29C5-4800-81A6-C25323728140}" type="slidenum">
              <a:rPr lang="en-GB" altLang="fi-FI">
                <a:solidFill>
                  <a:srgbClr val="898989"/>
                </a:solidFill>
                <a:latin typeface="Arial Bold" pitchFamily="1" charset="0"/>
              </a:rPr>
              <a:pPr eaLnBrk="1" hangingPunct="1"/>
              <a:t>3</a:t>
            </a:fld>
            <a:endParaRPr lang="fi-FI" altLang="fi-FI">
              <a:solidFill>
                <a:srgbClr val="898989"/>
              </a:solidFill>
              <a:latin typeface="Arial Bold" pitchFamily="1" charset="0"/>
            </a:endParaRPr>
          </a:p>
        </p:txBody>
      </p:sp>
      <p:sp>
        <p:nvSpPr>
          <p:cNvPr id="9" name="Title 1">
            <a:extLst>
              <a:ext uri="{FF2B5EF4-FFF2-40B4-BE49-F238E27FC236}">
                <a16:creationId xmlns:a16="http://schemas.microsoft.com/office/drawing/2014/main" id="{583D87CB-3524-455E-ABD9-ECFD3E54A50B}"/>
              </a:ext>
            </a:extLst>
          </p:cNvPr>
          <p:cNvSpPr txBox="1">
            <a:spLocks/>
          </p:cNvSpPr>
          <p:nvPr/>
        </p:nvSpPr>
        <p:spPr>
          <a:xfrm>
            <a:off x="629318" y="463635"/>
            <a:ext cx="5140546" cy="764773"/>
          </a:xfrm>
        </p:spPr>
        <p:txBody>
          <a:bodyPr lIns="91440" tIns="45720" rIns="91440" bIns="45720" anchor="t"/>
          <a:lstStyle>
            <a:lvl1pPr algn="l" defTabSz="457200" rtl="0" eaLnBrk="1" latinLnBrk="0" hangingPunct="1">
              <a:spcBef>
                <a:spcPct val="0"/>
              </a:spcBef>
              <a:buNone/>
              <a:defRPr sz="3200" b="1" kern="1200">
                <a:solidFill>
                  <a:schemeClr val="tx2">
                    <a:lumMod val="75000"/>
                    <a:lumOff val="25000"/>
                  </a:schemeClr>
                </a:solidFill>
                <a:latin typeface="+mj-lt"/>
                <a:ea typeface="+mj-ea"/>
                <a:cs typeface="+mj-cs"/>
              </a:defRPr>
            </a:lvl1pPr>
          </a:lstStyle>
          <a:p>
            <a:r>
              <a:rPr lang="en-GB" err="1">
                <a:solidFill>
                  <a:schemeClr val="tx1"/>
                </a:solidFill>
                <a:latin typeface="Montserrat"/>
              </a:rPr>
              <a:t>SAK:n</a:t>
            </a:r>
            <a:r>
              <a:rPr lang="en-GB">
                <a:solidFill>
                  <a:schemeClr val="tx1"/>
                </a:solidFill>
                <a:latin typeface="Montserrat"/>
              </a:rPr>
              <a:t> </a:t>
            </a:r>
            <a:r>
              <a:rPr lang="en-GB" err="1">
                <a:solidFill>
                  <a:schemeClr val="tx1"/>
                </a:solidFill>
                <a:latin typeface="Montserrat"/>
              </a:rPr>
              <a:t>organisaatio</a:t>
            </a:r>
          </a:p>
        </p:txBody>
      </p:sp>
      <p:sp>
        <p:nvSpPr>
          <p:cNvPr id="5" name="TextBox 4">
            <a:extLst>
              <a:ext uri="{FF2B5EF4-FFF2-40B4-BE49-F238E27FC236}">
                <a16:creationId xmlns:a16="http://schemas.microsoft.com/office/drawing/2014/main" id="{E661964C-B03E-004B-9300-05E306F67162}"/>
              </a:ext>
            </a:extLst>
          </p:cNvPr>
          <p:cNvSpPr txBox="1"/>
          <p:nvPr/>
        </p:nvSpPr>
        <p:spPr>
          <a:xfrm>
            <a:off x="675036" y="1264630"/>
            <a:ext cx="2357184" cy="764773"/>
          </a:xfrm>
          <a:prstGeom prst="rect">
            <a:avLst/>
          </a:prstGeom>
          <a:solidFill>
            <a:schemeClr val="accent1"/>
          </a:solidFill>
        </p:spPr>
        <p:txBody>
          <a:bodyPr wrap="square" tIns="0" bIns="0" rtlCol="0" anchor="ctr">
            <a:noAutofit/>
          </a:bodyPr>
          <a:lstStyle/>
          <a:p>
            <a:pPr lvl="0"/>
            <a:r>
              <a:rPr lang="en-GB" sz="1600" b="1" err="1">
                <a:solidFill>
                  <a:schemeClr val="bg1"/>
                </a:solidFill>
                <a:latin typeface="+mj-lt"/>
              </a:rPr>
              <a:t>Edustajisto</a:t>
            </a:r>
            <a:endParaRPr lang="en-GB" sz="1600" b="1">
              <a:solidFill>
                <a:schemeClr val="bg1"/>
              </a:solidFill>
              <a:latin typeface="+mj-lt"/>
            </a:endParaRPr>
          </a:p>
          <a:p>
            <a:pPr lvl="0"/>
            <a:r>
              <a:rPr lang="en-GB" sz="1200">
                <a:solidFill>
                  <a:schemeClr val="bg1"/>
                </a:solidFill>
              </a:rPr>
              <a:t>(113 </a:t>
            </a:r>
            <a:r>
              <a:rPr lang="en-GB" sz="1200" err="1">
                <a:solidFill>
                  <a:schemeClr val="bg1"/>
                </a:solidFill>
              </a:rPr>
              <a:t>jäsentä</a:t>
            </a:r>
            <a:r>
              <a:rPr lang="en-GB" sz="1200">
                <a:solidFill>
                  <a:schemeClr val="bg1"/>
                </a:solidFill>
              </a:rPr>
              <a:t>)</a:t>
            </a:r>
          </a:p>
        </p:txBody>
      </p:sp>
      <p:sp>
        <p:nvSpPr>
          <p:cNvPr id="12" name="TextBox 11">
            <a:extLst>
              <a:ext uri="{FF2B5EF4-FFF2-40B4-BE49-F238E27FC236}">
                <a16:creationId xmlns:a16="http://schemas.microsoft.com/office/drawing/2014/main" id="{C2FA3229-2B56-CD4B-BB2F-13AC4882E603}"/>
              </a:ext>
            </a:extLst>
          </p:cNvPr>
          <p:cNvSpPr txBox="1"/>
          <p:nvPr/>
        </p:nvSpPr>
        <p:spPr>
          <a:xfrm>
            <a:off x="675036" y="2156589"/>
            <a:ext cx="2379059" cy="764773"/>
          </a:xfrm>
          <a:prstGeom prst="rect">
            <a:avLst/>
          </a:prstGeom>
          <a:solidFill>
            <a:schemeClr val="accent1"/>
          </a:solidFill>
        </p:spPr>
        <p:txBody>
          <a:bodyPr wrap="square" tIns="0" bIns="0" rtlCol="0" anchor="ctr">
            <a:noAutofit/>
          </a:bodyPr>
          <a:lstStyle/>
          <a:p>
            <a:pPr lvl="0"/>
            <a:r>
              <a:rPr lang="en-GB" sz="1600" err="1">
                <a:solidFill>
                  <a:schemeClr val="bg1"/>
                </a:solidFill>
                <a:latin typeface="+mj-lt"/>
              </a:rPr>
              <a:t>Hallitus</a:t>
            </a:r>
            <a:endParaRPr lang="en-GB" sz="1600">
              <a:solidFill>
                <a:schemeClr val="bg1"/>
              </a:solidFill>
              <a:latin typeface="+mj-lt"/>
            </a:endParaRPr>
          </a:p>
          <a:p>
            <a:pPr lvl="0"/>
            <a:r>
              <a:rPr lang="en-GB" sz="1200">
                <a:solidFill>
                  <a:schemeClr val="bg1"/>
                </a:solidFill>
              </a:rPr>
              <a:t>(19 </a:t>
            </a:r>
            <a:r>
              <a:rPr lang="en-GB" sz="1200" err="1">
                <a:solidFill>
                  <a:schemeClr val="bg1"/>
                </a:solidFill>
              </a:rPr>
              <a:t>jäsentä</a:t>
            </a:r>
            <a:r>
              <a:rPr lang="en-GB" sz="1200">
                <a:solidFill>
                  <a:schemeClr val="bg1"/>
                </a:solidFill>
              </a:rPr>
              <a:t>)</a:t>
            </a:r>
          </a:p>
        </p:txBody>
      </p:sp>
      <p:sp>
        <p:nvSpPr>
          <p:cNvPr id="13" name="TextBox 12">
            <a:extLst>
              <a:ext uri="{FF2B5EF4-FFF2-40B4-BE49-F238E27FC236}">
                <a16:creationId xmlns:a16="http://schemas.microsoft.com/office/drawing/2014/main" id="{9E5FEFAA-7503-FD4A-841B-3F361AF5CC2C}"/>
              </a:ext>
            </a:extLst>
          </p:cNvPr>
          <p:cNvSpPr txBox="1"/>
          <p:nvPr/>
        </p:nvSpPr>
        <p:spPr>
          <a:xfrm>
            <a:off x="675036" y="3034412"/>
            <a:ext cx="2379058" cy="764773"/>
          </a:xfrm>
          <a:prstGeom prst="rect">
            <a:avLst/>
          </a:prstGeom>
          <a:solidFill>
            <a:schemeClr val="accent1"/>
          </a:solidFill>
        </p:spPr>
        <p:txBody>
          <a:bodyPr wrap="square" lIns="91440" tIns="0" rIns="91440" bIns="0" rtlCol="0" anchor="ctr">
            <a:noAutofit/>
          </a:bodyPr>
          <a:lstStyle/>
          <a:p>
            <a:pPr lvl="0"/>
            <a:r>
              <a:rPr lang="en-GB" sz="1600" err="1">
                <a:solidFill>
                  <a:schemeClr val="bg1"/>
                </a:solidFill>
                <a:latin typeface="+mj-lt"/>
              </a:rPr>
              <a:t>Työvaliokunta</a:t>
            </a:r>
          </a:p>
          <a:p>
            <a:pPr lvl="0"/>
            <a:r>
              <a:rPr lang="en-GB" sz="1200">
                <a:solidFill>
                  <a:schemeClr val="bg1"/>
                </a:solidFill>
              </a:rPr>
              <a:t>(7 </a:t>
            </a:r>
            <a:r>
              <a:rPr lang="en-GB" sz="1200" err="1">
                <a:solidFill>
                  <a:schemeClr val="bg1"/>
                </a:solidFill>
              </a:rPr>
              <a:t>jäsentä</a:t>
            </a:r>
            <a:r>
              <a:rPr lang="en-GB" sz="1200">
                <a:solidFill>
                  <a:schemeClr val="bg1"/>
                </a:solidFill>
              </a:rPr>
              <a:t>)</a:t>
            </a:r>
          </a:p>
        </p:txBody>
      </p:sp>
      <p:sp>
        <p:nvSpPr>
          <p:cNvPr id="14" name="TextBox 13">
            <a:extLst>
              <a:ext uri="{FF2B5EF4-FFF2-40B4-BE49-F238E27FC236}">
                <a16:creationId xmlns:a16="http://schemas.microsoft.com/office/drawing/2014/main" id="{F9192BB1-EEEE-0440-B838-012494D1871F}"/>
              </a:ext>
            </a:extLst>
          </p:cNvPr>
          <p:cNvSpPr txBox="1"/>
          <p:nvPr/>
        </p:nvSpPr>
        <p:spPr>
          <a:xfrm>
            <a:off x="675036" y="3912235"/>
            <a:ext cx="2379060" cy="764773"/>
          </a:xfrm>
          <a:prstGeom prst="rect">
            <a:avLst/>
          </a:prstGeom>
          <a:solidFill>
            <a:schemeClr val="accent1"/>
          </a:solidFill>
        </p:spPr>
        <p:txBody>
          <a:bodyPr wrap="square" lIns="91440" tIns="0" rIns="91440" bIns="0" rtlCol="0" anchor="ctr">
            <a:noAutofit/>
          </a:bodyPr>
          <a:lstStyle/>
          <a:p>
            <a:r>
              <a:rPr lang="en-GB" sz="1600" err="1">
                <a:solidFill>
                  <a:schemeClr val="bg1"/>
                </a:solidFill>
                <a:latin typeface="+mj-lt"/>
              </a:rPr>
              <a:t>SAK:n</a:t>
            </a:r>
            <a:r>
              <a:rPr lang="en-GB" sz="1600">
                <a:solidFill>
                  <a:schemeClr val="bg1"/>
                </a:solidFill>
                <a:latin typeface="+mj-lt"/>
              </a:rPr>
              <a:t> </a:t>
            </a:r>
            <a:r>
              <a:rPr lang="en-GB" sz="1600" err="1">
                <a:solidFill>
                  <a:schemeClr val="bg1"/>
                </a:solidFill>
                <a:latin typeface="+mj-lt"/>
              </a:rPr>
              <a:t>johtoryhmä</a:t>
            </a:r>
          </a:p>
          <a:p>
            <a:pPr lvl="0"/>
            <a:r>
              <a:rPr lang="en-GB" sz="1200">
                <a:solidFill>
                  <a:schemeClr val="bg1"/>
                </a:solidFill>
              </a:rPr>
              <a:t>(6 </a:t>
            </a:r>
            <a:r>
              <a:rPr lang="en-GB" sz="1200" err="1">
                <a:solidFill>
                  <a:schemeClr val="bg1"/>
                </a:solidFill>
              </a:rPr>
              <a:t>jäsentä</a:t>
            </a:r>
            <a:r>
              <a:rPr lang="en-GB" sz="1200">
                <a:solidFill>
                  <a:schemeClr val="bg1"/>
                </a:solidFill>
              </a:rPr>
              <a:t>)</a:t>
            </a:r>
          </a:p>
        </p:txBody>
      </p:sp>
      <p:sp>
        <p:nvSpPr>
          <p:cNvPr id="15" name="TextBox 14">
            <a:extLst>
              <a:ext uri="{FF2B5EF4-FFF2-40B4-BE49-F238E27FC236}">
                <a16:creationId xmlns:a16="http://schemas.microsoft.com/office/drawing/2014/main" id="{A1DA33C4-5BF7-934C-85C1-38ADFA846181}"/>
              </a:ext>
            </a:extLst>
          </p:cNvPr>
          <p:cNvSpPr txBox="1"/>
          <p:nvPr/>
        </p:nvSpPr>
        <p:spPr>
          <a:xfrm>
            <a:off x="3703320" y="1264630"/>
            <a:ext cx="4974336" cy="445299"/>
          </a:xfrm>
          <a:prstGeom prst="rect">
            <a:avLst/>
          </a:prstGeom>
          <a:solidFill>
            <a:schemeClr val="accent1"/>
          </a:solidFill>
        </p:spPr>
        <p:txBody>
          <a:bodyPr wrap="square" lIns="180000" tIns="0" rIns="91440" bIns="0" rtlCol="0" anchor="ctr">
            <a:noAutofit/>
          </a:bodyPr>
          <a:lstStyle/>
          <a:p>
            <a:r>
              <a:rPr lang="en-GB" err="1">
                <a:solidFill>
                  <a:schemeClr val="bg1"/>
                </a:solidFill>
              </a:rPr>
              <a:t>SAK:n</a:t>
            </a:r>
            <a:r>
              <a:rPr lang="en-GB">
                <a:solidFill>
                  <a:schemeClr val="bg1"/>
                </a:solidFill>
              </a:rPr>
              <a:t> </a:t>
            </a:r>
            <a:r>
              <a:rPr lang="en-GB" err="1">
                <a:solidFill>
                  <a:schemeClr val="bg1"/>
                </a:solidFill>
              </a:rPr>
              <a:t>toimisto</a:t>
            </a:r>
            <a:r>
              <a:rPr lang="en-GB">
                <a:solidFill>
                  <a:schemeClr val="bg1"/>
                </a:solidFill>
              </a:rPr>
              <a:t> </a:t>
            </a:r>
            <a:r>
              <a:rPr lang="en-GB" sz="1200">
                <a:solidFill>
                  <a:schemeClr val="bg1"/>
                </a:solidFill>
              </a:rPr>
              <a:t>(68 </a:t>
            </a:r>
            <a:r>
              <a:rPr lang="en-GB" sz="1200" err="1">
                <a:solidFill>
                  <a:schemeClr val="bg1"/>
                </a:solidFill>
              </a:rPr>
              <a:t>työntekijää</a:t>
            </a:r>
            <a:r>
              <a:rPr lang="en-GB" sz="1200">
                <a:solidFill>
                  <a:schemeClr val="bg1"/>
                </a:solidFill>
              </a:rPr>
              <a:t>)</a:t>
            </a:r>
          </a:p>
        </p:txBody>
      </p:sp>
      <p:sp>
        <p:nvSpPr>
          <p:cNvPr id="6" name="TextBox 5">
            <a:extLst>
              <a:ext uri="{FF2B5EF4-FFF2-40B4-BE49-F238E27FC236}">
                <a16:creationId xmlns:a16="http://schemas.microsoft.com/office/drawing/2014/main" id="{A810EDD3-693C-8845-B49D-322FA0E4AF47}"/>
              </a:ext>
            </a:extLst>
          </p:cNvPr>
          <p:cNvSpPr txBox="1"/>
          <p:nvPr/>
        </p:nvSpPr>
        <p:spPr>
          <a:xfrm>
            <a:off x="3794760" y="1773327"/>
            <a:ext cx="2129490" cy="1384995"/>
          </a:xfrm>
          <a:prstGeom prst="rect">
            <a:avLst/>
          </a:prstGeom>
          <a:noFill/>
        </p:spPr>
        <p:txBody>
          <a:bodyPr wrap="square" rtlCol="0">
            <a:spAutoFit/>
          </a:bodyPr>
          <a:lstStyle/>
          <a:p>
            <a:r>
              <a:rPr lang="en-GB" sz="1200" b="1" err="1"/>
              <a:t>Kasvu</a:t>
            </a:r>
            <a:r>
              <a:rPr lang="en-GB" sz="1200" b="1"/>
              <a:t> </a:t>
            </a:r>
            <a:r>
              <a:rPr lang="en-GB" sz="1200" b="1" err="1"/>
              <a:t>ja</a:t>
            </a:r>
            <a:r>
              <a:rPr lang="en-GB" sz="1200" b="1"/>
              <a:t> </a:t>
            </a:r>
            <a:r>
              <a:rPr lang="en-GB" sz="1200" b="1" err="1"/>
              <a:t>vaikuttaminen</a:t>
            </a:r>
            <a:endParaRPr lang="en-GB" sz="1200" b="1"/>
          </a:p>
          <a:p>
            <a:pPr marL="171450" lvl="0" indent="-171450">
              <a:buFont typeface="Arial" panose="020B0604020202020204" pitchFamily="34" charset="0"/>
              <a:buChar char="•"/>
            </a:pPr>
            <a:r>
              <a:rPr lang="en-GB" sz="1200"/>
              <a:t>Viestintä</a:t>
            </a:r>
          </a:p>
          <a:p>
            <a:pPr marL="171450" lvl="0" indent="-171450">
              <a:buFont typeface="Arial" panose="020B0604020202020204" pitchFamily="34" charset="0"/>
              <a:buChar char="•"/>
            </a:pPr>
            <a:r>
              <a:rPr lang="en-GB" sz="1200" err="1"/>
              <a:t>Imagotyö</a:t>
            </a:r>
            <a:endParaRPr lang="en-GB" sz="1200"/>
          </a:p>
          <a:p>
            <a:pPr marL="171450" lvl="0" indent="-171450">
              <a:buFont typeface="Arial" panose="020B0604020202020204" pitchFamily="34" charset="0"/>
              <a:buChar char="•"/>
            </a:pPr>
            <a:r>
              <a:rPr lang="en-GB" sz="1200" err="1"/>
              <a:t>Talouspolitiikka</a:t>
            </a:r>
            <a:endParaRPr lang="en-GB" sz="1200"/>
          </a:p>
          <a:p>
            <a:pPr marL="171450" lvl="0" indent="-171450">
              <a:buFont typeface="Arial" panose="020B0604020202020204" pitchFamily="34" charset="0"/>
              <a:buChar char="•"/>
            </a:pPr>
            <a:r>
              <a:rPr lang="en-GB" sz="1200" err="1"/>
              <a:t>Veropolitiikka</a:t>
            </a:r>
            <a:endParaRPr lang="en-GB" sz="1200"/>
          </a:p>
          <a:p>
            <a:pPr marL="171450" lvl="0" indent="-171450">
              <a:buFont typeface="Arial" panose="020B0604020202020204" pitchFamily="34" charset="0"/>
              <a:buChar char="•"/>
            </a:pPr>
            <a:r>
              <a:rPr lang="en-GB" sz="1200" err="1"/>
              <a:t>Elinkeinopolitiikka</a:t>
            </a:r>
            <a:endParaRPr lang="en-GB" sz="1200"/>
          </a:p>
          <a:p>
            <a:pPr marL="171450" lvl="0" indent="-171450">
              <a:buFont typeface="Arial" panose="020B0604020202020204" pitchFamily="34" charset="0"/>
              <a:buChar char="•"/>
            </a:pPr>
            <a:r>
              <a:rPr lang="en-GB" sz="1200" err="1"/>
              <a:t>Vaikuttamisen</a:t>
            </a:r>
            <a:r>
              <a:rPr lang="en-GB" sz="1200"/>
              <a:t> </a:t>
            </a:r>
            <a:r>
              <a:rPr lang="en-GB" sz="1200" err="1"/>
              <a:t>koordinointi</a:t>
            </a:r>
            <a:endParaRPr lang="en-GB" sz="1200"/>
          </a:p>
        </p:txBody>
      </p:sp>
      <p:sp>
        <p:nvSpPr>
          <p:cNvPr id="17" name="TextBox 16">
            <a:extLst>
              <a:ext uri="{FF2B5EF4-FFF2-40B4-BE49-F238E27FC236}">
                <a16:creationId xmlns:a16="http://schemas.microsoft.com/office/drawing/2014/main" id="{36CF6978-0046-D945-B5C9-5710F0C04903}"/>
              </a:ext>
            </a:extLst>
          </p:cNvPr>
          <p:cNvSpPr txBox="1"/>
          <p:nvPr/>
        </p:nvSpPr>
        <p:spPr>
          <a:xfrm>
            <a:off x="6002582" y="1773327"/>
            <a:ext cx="2675074" cy="1384995"/>
          </a:xfrm>
          <a:prstGeom prst="rect">
            <a:avLst/>
          </a:prstGeom>
          <a:noFill/>
        </p:spPr>
        <p:txBody>
          <a:bodyPr wrap="square" rtlCol="0">
            <a:spAutoFit/>
          </a:bodyPr>
          <a:lstStyle/>
          <a:p>
            <a:r>
              <a:rPr lang="en-GB" sz="1200" b="1" err="1"/>
              <a:t>Työehdot</a:t>
            </a:r>
            <a:endParaRPr lang="en-GB" sz="1200" b="1"/>
          </a:p>
          <a:p>
            <a:pPr marL="171450" lvl="0" indent="-171450">
              <a:buFont typeface="Arial" panose="020B0604020202020204" pitchFamily="34" charset="0"/>
              <a:buChar char="•"/>
            </a:pPr>
            <a:r>
              <a:rPr lang="en-GB" sz="1200" err="1"/>
              <a:t>Sopimustoiminta</a:t>
            </a:r>
            <a:endParaRPr lang="en-GB" sz="1200"/>
          </a:p>
          <a:p>
            <a:pPr marL="171450" lvl="0" indent="-171450">
              <a:buFont typeface="Arial" panose="020B0604020202020204" pitchFamily="34" charset="0"/>
              <a:buChar char="•"/>
            </a:pPr>
            <a:r>
              <a:rPr lang="en-GB" sz="1200" err="1"/>
              <a:t>Työsuojelu</a:t>
            </a:r>
            <a:endParaRPr lang="en-GB" sz="1200"/>
          </a:p>
          <a:p>
            <a:pPr marL="171450" lvl="0" indent="-171450">
              <a:buFont typeface="Arial" panose="020B0604020202020204" pitchFamily="34" charset="0"/>
              <a:buChar char="•"/>
            </a:pPr>
            <a:r>
              <a:rPr lang="en-GB" sz="1200" err="1"/>
              <a:t>Yhdenvertaisuus</a:t>
            </a:r>
            <a:endParaRPr lang="en-GB" sz="1200"/>
          </a:p>
          <a:p>
            <a:pPr marL="171450" lvl="0" indent="-171450">
              <a:buFont typeface="Arial" panose="020B0604020202020204" pitchFamily="34" charset="0"/>
              <a:buChar char="•"/>
            </a:pPr>
            <a:r>
              <a:rPr lang="en-GB" sz="1200" err="1"/>
              <a:t>Kansainvälinen</a:t>
            </a:r>
            <a:r>
              <a:rPr lang="en-GB" sz="1200"/>
              <a:t> </a:t>
            </a:r>
            <a:r>
              <a:rPr lang="en-GB" sz="1200" err="1"/>
              <a:t>edunvalvonta</a:t>
            </a:r>
            <a:endParaRPr lang="en-GB" sz="1200"/>
          </a:p>
          <a:p>
            <a:pPr marL="171450" lvl="0" indent="-171450">
              <a:buFont typeface="Arial" panose="020B0604020202020204" pitchFamily="34" charset="0"/>
              <a:buChar char="•"/>
            </a:pPr>
            <a:r>
              <a:rPr lang="en-GB" sz="1200" err="1"/>
              <a:t>Maahanmuutto</a:t>
            </a:r>
            <a:endParaRPr lang="en-GB" sz="1200"/>
          </a:p>
          <a:p>
            <a:pPr marL="171450" lvl="0" indent="-171450">
              <a:buFont typeface="Arial" panose="020B0604020202020204" pitchFamily="34" charset="0"/>
              <a:buChar char="•"/>
            </a:pPr>
            <a:r>
              <a:rPr lang="en-GB" sz="1200"/>
              <a:t>Ilmasto</a:t>
            </a:r>
          </a:p>
        </p:txBody>
      </p:sp>
      <p:sp>
        <p:nvSpPr>
          <p:cNvPr id="19" name="TextBox 18">
            <a:extLst>
              <a:ext uri="{FF2B5EF4-FFF2-40B4-BE49-F238E27FC236}">
                <a16:creationId xmlns:a16="http://schemas.microsoft.com/office/drawing/2014/main" id="{C08AB4F6-D8AE-0D4F-BC9F-59BA622D0CA4}"/>
              </a:ext>
            </a:extLst>
          </p:cNvPr>
          <p:cNvSpPr txBox="1"/>
          <p:nvPr/>
        </p:nvSpPr>
        <p:spPr>
          <a:xfrm>
            <a:off x="3794760" y="3175131"/>
            <a:ext cx="2129490" cy="1015663"/>
          </a:xfrm>
          <a:prstGeom prst="rect">
            <a:avLst/>
          </a:prstGeom>
          <a:noFill/>
        </p:spPr>
        <p:txBody>
          <a:bodyPr wrap="square" rtlCol="0">
            <a:spAutoFit/>
          </a:bodyPr>
          <a:lstStyle/>
          <a:p>
            <a:r>
              <a:rPr lang="en-GB" sz="1200" b="1" err="1"/>
              <a:t>Työ</a:t>
            </a:r>
            <a:r>
              <a:rPr lang="en-GB" sz="1200" b="1"/>
              <a:t> </a:t>
            </a:r>
            <a:r>
              <a:rPr lang="en-GB" sz="1200" b="1" err="1"/>
              <a:t>ja</a:t>
            </a:r>
            <a:r>
              <a:rPr lang="en-GB" sz="1200" b="1"/>
              <a:t> </a:t>
            </a:r>
            <a:r>
              <a:rPr lang="en-GB" sz="1200" b="1" err="1"/>
              <a:t>turva</a:t>
            </a:r>
            <a:endParaRPr lang="en-GB" sz="1200" b="1"/>
          </a:p>
          <a:p>
            <a:pPr marL="171450" lvl="0" indent="-171450">
              <a:buFont typeface="Arial" panose="020B0604020202020204" pitchFamily="34" charset="0"/>
              <a:buChar char="•"/>
            </a:pPr>
            <a:r>
              <a:rPr lang="en-GB" sz="1200" err="1"/>
              <a:t>Sosiaaliturva</a:t>
            </a:r>
            <a:endParaRPr lang="en-GB" sz="1200"/>
          </a:p>
          <a:p>
            <a:pPr marL="171450" lvl="0" indent="-171450">
              <a:buFont typeface="Arial" panose="020B0604020202020204" pitchFamily="34" charset="0"/>
              <a:buChar char="•"/>
            </a:pPr>
            <a:r>
              <a:rPr lang="en-GB" sz="1200" err="1"/>
              <a:t>Työvoimapolitiikka</a:t>
            </a:r>
            <a:endParaRPr lang="en-GB" sz="1200"/>
          </a:p>
          <a:p>
            <a:pPr marL="171450" lvl="0" indent="-171450">
              <a:buFont typeface="Arial" panose="020B0604020202020204" pitchFamily="34" charset="0"/>
              <a:buChar char="•"/>
            </a:pPr>
            <a:r>
              <a:rPr lang="en-GB" sz="1200" err="1"/>
              <a:t>Työelämän</a:t>
            </a:r>
            <a:r>
              <a:rPr lang="en-GB" sz="1200"/>
              <a:t> </a:t>
            </a:r>
            <a:r>
              <a:rPr lang="en-GB" sz="1200" err="1"/>
              <a:t>kehittäminen</a:t>
            </a:r>
            <a:endParaRPr lang="en-GB" sz="1200"/>
          </a:p>
          <a:p>
            <a:pPr marL="171450" lvl="0" indent="-171450">
              <a:buFont typeface="Arial" panose="020B0604020202020204" pitchFamily="34" charset="0"/>
              <a:buChar char="•"/>
            </a:pPr>
            <a:r>
              <a:rPr lang="en-GB" sz="1200"/>
              <a:t>Koulutus</a:t>
            </a:r>
          </a:p>
        </p:txBody>
      </p:sp>
      <p:sp>
        <p:nvSpPr>
          <p:cNvPr id="20" name="TextBox 19">
            <a:extLst>
              <a:ext uri="{FF2B5EF4-FFF2-40B4-BE49-F238E27FC236}">
                <a16:creationId xmlns:a16="http://schemas.microsoft.com/office/drawing/2014/main" id="{3D39847F-02EE-8D49-B160-BEAEADAE3464}"/>
              </a:ext>
            </a:extLst>
          </p:cNvPr>
          <p:cNvSpPr txBox="1"/>
          <p:nvPr/>
        </p:nvSpPr>
        <p:spPr>
          <a:xfrm>
            <a:off x="3794760" y="4208026"/>
            <a:ext cx="2675074" cy="830997"/>
          </a:xfrm>
          <a:prstGeom prst="rect">
            <a:avLst/>
          </a:prstGeom>
          <a:noFill/>
        </p:spPr>
        <p:txBody>
          <a:bodyPr wrap="square" rtlCol="0">
            <a:spAutoFit/>
          </a:bodyPr>
          <a:lstStyle/>
          <a:p>
            <a:r>
              <a:rPr lang="en-GB" sz="1200" b="1" err="1"/>
              <a:t>Järjestöosasto</a:t>
            </a:r>
            <a:endParaRPr lang="en-GB" sz="1200" b="1"/>
          </a:p>
          <a:p>
            <a:pPr marL="171450" lvl="0" indent="-171450">
              <a:buFont typeface="Arial" panose="020B0604020202020204" pitchFamily="34" charset="0"/>
              <a:buChar char="•"/>
            </a:pPr>
            <a:r>
              <a:rPr lang="en-GB" sz="1200" err="1"/>
              <a:t>Aluevaikuttaminen</a:t>
            </a:r>
            <a:endParaRPr lang="en-GB" sz="1200"/>
          </a:p>
          <a:p>
            <a:pPr marL="171450" lvl="0" indent="-171450">
              <a:buFont typeface="Arial" panose="020B0604020202020204" pitchFamily="34" charset="0"/>
              <a:buChar char="•"/>
            </a:pPr>
            <a:r>
              <a:rPr lang="en-GB" sz="1200" err="1"/>
              <a:t>Järjestötoiminta</a:t>
            </a:r>
            <a:endParaRPr lang="en-GB" sz="1200"/>
          </a:p>
          <a:p>
            <a:pPr marL="171450" lvl="0" indent="-171450">
              <a:buFont typeface="Arial" panose="020B0604020202020204" pitchFamily="34" charset="0"/>
              <a:buChar char="•"/>
            </a:pPr>
            <a:r>
              <a:rPr lang="en-GB" sz="1200" err="1"/>
              <a:t>Nuorisotoiminta</a:t>
            </a:r>
            <a:endParaRPr lang="en-GB" sz="1200"/>
          </a:p>
        </p:txBody>
      </p:sp>
      <p:sp>
        <p:nvSpPr>
          <p:cNvPr id="21" name="TextBox 20">
            <a:extLst>
              <a:ext uri="{FF2B5EF4-FFF2-40B4-BE49-F238E27FC236}">
                <a16:creationId xmlns:a16="http://schemas.microsoft.com/office/drawing/2014/main" id="{FDAF98D6-1E4E-6445-93DB-299B10ACF5D2}"/>
              </a:ext>
            </a:extLst>
          </p:cNvPr>
          <p:cNvSpPr txBox="1"/>
          <p:nvPr/>
        </p:nvSpPr>
        <p:spPr>
          <a:xfrm>
            <a:off x="6002582" y="3175131"/>
            <a:ext cx="2675074" cy="1015663"/>
          </a:xfrm>
          <a:prstGeom prst="rect">
            <a:avLst/>
          </a:prstGeom>
          <a:noFill/>
        </p:spPr>
        <p:txBody>
          <a:bodyPr wrap="square" lIns="91440" tIns="45720" rIns="91440" bIns="45720" rtlCol="0" anchor="t">
            <a:spAutoFit/>
          </a:bodyPr>
          <a:lstStyle/>
          <a:p>
            <a:r>
              <a:rPr lang="en-GB" sz="1200" b="1" err="1"/>
              <a:t>Hallinto</a:t>
            </a:r>
            <a:endParaRPr lang="en-GB" sz="1200" b="1"/>
          </a:p>
          <a:p>
            <a:pPr marL="171450" indent="-171450">
              <a:buFont typeface="Arial" panose="020B0604020202020204" pitchFamily="34" charset="0"/>
              <a:buChar char="•"/>
            </a:pPr>
            <a:r>
              <a:rPr lang="en-GB" sz="1200" err="1"/>
              <a:t>Henkilöstöhallinto</a:t>
            </a:r>
          </a:p>
          <a:p>
            <a:pPr marL="171450" lvl="0" indent="-171450">
              <a:buFont typeface="Arial" panose="020B0604020202020204" pitchFamily="34" charset="0"/>
              <a:buChar char="•"/>
            </a:pPr>
            <a:r>
              <a:rPr lang="en-GB" sz="1200"/>
              <a:t>IT-</a:t>
            </a:r>
            <a:r>
              <a:rPr lang="en-GB" sz="1200" err="1"/>
              <a:t>palvelut</a:t>
            </a:r>
          </a:p>
          <a:p>
            <a:pPr marL="171450" indent="-171450">
              <a:buFont typeface="Arial" panose="020B0604020202020204" pitchFamily="34" charset="0"/>
              <a:buChar char="•"/>
            </a:pPr>
            <a:r>
              <a:rPr lang="en-GB" sz="1200" err="1"/>
              <a:t>Taloushallinto</a:t>
            </a:r>
            <a:r>
              <a:rPr lang="en-GB" sz="1200"/>
              <a:t> </a:t>
            </a:r>
          </a:p>
          <a:p>
            <a:pPr marL="171450" lvl="0" indent="-171450">
              <a:buFont typeface="Arial" panose="020B0604020202020204" pitchFamily="34" charset="0"/>
              <a:buChar char="•"/>
            </a:pPr>
            <a:r>
              <a:rPr lang="en-GB" sz="1200" err="1"/>
              <a:t>Toimistopalvelut</a:t>
            </a:r>
          </a:p>
        </p:txBody>
      </p:sp>
      <p:cxnSp>
        <p:nvCxnSpPr>
          <p:cNvPr id="37927" name="Elbow Connector 37926">
            <a:extLst>
              <a:ext uri="{FF2B5EF4-FFF2-40B4-BE49-F238E27FC236}">
                <a16:creationId xmlns:a16="http://schemas.microsoft.com/office/drawing/2014/main" id="{65EA58B3-CB36-5B4F-A1D2-1A62795344BF}"/>
              </a:ext>
            </a:extLst>
          </p:cNvPr>
          <p:cNvCxnSpPr>
            <a:cxnSpLocks/>
          </p:cNvCxnSpPr>
          <p:nvPr/>
        </p:nvCxnSpPr>
        <p:spPr>
          <a:xfrm rot="5400000" flipH="1" flipV="1">
            <a:off x="1635068" y="3045433"/>
            <a:ext cx="1932159" cy="1537005"/>
          </a:xfrm>
          <a:prstGeom prst="bentConnector3">
            <a:avLst>
              <a:gd name="adj1" fmla="val -11523"/>
            </a:avLst>
          </a:prstGeom>
          <a:ln w="41275">
            <a:prstDash val="solid"/>
          </a:ln>
          <a:effectLst/>
        </p:spPr>
        <p:style>
          <a:lnRef idx="2">
            <a:schemeClr val="accent1"/>
          </a:lnRef>
          <a:fillRef idx="0">
            <a:schemeClr val="accent1"/>
          </a:fillRef>
          <a:effectRef idx="1">
            <a:schemeClr val="accent1"/>
          </a:effectRef>
          <a:fontRef idx="minor">
            <a:schemeClr val="tx1"/>
          </a:fontRef>
        </p:style>
      </p:cxnSp>
      <p:cxnSp>
        <p:nvCxnSpPr>
          <p:cNvPr id="109" name="Elbow Connector 108">
            <a:extLst>
              <a:ext uri="{FF2B5EF4-FFF2-40B4-BE49-F238E27FC236}">
                <a16:creationId xmlns:a16="http://schemas.microsoft.com/office/drawing/2014/main" id="{123B64F3-850A-4844-8ED4-9B63923CD3CF}"/>
              </a:ext>
            </a:extLst>
          </p:cNvPr>
          <p:cNvCxnSpPr>
            <a:cxnSpLocks/>
          </p:cNvCxnSpPr>
          <p:nvPr/>
        </p:nvCxnSpPr>
        <p:spPr>
          <a:xfrm rot="10800000" flipV="1">
            <a:off x="3374685" y="1487279"/>
            <a:ext cx="341875" cy="1359680"/>
          </a:xfrm>
          <a:prstGeom prst="bentConnector2">
            <a:avLst/>
          </a:prstGeom>
          <a:ln w="41275">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1660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18">
            <a:extLst>
              <a:ext uri="{FF2B5EF4-FFF2-40B4-BE49-F238E27FC236}">
                <a16:creationId xmlns:a16="http://schemas.microsoft.com/office/drawing/2014/main" id="{45E668AD-4806-4766-8D5F-71B6C72A9F7C}"/>
              </a:ext>
            </a:extLst>
          </p:cNvPr>
          <p:cNvSpPr txBox="1">
            <a:spLocks/>
          </p:cNvSpPr>
          <p:nvPr/>
        </p:nvSpPr>
        <p:spPr>
          <a:xfrm>
            <a:off x="3046149" y="1442545"/>
            <a:ext cx="3089493" cy="2185792"/>
          </a:xfrm>
          <a:prstGeom prst="rect">
            <a:avLst/>
          </a:prstGeom>
          <a:ln w="6350">
            <a:solidFill>
              <a:schemeClr val="accent3"/>
            </a:solidFill>
          </a:ln>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170248" indent="-163104" algn="l" defTabSz="134991" rtl="0" eaLnBrk="1" latinLnBrk="0" hangingPunct="1">
              <a:spcBef>
                <a:spcPts val="600"/>
              </a:spcBef>
              <a:spcAft>
                <a:spcPts val="150"/>
              </a:spcAft>
              <a:buClr>
                <a:schemeClr val="tx2"/>
              </a:buClr>
              <a:buFont typeface="Arial" panose="020B0604020202020204" pitchFamily="34" charset="0"/>
              <a:buChar char="•"/>
              <a:tabLst/>
              <a:defRPr sz="1500" b="0" i="0" kern="1200" spc="-30" baseline="0">
                <a:solidFill>
                  <a:schemeClr val="dk1"/>
                </a:solidFill>
                <a:latin typeface="Montserrat" pitchFamily="2" charset="77"/>
                <a:ea typeface="+mn-ea"/>
                <a:cs typeface="+mn-cs"/>
              </a:defRPr>
            </a:lvl1pPr>
            <a:lvl2pPr marL="333351" indent="-158342" algn="l" defTabSz="134991" rtl="0" eaLnBrk="1" latinLnBrk="0" hangingPunct="1">
              <a:spcBef>
                <a:spcPct val="20000"/>
              </a:spcBef>
              <a:buClr>
                <a:schemeClr val="tx2"/>
              </a:buClr>
              <a:buFont typeface="Arial" panose="020B0604020202020204" pitchFamily="34" charset="0"/>
              <a:buChar char="•"/>
              <a:tabLst/>
              <a:defRPr sz="1350" b="0" i="0" kern="1200" spc="-30" baseline="0">
                <a:solidFill>
                  <a:schemeClr val="dk1"/>
                </a:solidFill>
                <a:latin typeface="Montserrat" pitchFamily="2" charset="77"/>
                <a:ea typeface="+mn-ea"/>
                <a:cs typeface="+mn-cs"/>
              </a:defRPr>
            </a:lvl2pPr>
            <a:lvl3pPr marL="501218" indent="-138104" algn="l" defTabSz="134991" rtl="0" eaLnBrk="1" latinLnBrk="0" hangingPunct="1">
              <a:spcBef>
                <a:spcPct val="20000"/>
              </a:spcBef>
              <a:buClr>
                <a:schemeClr val="tx2"/>
              </a:buClr>
              <a:buFont typeface="Arial" panose="020B0604020202020204" pitchFamily="34" charset="0"/>
              <a:buChar char="•"/>
              <a:tabLst/>
              <a:defRPr sz="1200" b="0" i="0" kern="1200" spc="-30" baseline="0">
                <a:solidFill>
                  <a:schemeClr val="dk1"/>
                </a:solidFill>
                <a:latin typeface="Montserrat" pitchFamily="2" charset="77"/>
                <a:ea typeface="+mn-ea"/>
                <a:cs typeface="+mn-cs"/>
              </a:defRPr>
            </a:lvl3pPr>
            <a:lvl4pPr marL="701225" indent="-141676" algn="l" defTabSz="342875" rtl="0" eaLnBrk="1" latinLnBrk="0" hangingPunct="1">
              <a:spcBef>
                <a:spcPct val="20000"/>
              </a:spcBef>
              <a:buClr>
                <a:schemeClr val="tx1"/>
              </a:buClr>
              <a:buFont typeface="Arial"/>
              <a:buChar char="–"/>
              <a:tabLst/>
              <a:defRPr sz="1050" b="0" i="0" kern="1200" spc="-30" baseline="0">
                <a:solidFill>
                  <a:schemeClr val="dk1"/>
                </a:solidFill>
                <a:latin typeface="Montserrat" pitchFamily="2" charset="77"/>
                <a:ea typeface="+mn-ea"/>
                <a:cs typeface="+mn-cs"/>
              </a:defRPr>
            </a:lvl4pPr>
            <a:lvl5pPr marL="1720325" indent="0" algn="l" defTabSz="342875" rtl="0" eaLnBrk="1" latinLnBrk="0" hangingPunct="1">
              <a:spcBef>
                <a:spcPct val="20000"/>
              </a:spcBef>
              <a:buClr>
                <a:schemeClr val="tx1"/>
              </a:buClr>
              <a:buFont typeface="Arial"/>
              <a:buNone/>
              <a:tabLst/>
              <a:defRPr sz="1050" b="0" i="0" kern="1200">
                <a:solidFill>
                  <a:schemeClr val="dk1"/>
                </a:solidFill>
                <a:latin typeface="Montserrat" pitchFamily="2" charset="77"/>
                <a:ea typeface="+mn-ea"/>
                <a:cs typeface="+mn-cs"/>
              </a:defRPr>
            </a:lvl5pPr>
            <a:lvl6pPr marL="1885809" indent="-171438" algn="l" defTabSz="342875" rtl="0" eaLnBrk="1" latinLnBrk="0" hangingPunct="1">
              <a:spcBef>
                <a:spcPct val="20000"/>
              </a:spcBef>
              <a:buFont typeface="Arial"/>
              <a:buChar char="•"/>
              <a:defRPr sz="1500" kern="1200">
                <a:solidFill>
                  <a:schemeClr val="dk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dk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dk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dk1"/>
                </a:solidFill>
                <a:latin typeface="+mn-lt"/>
                <a:ea typeface="+mn-ea"/>
                <a:cs typeface="+mn-cs"/>
              </a:defRPr>
            </a:lvl9pPr>
          </a:lstStyle>
          <a:p>
            <a:pPr marL="6985" indent="0">
              <a:buNone/>
            </a:pPr>
            <a:r>
              <a:rPr lang="fi-FI" sz="1200" b="1">
                <a:solidFill>
                  <a:schemeClr val="bg2"/>
                </a:solidFill>
                <a:latin typeface="Montserrat"/>
              </a:rPr>
              <a:t>Ammattiliitto</a:t>
            </a:r>
            <a:r>
              <a:rPr lang="fi-FI" sz="1200">
                <a:solidFill>
                  <a:schemeClr val="bg2"/>
                </a:solidFill>
                <a:latin typeface="Montserrat"/>
              </a:rPr>
              <a:t> neuvottelee työehtosopimuksen, joka määrittelee työn tekemisen ehdot. Se on onnistunut sopimaan monet asiat työntekijän näkökulmasta paremmin kuin laki velvoittaisi.  </a:t>
            </a:r>
            <a:endParaRPr lang="fi-FI">
              <a:solidFill>
                <a:schemeClr val="bg2"/>
              </a:solidFill>
            </a:endParaRPr>
          </a:p>
          <a:p>
            <a:pPr marL="6985" indent="0">
              <a:buNone/>
            </a:pPr>
            <a:r>
              <a:rPr lang="fi-FI" sz="1200">
                <a:solidFill>
                  <a:schemeClr val="bg2"/>
                </a:solidFill>
                <a:latin typeface="Montserrat"/>
              </a:rPr>
              <a:t>Liitto tarjoaa myös jäsenilleen rahanarvoisia etuja, koulutusta ja hauskanpitoa.</a:t>
            </a:r>
          </a:p>
        </p:txBody>
      </p:sp>
      <p:sp>
        <p:nvSpPr>
          <p:cNvPr id="42" name="Tekstin paikkamerkki 18">
            <a:extLst>
              <a:ext uri="{FF2B5EF4-FFF2-40B4-BE49-F238E27FC236}">
                <a16:creationId xmlns:a16="http://schemas.microsoft.com/office/drawing/2014/main" id="{C792E291-8707-4A36-B7EB-3829EDCF2637}"/>
              </a:ext>
            </a:extLst>
          </p:cNvPr>
          <p:cNvSpPr txBox="1">
            <a:spLocks/>
          </p:cNvSpPr>
          <p:nvPr/>
        </p:nvSpPr>
        <p:spPr>
          <a:xfrm>
            <a:off x="6157499" y="3638275"/>
            <a:ext cx="2621901" cy="1512879"/>
          </a:xfrm>
          <a:prstGeom prst="rect">
            <a:avLst/>
          </a:prstGeom>
          <a:ln w="6350">
            <a:solidFill>
              <a:schemeClr val="accent4"/>
            </a:solidFill>
          </a:ln>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170248" indent="-163104" algn="l" defTabSz="134991" rtl="0" eaLnBrk="1" latinLnBrk="0" hangingPunct="1">
              <a:spcBef>
                <a:spcPts val="600"/>
              </a:spcBef>
              <a:spcAft>
                <a:spcPts val="150"/>
              </a:spcAft>
              <a:buClr>
                <a:schemeClr val="tx2"/>
              </a:buClr>
              <a:buFont typeface="Arial" panose="020B0604020202020204" pitchFamily="34" charset="0"/>
              <a:buChar char="•"/>
              <a:tabLst/>
              <a:defRPr sz="1500" b="0" i="0" kern="1200" spc="-30" baseline="0">
                <a:solidFill>
                  <a:schemeClr val="dk1"/>
                </a:solidFill>
                <a:latin typeface="Montserrat" pitchFamily="2" charset="77"/>
                <a:ea typeface="+mn-ea"/>
                <a:cs typeface="+mn-cs"/>
              </a:defRPr>
            </a:lvl1pPr>
            <a:lvl2pPr marL="333351" indent="-158342" algn="l" defTabSz="134991" rtl="0" eaLnBrk="1" latinLnBrk="0" hangingPunct="1">
              <a:spcBef>
                <a:spcPct val="20000"/>
              </a:spcBef>
              <a:buClr>
                <a:schemeClr val="tx2"/>
              </a:buClr>
              <a:buFont typeface="Arial" panose="020B0604020202020204" pitchFamily="34" charset="0"/>
              <a:buChar char="•"/>
              <a:tabLst/>
              <a:defRPr sz="1350" b="0" i="0" kern="1200" spc="-30" baseline="0">
                <a:solidFill>
                  <a:schemeClr val="dk1"/>
                </a:solidFill>
                <a:latin typeface="Montserrat" pitchFamily="2" charset="77"/>
                <a:ea typeface="+mn-ea"/>
                <a:cs typeface="+mn-cs"/>
              </a:defRPr>
            </a:lvl2pPr>
            <a:lvl3pPr marL="501218" indent="-138104" algn="l" defTabSz="134991" rtl="0" eaLnBrk="1" latinLnBrk="0" hangingPunct="1">
              <a:spcBef>
                <a:spcPct val="20000"/>
              </a:spcBef>
              <a:buClr>
                <a:schemeClr val="tx2"/>
              </a:buClr>
              <a:buFont typeface="Arial" panose="020B0604020202020204" pitchFamily="34" charset="0"/>
              <a:buChar char="•"/>
              <a:tabLst/>
              <a:defRPr sz="1200" b="0" i="0" kern="1200" spc="-30" baseline="0">
                <a:solidFill>
                  <a:schemeClr val="dk1"/>
                </a:solidFill>
                <a:latin typeface="Montserrat" pitchFamily="2" charset="77"/>
                <a:ea typeface="+mn-ea"/>
                <a:cs typeface="+mn-cs"/>
              </a:defRPr>
            </a:lvl3pPr>
            <a:lvl4pPr marL="701225" indent="-141676" algn="l" defTabSz="342875" rtl="0" eaLnBrk="1" latinLnBrk="0" hangingPunct="1">
              <a:spcBef>
                <a:spcPct val="20000"/>
              </a:spcBef>
              <a:buClr>
                <a:schemeClr val="tx1"/>
              </a:buClr>
              <a:buFont typeface="Arial"/>
              <a:buChar char="–"/>
              <a:tabLst/>
              <a:defRPr sz="1050" b="0" i="0" kern="1200" spc="-30" baseline="0">
                <a:solidFill>
                  <a:schemeClr val="dk1"/>
                </a:solidFill>
                <a:latin typeface="Montserrat" pitchFamily="2" charset="77"/>
                <a:ea typeface="+mn-ea"/>
                <a:cs typeface="+mn-cs"/>
              </a:defRPr>
            </a:lvl4pPr>
            <a:lvl5pPr marL="1720325" indent="0" algn="l" defTabSz="342875" rtl="0" eaLnBrk="1" latinLnBrk="0" hangingPunct="1">
              <a:spcBef>
                <a:spcPct val="20000"/>
              </a:spcBef>
              <a:buClr>
                <a:schemeClr val="tx1"/>
              </a:buClr>
              <a:buFont typeface="Arial"/>
              <a:buNone/>
              <a:tabLst/>
              <a:defRPr sz="1050" b="0" i="0" kern="1200">
                <a:solidFill>
                  <a:schemeClr val="dk1"/>
                </a:solidFill>
                <a:latin typeface="Montserrat" pitchFamily="2" charset="77"/>
                <a:ea typeface="+mn-ea"/>
                <a:cs typeface="+mn-cs"/>
              </a:defRPr>
            </a:lvl5pPr>
            <a:lvl6pPr marL="1885809" indent="-171438" algn="l" defTabSz="342875" rtl="0" eaLnBrk="1" latinLnBrk="0" hangingPunct="1">
              <a:spcBef>
                <a:spcPct val="20000"/>
              </a:spcBef>
              <a:buFont typeface="Arial"/>
              <a:buChar char="•"/>
              <a:defRPr sz="1500" kern="1200">
                <a:solidFill>
                  <a:schemeClr val="dk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dk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dk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dk1"/>
                </a:solidFill>
                <a:latin typeface="+mn-lt"/>
                <a:ea typeface="+mn-ea"/>
                <a:cs typeface="+mn-cs"/>
              </a:defRPr>
            </a:lvl9pPr>
          </a:lstStyle>
          <a:p>
            <a:pPr marL="6985" indent="0">
              <a:buNone/>
            </a:pPr>
            <a:r>
              <a:rPr lang="fi-FI" sz="1200" b="1">
                <a:solidFill>
                  <a:schemeClr val="bg2"/>
                </a:solidFill>
                <a:latin typeface="Montserrat"/>
              </a:rPr>
              <a:t>Keskusjärjestö</a:t>
            </a:r>
            <a:r>
              <a:rPr lang="fi-FI" sz="1200">
                <a:solidFill>
                  <a:schemeClr val="bg2"/>
                </a:solidFill>
                <a:latin typeface="Montserrat"/>
              </a:rPr>
              <a:t> huolehtii  työntekijöiden eduista kokonaisvaltaisesti. Se on työntekijän ääni, kun päätetään esimerkiksi perhevapaista, kohtuuhintaisesta asumisesta ja kansainvälisistä työtä koskevista säädöksistä.</a:t>
            </a:r>
            <a:endParaRPr lang="fi-FI">
              <a:solidFill>
                <a:schemeClr val="bg2"/>
              </a:solidFill>
              <a:latin typeface="Montserrat"/>
            </a:endParaRPr>
          </a:p>
        </p:txBody>
      </p:sp>
      <p:sp>
        <p:nvSpPr>
          <p:cNvPr id="2" name="Dian numeron paikkamerkki 1">
            <a:extLst>
              <a:ext uri="{FF2B5EF4-FFF2-40B4-BE49-F238E27FC236}">
                <a16:creationId xmlns:a16="http://schemas.microsoft.com/office/drawing/2014/main" id="{1507F36C-4613-4B65-A298-60C47BFAF67E}"/>
              </a:ext>
            </a:extLst>
          </p:cNvPr>
          <p:cNvSpPr>
            <a:spLocks noGrp="1"/>
          </p:cNvSpPr>
          <p:nvPr>
            <p:ph type="sldNum" sz="quarter" idx="4"/>
          </p:nvPr>
        </p:nvSpPr>
        <p:spPr/>
        <p:txBody>
          <a:bodyPr/>
          <a:lstStyle/>
          <a:p>
            <a:fld id="{C9EC5ACF-1BEE-574E-A35B-E54A489811D4}" type="slidenum">
              <a:rPr lang="fi-FI" smtClean="0"/>
              <a:t>4</a:t>
            </a:fld>
            <a:endParaRPr lang="fi-FI"/>
          </a:p>
        </p:txBody>
      </p:sp>
      <p:sp>
        <p:nvSpPr>
          <p:cNvPr id="18" name="Tekstin paikkamerkki 17">
            <a:extLst>
              <a:ext uri="{FF2B5EF4-FFF2-40B4-BE49-F238E27FC236}">
                <a16:creationId xmlns:a16="http://schemas.microsoft.com/office/drawing/2014/main" id="{B9F1D28C-457F-4903-8EB7-6462C07A568F}"/>
              </a:ext>
            </a:extLst>
          </p:cNvPr>
          <p:cNvSpPr>
            <a:spLocks noGrp="1"/>
          </p:cNvSpPr>
          <p:nvPr>
            <p:ph type="body" sz="quarter" idx="4294967295"/>
          </p:nvPr>
        </p:nvSpPr>
        <p:spPr>
          <a:xfrm>
            <a:off x="331787" y="458702"/>
            <a:ext cx="8480425" cy="809625"/>
          </a:xfrm>
        </p:spPr>
        <p:txBody>
          <a:bodyPr>
            <a:normAutofit/>
          </a:bodyPr>
          <a:lstStyle/>
          <a:p>
            <a:pPr marL="0" indent="0" algn="ctr">
              <a:buNone/>
            </a:pPr>
            <a:r>
              <a:rPr lang="fi-FI" sz="2400">
                <a:solidFill>
                  <a:schemeClr val="bg2"/>
                </a:solidFill>
                <a:latin typeface="Montserrat SemiBold" panose="00000700000000000000" pitchFamily="2" charset="0"/>
              </a:rPr>
              <a:t>Jäsenen eteen tehdään työtä monella tasolla</a:t>
            </a:r>
          </a:p>
        </p:txBody>
      </p:sp>
      <p:sp>
        <p:nvSpPr>
          <p:cNvPr id="19" name="Tekstin paikkamerkki 18">
            <a:extLst>
              <a:ext uri="{FF2B5EF4-FFF2-40B4-BE49-F238E27FC236}">
                <a16:creationId xmlns:a16="http://schemas.microsoft.com/office/drawing/2014/main" id="{8C461F07-9A9C-4FC3-AFC7-27BC39688A36}"/>
              </a:ext>
            </a:extLst>
          </p:cNvPr>
          <p:cNvSpPr>
            <a:spLocks noGrp="1"/>
          </p:cNvSpPr>
          <p:nvPr>
            <p:ph type="body" sz="quarter" idx="4294967295"/>
          </p:nvPr>
        </p:nvSpPr>
        <p:spPr>
          <a:xfrm>
            <a:off x="525978" y="3638276"/>
            <a:ext cx="2520171" cy="1513220"/>
          </a:xfrm>
          <a:ln w="6350">
            <a:solidFill>
              <a:schemeClr val="accent3"/>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7144" indent="0">
              <a:buNone/>
            </a:pPr>
            <a:r>
              <a:rPr lang="fi-FI" sz="1200">
                <a:solidFill>
                  <a:schemeClr val="bg2"/>
                </a:solidFill>
                <a:latin typeface="Montserrat" panose="00000500000000000000" pitchFamily="2" charset="0"/>
              </a:rPr>
              <a:t>Työpaikalla jäsenten tukena on </a:t>
            </a:r>
            <a:r>
              <a:rPr lang="fi-FI" sz="1200" b="1">
                <a:solidFill>
                  <a:schemeClr val="bg2"/>
                </a:solidFill>
                <a:latin typeface="Montserrat" panose="00000500000000000000" pitchFamily="2" charset="0"/>
              </a:rPr>
              <a:t>luottamusmies</a:t>
            </a:r>
            <a:r>
              <a:rPr lang="fi-FI" sz="1200">
                <a:solidFill>
                  <a:schemeClr val="bg2"/>
                </a:solidFill>
                <a:latin typeface="Montserrat" panose="00000500000000000000" pitchFamily="2" charset="0"/>
              </a:rPr>
              <a:t>. Ammattiliiton jäsenenä olet myös työpaikkasi ammattiosaston tai ammattiliittosi paikallisyhdistyksen täysivaltainen jäsen.</a:t>
            </a:r>
          </a:p>
        </p:txBody>
      </p:sp>
      <p:pic>
        <p:nvPicPr>
          <p:cNvPr id="21" name="Kuva 20">
            <a:extLst>
              <a:ext uri="{FF2B5EF4-FFF2-40B4-BE49-F238E27FC236}">
                <a16:creationId xmlns:a16="http://schemas.microsoft.com/office/drawing/2014/main" id="{A5EA9D70-658C-4BE4-B1F5-76056252C672}"/>
              </a:ext>
            </a:extLst>
          </p:cNvPr>
          <p:cNvPicPr>
            <a:picLocks noChangeAspect="1"/>
          </p:cNvPicPr>
          <p:nvPr/>
        </p:nvPicPr>
        <p:blipFill>
          <a:blip r:embed="rId2"/>
          <a:stretch>
            <a:fillRect/>
          </a:stretch>
        </p:blipFill>
        <p:spPr>
          <a:xfrm>
            <a:off x="530296" y="1301424"/>
            <a:ext cx="2067469" cy="2348109"/>
          </a:xfrm>
          <a:prstGeom prst="rect">
            <a:avLst/>
          </a:prstGeom>
        </p:spPr>
      </p:pic>
      <p:pic>
        <p:nvPicPr>
          <p:cNvPr id="23" name="Kuva 22">
            <a:extLst>
              <a:ext uri="{FF2B5EF4-FFF2-40B4-BE49-F238E27FC236}">
                <a16:creationId xmlns:a16="http://schemas.microsoft.com/office/drawing/2014/main" id="{E53C9FC3-EA72-4AAB-ADAE-CDE48FCE8C66}"/>
              </a:ext>
            </a:extLst>
          </p:cNvPr>
          <p:cNvPicPr>
            <a:picLocks noChangeAspect="1"/>
          </p:cNvPicPr>
          <p:nvPr/>
        </p:nvPicPr>
        <p:blipFill>
          <a:blip r:embed="rId3"/>
          <a:stretch>
            <a:fillRect/>
          </a:stretch>
        </p:blipFill>
        <p:spPr>
          <a:xfrm>
            <a:off x="5852119" y="1467281"/>
            <a:ext cx="2934896" cy="2185792"/>
          </a:xfrm>
          <a:prstGeom prst="rect">
            <a:avLst/>
          </a:prstGeom>
        </p:spPr>
      </p:pic>
      <p:pic>
        <p:nvPicPr>
          <p:cNvPr id="27" name="Kuva 26" descr="Kuva, joka sisältää kohteen teksti, clipart-kuva&#10;&#10;Kuvaus luotu automaattisesti">
            <a:extLst>
              <a:ext uri="{FF2B5EF4-FFF2-40B4-BE49-F238E27FC236}">
                <a16:creationId xmlns:a16="http://schemas.microsoft.com/office/drawing/2014/main" id="{F7FBBB60-BCCA-4DAB-85DB-89AB8EB8D7FD}"/>
              </a:ext>
            </a:extLst>
          </p:cNvPr>
          <p:cNvPicPr>
            <a:picLocks noChangeAspect="1"/>
          </p:cNvPicPr>
          <p:nvPr/>
        </p:nvPicPr>
        <p:blipFill>
          <a:blip r:embed="rId4"/>
          <a:stretch>
            <a:fillRect/>
          </a:stretch>
        </p:blipFill>
        <p:spPr>
          <a:xfrm>
            <a:off x="6115669" y="2186453"/>
            <a:ext cx="547769" cy="1450100"/>
          </a:xfrm>
          <a:prstGeom prst="rect">
            <a:avLst/>
          </a:prstGeom>
        </p:spPr>
      </p:pic>
      <p:pic>
        <p:nvPicPr>
          <p:cNvPr id="36" name="Kuva 35" descr="Kuva, joka sisältää kohteen lelu, vektorigrafiikka&#10;&#10;Kuvaus luotu automaattisesti">
            <a:extLst>
              <a:ext uri="{FF2B5EF4-FFF2-40B4-BE49-F238E27FC236}">
                <a16:creationId xmlns:a16="http://schemas.microsoft.com/office/drawing/2014/main" id="{2F49CDDD-82B2-4B41-9D4C-B9A79C1E805C}"/>
              </a:ext>
            </a:extLst>
          </p:cNvPr>
          <p:cNvPicPr>
            <a:picLocks noChangeAspect="1"/>
          </p:cNvPicPr>
          <p:nvPr/>
        </p:nvPicPr>
        <p:blipFill>
          <a:blip r:embed="rId5"/>
          <a:stretch>
            <a:fillRect/>
          </a:stretch>
        </p:blipFill>
        <p:spPr>
          <a:xfrm>
            <a:off x="7511699" y="2102095"/>
            <a:ext cx="1632301" cy="1632301"/>
          </a:xfrm>
          <a:prstGeom prst="rect">
            <a:avLst/>
          </a:prstGeom>
        </p:spPr>
      </p:pic>
      <p:pic>
        <p:nvPicPr>
          <p:cNvPr id="38" name="Kuva 37">
            <a:extLst>
              <a:ext uri="{FF2B5EF4-FFF2-40B4-BE49-F238E27FC236}">
                <a16:creationId xmlns:a16="http://schemas.microsoft.com/office/drawing/2014/main" id="{F8FFB3A6-3DE4-4DF8-9CEB-0828066CBF49}"/>
              </a:ext>
            </a:extLst>
          </p:cNvPr>
          <p:cNvPicPr>
            <a:picLocks noChangeAspect="1"/>
          </p:cNvPicPr>
          <p:nvPr/>
        </p:nvPicPr>
        <p:blipFill>
          <a:blip r:embed="rId6"/>
          <a:stretch>
            <a:fillRect/>
          </a:stretch>
        </p:blipFill>
        <p:spPr>
          <a:xfrm>
            <a:off x="1772439" y="2224051"/>
            <a:ext cx="499746" cy="1431706"/>
          </a:xfrm>
          <a:prstGeom prst="rect">
            <a:avLst/>
          </a:prstGeom>
        </p:spPr>
      </p:pic>
      <p:pic>
        <p:nvPicPr>
          <p:cNvPr id="11" name="Kuva 10">
            <a:extLst>
              <a:ext uri="{FF2B5EF4-FFF2-40B4-BE49-F238E27FC236}">
                <a16:creationId xmlns:a16="http://schemas.microsoft.com/office/drawing/2014/main" id="{7A69F13C-AE18-4C3F-B05B-B43A69E2B353}"/>
              </a:ext>
            </a:extLst>
          </p:cNvPr>
          <p:cNvPicPr>
            <a:picLocks noChangeAspect="1"/>
          </p:cNvPicPr>
          <p:nvPr/>
        </p:nvPicPr>
        <p:blipFill>
          <a:blip r:embed="rId7"/>
          <a:stretch>
            <a:fillRect/>
          </a:stretch>
        </p:blipFill>
        <p:spPr>
          <a:xfrm>
            <a:off x="2701801" y="3349451"/>
            <a:ext cx="3538870" cy="1827917"/>
          </a:xfrm>
          <a:prstGeom prst="rect">
            <a:avLst/>
          </a:prstGeom>
        </p:spPr>
      </p:pic>
      <p:pic>
        <p:nvPicPr>
          <p:cNvPr id="6" name="Kuva 5" descr="Kuva, joka sisältää kohteen teksti&#10;&#10;Kuvaus luotu automaattisesti">
            <a:extLst>
              <a:ext uri="{FF2B5EF4-FFF2-40B4-BE49-F238E27FC236}">
                <a16:creationId xmlns:a16="http://schemas.microsoft.com/office/drawing/2014/main" id="{FDC985A0-0E24-4305-AB0A-1F0393A41F64}"/>
              </a:ext>
            </a:extLst>
          </p:cNvPr>
          <p:cNvPicPr>
            <a:picLocks noChangeAspect="1"/>
          </p:cNvPicPr>
          <p:nvPr/>
        </p:nvPicPr>
        <p:blipFill>
          <a:blip r:embed="rId8"/>
          <a:stretch>
            <a:fillRect/>
          </a:stretch>
        </p:blipFill>
        <p:spPr>
          <a:xfrm>
            <a:off x="2729019" y="3744533"/>
            <a:ext cx="490711" cy="1442774"/>
          </a:xfrm>
          <a:prstGeom prst="rect">
            <a:avLst/>
          </a:prstGeom>
        </p:spPr>
      </p:pic>
      <p:pic>
        <p:nvPicPr>
          <p:cNvPr id="40" name="Kuva 39" descr="Kuva, joka sisältää kohteen lelu, vektorigrafiikka&#10;&#10;Kuvaus luotu automaattisesti">
            <a:extLst>
              <a:ext uri="{FF2B5EF4-FFF2-40B4-BE49-F238E27FC236}">
                <a16:creationId xmlns:a16="http://schemas.microsoft.com/office/drawing/2014/main" id="{6C66612E-6C43-4F91-92E3-657BA211E58D}"/>
              </a:ext>
            </a:extLst>
          </p:cNvPr>
          <p:cNvPicPr>
            <a:picLocks noChangeAspect="1"/>
          </p:cNvPicPr>
          <p:nvPr/>
        </p:nvPicPr>
        <p:blipFill>
          <a:blip r:embed="rId9"/>
          <a:stretch>
            <a:fillRect/>
          </a:stretch>
        </p:blipFill>
        <p:spPr>
          <a:xfrm>
            <a:off x="5322174" y="2296384"/>
            <a:ext cx="1573081" cy="1573081"/>
          </a:xfrm>
          <a:prstGeom prst="rect">
            <a:avLst/>
          </a:prstGeom>
        </p:spPr>
      </p:pic>
      <p:pic>
        <p:nvPicPr>
          <p:cNvPr id="44" name="Kuva 43">
            <a:extLst>
              <a:ext uri="{FF2B5EF4-FFF2-40B4-BE49-F238E27FC236}">
                <a16:creationId xmlns:a16="http://schemas.microsoft.com/office/drawing/2014/main" id="{24CB7BFA-F54E-4E9C-BE8B-9E180D993AFF}"/>
              </a:ext>
            </a:extLst>
          </p:cNvPr>
          <p:cNvPicPr>
            <a:picLocks noChangeAspect="1"/>
          </p:cNvPicPr>
          <p:nvPr/>
        </p:nvPicPr>
        <p:blipFill>
          <a:blip r:embed="rId10"/>
          <a:stretch>
            <a:fillRect/>
          </a:stretch>
        </p:blipFill>
        <p:spPr>
          <a:xfrm>
            <a:off x="6767477" y="2108668"/>
            <a:ext cx="419909" cy="196644"/>
          </a:xfrm>
          <a:prstGeom prst="rect">
            <a:avLst/>
          </a:prstGeom>
        </p:spPr>
      </p:pic>
      <p:pic>
        <p:nvPicPr>
          <p:cNvPr id="34" name="Kuva 33" descr="Kuva, joka sisältää kohteen teksti, vektorigrafiikka&#10;&#10;Kuvaus luotu automaattisesti">
            <a:extLst>
              <a:ext uri="{FF2B5EF4-FFF2-40B4-BE49-F238E27FC236}">
                <a16:creationId xmlns:a16="http://schemas.microsoft.com/office/drawing/2014/main" id="{E511FCCD-7B4C-4CB3-B1A2-CDBA6A51E402}"/>
              </a:ext>
            </a:extLst>
          </p:cNvPr>
          <p:cNvPicPr>
            <a:picLocks noChangeAspect="1"/>
          </p:cNvPicPr>
          <p:nvPr/>
        </p:nvPicPr>
        <p:blipFill>
          <a:blip r:embed="rId11"/>
          <a:stretch>
            <a:fillRect/>
          </a:stretch>
        </p:blipFill>
        <p:spPr>
          <a:xfrm>
            <a:off x="8386490" y="2316341"/>
            <a:ext cx="434740" cy="1377393"/>
          </a:xfrm>
          <a:prstGeom prst="rect">
            <a:avLst/>
          </a:prstGeom>
        </p:spPr>
      </p:pic>
      <p:pic>
        <p:nvPicPr>
          <p:cNvPr id="46" name="Kuva 45" descr="Kuva, joka sisältää kohteen vektorigrafiikka&#10;&#10;Kuvaus luotu automaattisesti">
            <a:extLst>
              <a:ext uri="{FF2B5EF4-FFF2-40B4-BE49-F238E27FC236}">
                <a16:creationId xmlns:a16="http://schemas.microsoft.com/office/drawing/2014/main" id="{09F4E8FB-233F-4315-A1E9-4237202070C6}"/>
              </a:ext>
            </a:extLst>
          </p:cNvPr>
          <p:cNvPicPr>
            <a:picLocks noChangeAspect="1"/>
          </p:cNvPicPr>
          <p:nvPr/>
        </p:nvPicPr>
        <p:blipFill rotWithShape="1">
          <a:blip r:embed="rId12"/>
          <a:srcRect l="27888" t="2767" r="32387"/>
          <a:stretch/>
        </p:blipFill>
        <p:spPr>
          <a:xfrm>
            <a:off x="3078955" y="3516718"/>
            <a:ext cx="775590" cy="1898403"/>
          </a:xfrm>
          <a:prstGeom prst="rect">
            <a:avLst/>
          </a:prstGeom>
        </p:spPr>
      </p:pic>
    </p:spTree>
    <p:extLst>
      <p:ext uri="{BB962C8B-B14F-4D97-AF65-F5344CB8AC3E}">
        <p14:creationId xmlns:p14="http://schemas.microsoft.com/office/powerpoint/2010/main" val="24829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A79C4CC-26A0-9649-91E3-57AE68152D12}"/>
              </a:ext>
            </a:extLst>
          </p:cNvPr>
          <p:cNvSpPr>
            <a:spLocks noGrp="1"/>
          </p:cNvSpPr>
          <p:nvPr>
            <p:ph type="body" sz="quarter" idx="11"/>
          </p:nvPr>
        </p:nvSpPr>
        <p:spPr>
          <a:xfrm>
            <a:off x="588451" y="664878"/>
            <a:ext cx="3712268" cy="1350000"/>
          </a:xfrm>
        </p:spPr>
        <p:txBody>
          <a:bodyPr>
            <a:normAutofit fontScale="92500" lnSpcReduction="20000"/>
          </a:bodyPr>
          <a:lstStyle/>
          <a:p>
            <a:pPr algn="l"/>
            <a:r>
              <a:rPr lang="fi-FI" sz="5100" spc="-40">
                <a:solidFill>
                  <a:schemeClr val="bg1">
                    <a:lumMod val="85000"/>
                  </a:schemeClr>
                </a:solidFill>
                <a:latin typeface="Montserrat SemiBold" panose="00000700000000000000" pitchFamily="2" charset="0"/>
              </a:rPr>
              <a:t>SAK:n jäsenliitot</a:t>
            </a:r>
          </a:p>
          <a:p>
            <a:pPr algn="l"/>
            <a:endParaRPr lang="fi-FI" sz="3600" spc="-40">
              <a:solidFill>
                <a:schemeClr val="bg1">
                  <a:lumMod val="85000"/>
                </a:schemeClr>
              </a:solidFill>
              <a:latin typeface="Montserrat" pitchFamily="2" charset="77"/>
            </a:endParaRPr>
          </a:p>
        </p:txBody>
      </p:sp>
      <p:sp>
        <p:nvSpPr>
          <p:cNvPr id="20" name="Tekstin paikkamerkki 19">
            <a:extLst>
              <a:ext uri="{FF2B5EF4-FFF2-40B4-BE49-F238E27FC236}">
                <a16:creationId xmlns:a16="http://schemas.microsoft.com/office/drawing/2014/main" id="{21F8F7FF-3F4C-4E61-9141-57F7AA4446B4}"/>
              </a:ext>
            </a:extLst>
          </p:cNvPr>
          <p:cNvSpPr>
            <a:spLocks noGrp="1"/>
          </p:cNvSpPr>
          <p:nvPr>
            <p:ph type="body" sz="quarter" idx="12"/>
          </p:nvPr>
        </p:nvSpPr>
        <p:spPr>
          <a:xfrm>
            <a:off x="615419" y="1895328"/>
            <a:ext cx="3238812" cy="2672506"/>
          </a:xfrm>
        </p:spPr>
        <p:txBody>
          <a:bodyPr vert="horz" lIns="91440" tIns="45720" rIns="91440" bIns="45720" rtlCol="0" anchor="t">
            <a:normAutofit/>
          </a:bodyPr>
          <a:lstStyle/>
          <a:p>
            <a:r>
              <a:rPr lang="en-US" altLang="fi-FI" sz="1600" err="1">
                <a:solidFill>
                  <a:schemeClr val="bg1">
                    <a:lumMod val="85000"/>
                  </a:schemeClr>
                </a:solidFill>
                <a:latin typeface="Montserrat"/>
              </a:rPr>
              <a:t>Teollisuus</a:t>
            </a:r>
            <a:r>
              <a:rPr lang="en-US" altLang="fi-FI" sz="1600">
                <a:solidFill>
                  <a:schemeClr val="bg1">
                    <a:lumMod val="85000"/>
                  </a:schemeClr>
                </a:solidFill>
                <a:latin typeface="Montserrat"/>
              </a:rPr>
              <a:t> </a:t>
            </a:r>
            <a:r>
              <a:rPr lang="fi-FI" sz="1600">
                <a:solidFill>
                  <a:schemeClr val="bg1">
                    <a:lumMod val="85000"/>
                  </a:schemeClr>
                </a:solidFill>
                <a:latin typeface="Montserrat"/>
              </a:rPr>
              <a:t>43,5 </a:t>
            </a:r>
            <a:r>
              <a:rPr lang="fi-FI" sz="1600" i="0">
                <a:solidFill>
                  <a:schemeClr val="bg1">
                    <a:lumMod val="85000"/>
                  </a:schemeClr>
                </a:solidFill>
                <a:latin typeface="Montserrat"/>
              </a:rPr>
              <a:t>%</a:t>
            </a:r>
            <a:endParaRPr lang="fi-FI" sz="1600">
              <a:solidFill>
                <a:schemeClr val="bg1">
                  <a:lumMod val="85000"/>
                </a:schemeClr>
              </a:solidFill>
              <a:latin typeface="Montserrat"/>
            </a:endParaRPr>
          </a:p>
          <a:p>
            <a:r>
              <a:rPr lang="fi-FI" altLang="fi-FI" sz="1600">
                <a:solidFill>
                  <a:schemeClr val="bg1">
                    <a:lumMod val="85000"/>
                  </a:schemeClr>
                </a:solidFill>
                <a:latin typeface="Montserrat"/>
              </a:rPr>
              <a:t>Yksityinen</a:t>
            </a:r>
            <a:r>
              <a:rPr lang="en-US" altLang="fi-FI" sz="1600">
                <a:solidFill>
                  <a:schemeClr val="bg1">
                    <a:lumMod val="85000"/>
                  </a:schemeClr>
                </a:solidFill>
                <a:latin typeface="Montserrat"/>
              </a:rPr>
              <a:t> </a:t>
            </a:r>
            <a:r>
              <a:rPr lang="fi-FI" altLang="fi-FI" sz="1600">
                <a:solidFill>
                  <a:schemeClr val="bg1">
                    <a:lumMod val="85000"/>
                  </a:schemeClr>
                </a:solidFill>
                <a:latin typeface="Montserrat"/>
              </a:rPr>
              <a:t>palveluala</a:t>
            </a:r>
            <a:r>
              <a:rPr lang="en-US" altLang="fi-FI" sz="1600">
                <a:solidFill>
                  <a:schemeClr val="bg1">
                    <a:lumMod val="85000"/>
                  </a:schemeClr>
                </a:solidFill>
                <a:latin typeface="Montserrat"/>
              </a:rPr>
              <a:t> </a:t>
            </a:r>
            <a:r>
              <a:rPr lang="fi-FI" sz="1600">
                <a:solidFill>
                  <a:schemeClr val="bg1">
                    <a:lumMod val="85000"/>
                  </a:schemeClr>
                </a:solidFill>
                <a:latin typeface="Montserrat"/>
              </a:rPr>
              <a:t>26,1 </a:t>
            </a:r>
            <a:r>
              <a:rPr lang="fi-FI" sz="1600" i="0">
                <a:solidFill>
                  <a:schemeClr val="bg1">
                    <a:lumMod val="85000"/>
                  </a:schemeClr>
                </a:solidFill>
                <a:latin typeface="Montserrat"/>
              </a:rPr>
              <a:t>%</a:t>
            </a:r>
            <a:r>
              <a:rPr lang="fi-FI" sz="1600">
                <a:solidFill>
                  <a:schemeClr val="bg1">
                    <a:lumMod val="85000"/>
                  </a:schemeClr>
                </a:solidFill>
                <a:latin typeface="Montserrat"/>
              </a:rPr>
              <a:t> </a:t>
            </a:r>
            <a:endParaRPr lang="fi-FI" sz="1600" i="0">
              <a:solidFill>
                <a:schemeClr val="bg1">
                  <a:lumMod val="85000"/>
                </a:schemeClr>
              </a:solidFill>
              <a:latin typeface="Montserrat" panose="00000500000000000000" pitchFamily="2" charset="0"/>
            </a:endParaRPr>
          </a:p>
          <a:p>
            <a:r>
              <a:rPr lang="fi-FI" altLang="fi-FI" sz="1600">
                <a:solidFill>
                  <a:schemeClr val="bg1">
                    <a:lumMod val="85000"/>
                  </a:schemeClr>
                </a:solidFill>
                <a:latin typeface="Montserrat"/>
              </a:rPr>
              <a:t>Julkisen</a:t>
            </a:r>
            <a:r>
              <a:rPr lang="en-US" altLang="fi-FI" sz="1600">
                <a:solidFill>
                  <a:schemeClr val="bg1">
                    <a:lumMod val="85000"/>
                  </a:schemeClr>
                </a:solidFill>
                <a:latin typeface="Montserrat"/>
              </a:rPr>
              <a:t> </a:t>
            </a:r>
            <a:r>
              <a:rPr lang="fi-FI" altLang="fi-FI" sz="1600">
                <a:solidFill>
                  <a:schemeClr val="bg1">
                    <a:lumMod val="85000"/>
                  </a:schemeClr>
                </a:solidFill>
                <a:latin typeface="Montserrat"/>
              </a:rPr>
              <a:t>sektori</a:t>
            </a:r>
            <a:r>
              <a:rPr lang="en-US" altLang="fi-FI" sz="1600">
                <a:solidFill>
                  <a:schemeClr val="bg1">
                    <a:lumMod val="85000"/>
                  </a:schemeClr>
                </a:solidFill>
                <a:latin typeface="Montserrat"/>
              </a:rPr>
              <a:t> </a:t>
            </a:r>
            <a:r>
              <a:rPr lang="fi-FI" sz="1600" i="0">
                <a:solidFill>
                  <a:schemeClr val="bg1">
                    <a:lumMod val="85000"/>
                  </a:schemeClr>
                </a:solidFill>
                <a:latin typeface="Montserrat"/>
              </a:rPr>
              <a:t>21</a:t>
            </a:r>
            <a:r>
              <a:rPr lang="fi-FI" sz="1600">
                <a:solidFill>
                  <a:schemeClr val="bg1">
                    <a:lumMod val="85000"/>
                  </a:schemeClr>
                </a:solidFill>
                <a:latin typeface="Montserrat"/>
              </a:rPr>
              <a:t> </a:t>
            </a:r>
            <a:r>
              <a:rPr lang="fi-FI" sz="1600" i="0">
                <a:solidFill>
                  <a:schemeClr val="bg1">
                    <a:lumMod val="85000"/>
                  </a:schemeClr>
                </a:solidFill>
                <a:latin typeface="Montserrat"/>
              </a:rPr>
              <a:t>%</a:t>
            </a:r>
            <a:endParaRPr lang="en-US" altLang="fi-FI" sz="1600">
              <a:solidFill>
                <a:schemeClr val="bg1">
                  <a:lumMod val="85000"/>
                </a:schemeClr>
              </a:solidFill>
              <a:latin typeface="Montserrat"/>
            </a:endParaRPr>
          </a:p>
          <a:p>
            <a:r>
              <a:rPr lang="fi-FI" altLang="fi-FI" sz="1600">
                <a:solidFill>
                  <a:schemeClr val="bg1">
                    <a:lumMod val="85000"/>
                  </a:schemeClr>
                </a:solidFill>
                <a:latin typeface="Montserrat"/>
              </a:rPr>
              <a:t>Kuljetusala</a:t>
            </a:r>
            <a:r>
              <a:rPr lang="en-US" altLang="fi-FI" sz="1600">
                <a:solidFill>
                  <a:schemeClr val="bg1">
                    <a:lumMod val="85000"/>
                  </a:schemeClr>
                </a:solidFill>
                <a:latin typeface="Montserrat"/>
              </a:rPr>
              <a:t>  </a:t>
            </a:r>
            <a:r>
              <a:rPr lang="fi-FI" sz="1600">
                <a:solidFill>
                  <a:schemeClr val="bg1">
                    <a:lumMod val="85000"/>
                  </a:schemeClr>
                </a:solidFill>
                <a:latin typeface="Montserrat"/>
              </a:rPr>
              <a:t>9,5</a:t>
            </a:r>
            <a:r>
              <a:rPr lang="fi-FI" sz="1600" i="0">
                <a:solidFill>
                  <a:schemeClr val="bg1">
                    <a:lumMod val="85000"/>
                  </a:schemeClr>
                </a:solidFill>
                <a:latin typeface="Montserrat"/>
              </a:rPr>
              <a:t> %</a:t>
            </a:r>
            <a:endParaRPr lang="fi-FI" sz="1600">
              <a:solidFill>
                <a:schemeClr val="bg1">
                  <a:lumMod val="85000"/>
                </a:schemeClr>
              </a:solidFill>
              <a:latin typeface="Montserrat"/>
            </a:endParaRPr>
          </a:p>
          <a:p>
            <a:endParaRPr lang="fi-FI">
              <a:solidFill>
                <a:schemeClr val="bg1">
                  <a:lumMod val="85000"/>
                </a:schemeClr>
              </a:solidFill>
            </a:endParaRPr>
          </a:p>
        </p:txBody>
      </p:sp>
      <p:sp>
        <p:nvSpPr>
          <p:cNvPr id="8" name="Text Placeholder 8">
            <a:extLst>
              <a:ext uri="{FF2B5EF4-FFF2-40B4-BE49-F238E27FC236}">
                <a16:creationId xmlns:a16="http://schemas.microsoft.com/office/drawing/2014/main" id="{728C9DA4-772D-3242-915F-C2896D53CAD5}"/>
              </a:ext>
            </a:extLst>
          </p:cNvPr>
          <p:cNvSpPr txBox="1">
            <a:spLocks/>
          </p:cNvSpPr>
          <p:nvPr/>
        </p:nvSpPr>
        <p:spPr>
          <a:xfrm>
            <a:off x="5076241" y="390736"/>
            <a:ext cx="4223655" cy="5324264"/>
          </a:xfrm>
          <a:prstGeom prst="rect">
            <a:avLst/>
          </a:prstGeom>
        </p:spPr>
        <p:txBody>
          <a:bodyPr lIns="91440" tIns="45720" rIns="91440" bIns="45720" anchor="t"/>
          <a:lstStyle>
            <a:lvl1pPr marL="170248" indent="-163104" algn="l" defTabSz="134991" rtl="0" eaLnBrk="1" latinLnBrk="0" hangingPunct="1">
              <a:spcBef>
                <a:spcPts val="600"/>
              </a:spcBef>
              <a:spcAft>
                <a:spcPts val="150"/>
              </a:spcAft>
              <a:buClr>
                <a:schemeClr val="tx2"/>
              </a:buClr>
              <a:buFont typeface="Arial" panose="020B0604020202020204" pitchFamily="34" charset="0"/>
              <a:buChar char="•"/>
              <a:tabLst/>
              <a:defRPr sz="1350" b="0" i="0" kern="1200" spc="-30" baseline="0">
                <a:solidFill>
                  <a:schemeClr val="tx2"/>
                </a:solidFill>
                <a:latin typeface="Montserrat" pitchFamily="2" charset="77"/>
                <a:ea typeface="+mn-ea"/>
                <a:cs typeface="+mn-cs"/>
              </a:defRPr>
            </a:lvl1pPr>
            <a:lvl2pPr marL="333351" indent="-158342" algn="l" defTabSz="134991" rtl="0" eaLnBrk="1" latinLnBrk="0" hangingPunct="1">
              <a:spcBef>
                <a:spcPct val="20000"/>
              </a:spcBef>
              <a:buClr>
                <a:schemeClr val="tx2"/>
              </a:buClr>
              <a:buFont typeface="Arial" panose="020B0604020202020204" pitchFamily="34" charset="0"/>
              <a:buChar char="•"/>
              <a:tabLst/>
              <a:defRPr sz="1200" b="0" i="0" kern="1200" spc="-30" baseline="0">
                <a:solidFill>
                  <a:schemeClr val="tx2"/>
                </a:solidFill>
                <a:latin typeface="Montserrat" pitchFamily="2" charset="77"/>
                <a:ea typeface="+mn-ea"/>
                <a:cs typeface="+mn-cs"/>
              </a:defRPr>
            </a:lvl2pPr>
            <a:lvl3pPr marL="501218" indent="-138104" algn="l" defTabSz="134991" rtl="0" eaLnBrk="1" latinLnBrk="0" hangingPunct="1">
              <a:spcBef>
                <a:spcPct val="20000"/>
              </a:spcBef>
              <a:buClr>
                <a:schemeClr val="tx2"/>
              </a:buClr>
              <a:buFont typeface="Arial" panose="020B0604020202020204" pitchFamily="34" charset="0"/>
              <a:buChar char="•"/>
              <a:tabLst/>
              <a:defRPr sz="1050" b="0" i="0" kern="1200" spc="-30" baseline="0">
                <a:solidFill>
                  <a:schemeClr val="tx2"/>
                </a:solidFill>
                <a:latin typeface="Montserrat" pitchFamily="2" charset="77"/>
                <a:ea typeface="+mn-ea"/>
                <a:cs typeface="+mn-cs"/>
              </a:defRPr>
            </a:lvl3pPr>
            <a:lvl4pPr marL="701225" indent="-141676" algn="l" defTabSz="342875" rtl="0" eaLnBrk="1" latinLnBrk="0" hangingPunct="1">
              <a:spcBef>
                <a:spcPct val="20000"/>
              </a:spcBef>
              <a:buClr>
                <a:schemeClr val="tx1"/>
              </a:buClr>
              <a:buFont typeface="Arial"/>
              <a:buChar char="–"/>
              <a:tabLst/>
              <a:defRPr sz="1050" b="0" i="0" kern="1200" spc="-30" baseline="0">
                <a:solidFill>
                  <a:schemeClr val="tx2"/>
                </a:solidFill>
                <a:latin typeface="Montserrat" pitchFamily="2" charset="77"/>
                <a:ea typeface="+mn-ea"/>
                <a:cs typeface="+mn-cs"/>
              </a:defRPr>
            </a:lvl4pPr>
            <a:lvl5pPr marL="1720325" indent="0" algn="l" defTabSz="342875" rtl="0" eaLnBrk="1" latinLnBrk="0" hangingPunct="1">
              <a:spcBef>
                <a:spcPct val="20000"/>
              </a:spcBef>
              <a:buClr>
                <a:schemeClr val="tx1"/>
              </a:buClr>
              <a:buFont typeface="Arial"/>
              <a:buNone/>
              <a:tabLst/>
              <a:defRPr sz="1050" b="0" i="0" kern="1200">
                <a:solidFill>
                  <a:schemeClr val="tx2"/>
                </a:solidFill>
                <a:latin typeface="Montserrat" pitchFamily="2" charset="77"/>
                <a:ea typeface="+mn-ea"/>
                <a:cs typeface="+mn-cs"/>
              </a:defRPr>
            </a:lvl5pPr>
            <a:lvl6pPr marL="1885809" indent="-171438" algn="l" defTabSz="342875" rtl="0" eaLnBrk="1" latinLnBrk="0" hangingPunct="1">
              <a:spcBef>
                <a:spcPct val="20000"/>
              </a:spcBef>
              <a:buFont typeface="Arial"/>
              <a:buChar char="•"/>
              <a:defRPr sz="1500" kern="1200">
                <a:solidFill>
                  <a:schemeClr val="tx1"/>
                </a:solidFill>
                <a:latin typeface="+mn-lt"/>
                <a:ea typeface="+mn-ea"/>
                <a:cs typeface="+mn-cs"/>
              </a:defRPr>
            </a:lvl6pPr>
            <a:lvl7pPr marL="2228684" indent="-171438" algn="l" defTabSz="342875" rtl="0" eaLnBrk="1" latinLnBrk="0" hangingPunct="1">
              <a:spcBef>
                <a:spcPct val="20000"/>
              </a:spcBef>
              <a:buFont typeface="Arial"/>
              <a:buChar char="•"/>
              <a:defRPr sz="1500" kern="1200">
                <a:solidFill>
                  <a:schemeClr val="tx1"/>
                </a:solidFill>
                <a:latin typeface="+mn-lt"/>
                <a:ea typeface="+mn-ea"/>
                <a:cs typeface="+mn-cs"/>
              </a:defRPr>
            </a:lvl7pPr>
            <a:lvl8pPr marL="2571558" indent="-171438" algn="l" defTabSz="342875" rtl="0" eaLnBrk="1" latinLnBrk="0" hangingPunct="1">
              <a:spcBef>
                <a:spcPct val="20000"/>
              </a:spcBef>
              <a:buFont typeface="Arial"/>
              <a:buChar char="•"/>
              <a:defRPr sz="1500" kern="1200">
                <a:solidFill>
                  <a:schemeClr val="tx1"/>
                </a:solidFill>
                <a:latin typeface="+mn-lt"/>
                <a:ea typeface="+mn-ea"/>
                <a:cs typeface="+mn-cs"/>
              </a:defRPr>
            </a:lvl8pPr>
            <a:lvl9pPr marL="2742995" indent="0" algn="l" defTabSz="342875" rtl="0" eaLnBrk="1" latinLnBrk="0" hangingPunct="1">
              <a:spcBef>
                <a:spcPct val="20000"/>
              </a:spcBef>
              <a:buFont typeface="Arial"/>
              <a:buNone/>
              <a:defRPr sz="1500" kern="1200">
                <a:solidFill>
                  <a:schemeClr val="tx1"/>
                </a:solidFill>
                <a:latin typeface="+mn-lt"/>
                <a:ea typeface="+mn-ea"/>
                <a:cs typeface="+mn-cs"/>
              </a:defRPr>
            </a:lvl9pPr>
          </a:lstStyle>
          <a:p>
            <a:pPr marL="0" indent="0" defTabSz="133200">
              <a:spcBef>
                <a:spcPts val="0"/>
              </a:spcBef>
              <a:spcAft>
                <a:spcPts val="200"/>
              </a:spcAft>
              <a:buClr>
                <a:schemeClr val="accent1"/>
              </a:buClr>
              <a:buNone/>
            </a:pPr>
            <a:r>
              <a:rPr lang="en-GB" sz="1200" b="1" spc="0" err="1"/>
              <a:t>Teollisuusliitot</a:t>
            </a:r>
            <a:endParaRPr lang="en-GB" sz="1200" b="1" spc="0"/>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Teollisuusliitto</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Paperiliitto</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Rakennusliitto</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Suomen Elintarviketyöläisten Liitto SEL</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Sähköalojen ammattiliitto</a:t>
            </a:r>
          </a:p>
          <a:p>
            <a:pPr marL="6985" indent="-162560" defTabSz="133200">
              <a:spcBef>
                <a:spcPts val="0"/>
              </a:spcBef>
              <a:spcAft>
                <a:spcPts val="200"/>
              </a:spcAft>
              <a:buClr>
                <a:schemeClr val="accent1"/>
              </a:buClr>
            </a:pPr>
            <a:endParaRPr lang="fi-FI" sz="1000"/>
          </a:p>
          <a:p>
            <a:pPr marL="0" indent="0" defTabSz="133200">
              <a:spcBef>
                <a:spcPts val="0"/>
              </a:spcBef>
              <a:spcAft>
                <a:spcPts val="200"/>
              </a:spcAft>
              <a:buClr>
                <a:schemeClr val="accent1"/>
              </a:buClr>
              <a:buNone/>
            </a:pPr>
            <a:r>
              <a:rPr lang="fi-FI" sz="1200" b="1" spc="0" dirty="0">
                <a:latin typeface="Montserrat"/>
              </a:rPr>
              <a:t>Yksityisten palvelualojen liitot</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Palvelualojen ammattiliitto PAM</a:t>
            </a:r>
          </a:p>
          <a:p>
            <a:pPr marL="337820" lvl="2" indent="-162560" defTabSz="133200">
              <a:spcBef>
                <a:spcPts val="0"/>
              </a:spcBef>
              <a:spcAft>
                <a:spcPts val="200"/>
              </a:spcAft>
              <a:buClr>
                <a:schemeClr val="accent1"/>
              </a:buClr>
            </a:pPr>
            <a:r>
              <a:rPr lang="fi-FI" sz="850" dirty="0">
                <a:latin typeface="Montserrat"/>
              </a:rPr>
              <a:t>Kaupanalan esimiesliitto KEY</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Suomen Huippu-urheilijoiden Unioni SHU</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Suomen Muusikkojen Liitto</a:t>
            </a:r>
          </a:p>
          <a:p>
            <a:pPr marL="170180" indent="-162560" defTabSz="133200">
              <a:spcBef>
                <a:spcPts val="0"/>
              </a:spcBef>
              <a:spcAft>
                <a:spcPts val="200"/>
              </a:spcAft>
              <a:buClr>
                <a:schemeClr val="accent1"/>
              </a:buClr>
              <a:buFont typeface="Arial" panose="020B0604020202020204" pitchFamily="34" charset="0"/>
              <a:buChar char="•"/>
            </a:pPr>
            <a:r>
              <a:rPr lang="fi-FI" sz="1000" dirty="0">
                <a:latin typeface="Montserrat"/>
              </a:rPr>
              <a:t>Teatteri- ja mediatyöntekijöiden liitto </a:t>
            </a:r>
            <a:r>
              <a:rPr lang="fi-FI" sz="1000" dirty="0" err="1">
                <a:latin typeface="Montserrat"/>
              </a:rPr>
              <a:t>Teme</a:t>
            </a:r>
          </a:p>
          <a:p>
            <a:pPr marL="170180" indent="-162560" defTabSz="133200">
              <a:spcBef>
                <a:spcPts val="0"/>
              </a:spcBef>
              <a:spcAft>
                <a:spcPts val="200"/>
              </a:spcAft>
              <a:buClr>
                <a:schemeClr val="accent1"/>
              </a:buClr>
              <a:buFont typeface="Arial" panose="020B0604020202020204" pitchFamily="34" charset="0"/>
              <a:buChar char="•"/>
            </a:pPr>
            <a:endParaRPr lang="fi-FI" sz="1000"/>
          </a:p>
          <a:p>
            <a:pPr marL="6985" indent="0">
              <a:spcBef>
                <a:spcPts val="0"/>
              </a:spcBef>
              <a:spcAft>
                <a:spcPts val="400"/>
              </a:spcAft>
              <a:buFont typeface="Arial" panose="020B0604020202020204" pitchFamily="34" charset="0"/>
              <a:buNone/>
            </a:pPr>
            <a:r>
              <a:rPr lang="en-GB" sz="1200" b="1" spc="0" dirty="0" err="1">
                <a:latin typeface="Montserrat"/>
              </a:rPr>
              <a:t>Kuljetusalan</a:t>
            </a:r>
            <a:r>
              <a:rPr lang="en-GB" sz="1200" b="1" spc="0" dirty="0">
                <a:latin typeface="Montserrat"/>
              </a:rPr>
              <a:t> </a:t>
            </a:r>
            <a:r>
              <a:rPr lang="en-GB" sz="1200" b="1" spc="0" dirty="0" err="1">
                <a:latin typeface="Montserrat"/>
              </a:rPr>
              <a:t>liitot</a:t>
            </a:r>
            <a:endParaRPr lang="en-GB" sz="1200" b="1" spc="0" dirty="0">
              <a:latin typeface="Montserrat"/>
            </a:endParaRPr>
          </a:p>
          <a:p>
            <a:pPr marL="170180" indent="-162560" defTabSz="133200">
              <a:lnSpc>
                <a:spcPct val="80000"/>
              </a:lnSpc>
              <a:spcBef>
                <a:spcPts val="0"/>
              </a:spcBef>
              <a:spcAft>
                <a:spcPts val="200"/>
              </a:spcAft>
              <a:buClr>
                <a:schemeClr val="accent1"/>
              </a:buClr>
            </a:pPr>
            <a:r>
              <a:rPr lang="fi-FI" sz="1000" dirty="0">
                <a:latin typeface="Montserrat"/>
              </a:rPr>
              <a:t>Auto- ja Kuljetusalan Työntekijäliitto AKT</a:t>
            </a:r>
          </a:p>
          <a:p>
            <a:pPr marL="170180" indent="-162560" defTabSz="133200">
              <a:lnSpc>
                <a:spcPct val="80000"/>
              </a:lnSpc>
              <a:spcBef>
                <a:spcPts val="0"/>
              </a:spcBef>
              <a:spcAft>
                <a:spcPts val="200"/>
              </a:spcAft>
              <a:buClr>
                <a:schemeClr val="accent1"/>
              </a:buClr>
            </a:pPr>
            <a:r>
              <a:rPr lang="fi-FI" sz="1000" dirty="0">
                <a:latin typeface="Montserrat"/>
              </a:rPr>
              <a:t>Ilmailualan Unioni IAU</a:t>
            </a:r>
          </a:p>
          <a:p>
            <a:pPr marL="170180" indent="-162560" defTabSz="133200">
              <a:lnSpc>
                <a:spcPct val="80000"/>
              </a:lnSpc>
              <a:spcBef>
                <a:spcPts val="0"/>
              </a:spcBef>
              <a:spcAft>
                <a:spcPts val="200"/>
              </a:spcAft>
              <a:buClr>
                <a:schemeClr val="accent1"/>
              </a:buClr>
            </a:pPr>
            <a:r>
              <a:rPr lang="fi-FI" sz="1000" dirty="0">
                <a:latin typeface="Montserrat"/>
              </a:rPr>
              <a:t>Posti- ja logistiikka-alan unioni PAU</a:t>
            </a:r>
          </a:p>
          <a:p>
            <a:pPr marL="170180" indent="-162560" defTabSz="133200">
              <a:lnSpc>
                <a:spcPct val="80000"/>
              </a:lnSpc>
              <a:spcBef>
                <a:spcPts val="0"/>
              </a:spcBef>
              <a:spcAft>
                <a:spcPts val="200"/>
              </a:spcAft>
              <a:buClr>
                <a:schemeClr val="accent1"/>
              </a:buClr>
            </a:pPr>
            <a:r>
              <a:rPr lang="fi-FI" sz="1000" dirty="0">
                <a:latin typeface="Montserrat"/>
              </a:rPr>
              <a:t>Rautatiealan Unioni RAU</a:t>
            </a:r>
          </a:p>
          <a:p>
            <a:pPr marL="170180" indent="-162560" defTabSz="133200">
              <a:lnSpc>
                <a:spcPct val="80000"/>
              </a:lnSpc>
              <a:spcBef>
                <a:spcPts val="0"/>
              </a:spcBef>
              <a:spcAft>
                <a:spcPts val="200"/>
              </a:spcAft>
              <a:buClr>
                <a:schemeClr val="accent1"/>
              </a:buClr>
            </a:pPr>
            <a:r>
              <a:rPr lang="fi-FI" sz="1000" dirty="0">
                <a:latin typeface="Montserrat"/>
              </a:rPr>
              <a:t>Merimies-Unioni</a:t>
            </a:r>
          </a:p>
          <a:p>
            <a:pPr marL="170180" indent="-162560" defTabSz="133200">
              <a:lnSpc>
                <a:spcPct val="80000"/>
              </a:lnSpc>
              <a:spcBef>
                <a:spcPts val="0"/>
              </a:spcBef>
              <a:spcAft>
                <a:spcPts val="200"/>
              </a:spcAft>
              <a:buClr>
                <a:schemeClr val="accent1"/>
              </a:buClr>
            </a:pPr>
            <a:r>
              <a:rPr lang="fi-FI" sz="1000" dirty="0">
                <a:latin typeface="Montserrat"/>
              </a:rPr>
              <a:t>Suomen Liikennelentäjäliitto SLL</a:t>
            </a:r>
          </a:p>
          <a:p>
            <a:pPr marL="6985" indent="0" defTabSz="133200">
              <a:lnSpc>
                <a:spcPct val="80000"/>
              </a:lnSpc>
              <a:spcBef>
                <a:spcPts val="0"/>
              </a:spcBef>
              <a:spcAft>
                <a:spcPts val="200"/>
              </a:spcAft>
              <a:buClr>
                <a:schemeClr val="accent1"/>
              </a:buClr>
              <a:buNone/>
            </a:pPr>
            <a:endParaRPr lang="fi-FI" sz="1200" b="1" dirty="0">
              <a:latin typeface="Montserrat"/>
            </a:endParaRPr>
          </a:p>
          <a:p>
            <a:pPr marL="6985" indent="0" defTabSz="133200">
              <a:lnSpc>
                <a:spcPct val="80000"/>
              </a:lnSpc>
              <a:spcBef>
                <a:spcPts val="0"/>
              </a:spcBef>
              <a:spcAft>
                <a:spcPts val="200"/>
              </a:spcAft>
              <a:buNone/>
            </a:pPr>
            <a:r>
              <a:rPr lang="fi-FI" sz="1200" b="1" dirty="0">
                <a:latin typeface="Montserrat"/>
              </a:rPr>
              <a:t>Julkisen sektorin liitot</a:t>
            </a:r>
            <a:endParaRPr lang="fi-FI" dirty="0">
              <a:latin typeface="Montserrat"/>
            </a:endParaRPr>
          </a:p>
          <a:p>
            <a:pPr marL="170180" indent="-162560" defTabSz="133200">
              <a:lnSpc>
                <a:spcPct val="80000"/>
              </a:lnSpc>
              <a:spcBef>
                <a:spcPts val="0"/>
              </a:spcBef>
              <a:spcAft>
                <a:spcPts val="200"/>
              </a:spcAft>
              <a:buClr>
                <a:schemeClr val="accent1"/>
              </a:buClr>
            </a:pPr>
            <a:r>
              <a:rPr lang="fi-FI" sz="1000" dirty="0">
                <a:latin typeface="Montserrat"/>
              </a:rPr>
              <a:t>Julkisten ja hyvinvointialojen liitto JHL</a:t>
            </a:r>
          </a:p>
          <a:p>
            <a:pPr marL="337820" lvl="2" indent="-162560" defTabSz="133200">
              <a:lnSpc>
                <a:spcPct val="80000"/>
              </a:lnSpc>
              <a:spcBef>
                <a:spcPts val="0"/>
              </a:spcBef>
              <a:spcAft>
                <a:spcPts val="200"/>
              </a:spcAft>
              <a:buClr>
                <a:schemeClr val="accent1"/>
              </a:buClr>
            </a:pPr>
            <a:r>
              <a:rPr lang="fi-FI" sz="850" dirty="0">
                <a:latin typeface="Montserrat"/>
              </a:rPr>
              <a:t>JHL:n yhteisöliitot Aliupseeriliitto, Rajaturvallisuusunioni, Tulliliitto ja Vankilavirkailijan liitto</a:t>
            </a:r>
          </a:p>
          <a:p>
            <a:pPr marL="337820" lvl="2" indent="-162560" defTabSz="133200">
              <a:lnSpc>
                <a:spcPct val="80000"/>
              </a:lnSpc>
              <a:spcBef>
                <a:spcPts val="0"/>
              </a:spcBef>
              <a:spcAft>
                <a:spcPts val="200"/>
              </a:spcAft>
              <a:buClr>
                <a:schemeClr val="accent1"/>
              </a:buClr>
            </a:pPr>
            <a:endParaRPr lang="fi-FI" sz="850"/>
          </a:p>
          <a:p>
            <a:pPr marL="0" indent="0" defTabSz="133200">
              <a:spcBef>
                <a:spcPts val="0"/>
              </a:spcBef>
              <a:spcAft>
                <a:spcPts val="200"/>
              </a:spcAft>
              <a:buClr>
                <a:schemeClr val="accent1"/>
              </a:buClr>
              <a:buNone/>
            </a:pPr>
            <a:r>
              <a:rPr lang="en-GB" sz="1200" b="1" spc="0" err="1">
                <a:latin typeface="Montserrat"/>
              </a:rPr>
              <a:t>Lehtimiesliitot</a:t>
            </a:r>
            <a:endParaRPr lang="en-GB" sz="1200" b="1" spc="0">
              <a:latin typeface="Montserrat"/>
            </a:endParaRPr>
          </a:p>
          <a:p>
            <a:pPr marL="170180" indent="-162560" defTabSz="133200">
              <a:spcBef>
                <a:spcPts val="0"/>
              </a:spcBef>
              <a:spcAft>
                <a:spcPts val="200"/>
              </a:spcAft>
              <a:buClr>
                <a:schemeClr val="accent1"/>
              </a:buClr>
              <a:buFont typeface="Arial" panose="020B0604020202020204" pitchFamily="34" charset="0"/>
              <a:buChar char="•"/>
            </a:pPr>
            <a:r>
              <a:rPr lang="fi-FI" sz="900" dirty="0">
                <a:latin typeface="Montserrat"/>
              </a:rPr>
              <a:t>Suomen Sosialidemokraattinen Sanomalehtimiesliitto SSSL</a:t>
            </a:r>
          </a:p>
          <a:p>
            <a:pPr marL="170180" indent="-162560" defTabSz="133200">
              <a:spcBef>
                <a:spcPts val="0"/>
              </a:spcBef>
              <a:spcAft>
                <a:spcPts val="200"/>
              </a:spcAft>
              <a:buClr>
                <a:schemeClr val="accent1"/>
              </a:buClr>
              <a:buFont typeface="Arial" panose="020B0604020202020204" pitchFamily="34" charset="0"/>
              <a:buChar char="•"/>
            </a:pPr>
            <a:r>
              <a:rPr lang="fi-FI" sz="900" dirty="0">
                <a:latin typeface="Montserrat"/>
              </a:rPr>
              <a:t>Yleinen Lehtimiesliitto</a:t>
            </a:r>
            <a:endParaRPr lang="fi-FI" sz="850" dirty="0">
              <a:latin typeface="Montserrat"/>
            </a:endParaRPr>
          </a:p>
          <a:p>
            <a:pPr marL="170180" indent="-162560" defTabSz="133200">
              <a:spcBef>
                <a:spcPts val="0"/>
              </a:spcBef>
              <a:spcAft>
                <a:spcPts val="200"/>
              </a:spcAft>
              <a:buClr>
                <a:srgbClr val="B14589"/>
              </a:buClr>
            </a:pPr>
            <a:endParaRPr lang="fi-FI" sz="1400"/>
          </a:p>
        </p:txBody>
      </p:sp>
      <p:sp>
        <p:nvSpPr>
          <p:cNvPr id="5" name="Puhekupla: Suorakulmio 4">
            <a:extLst>
              <a:ext uri="{FF2B5EF4-FFF2-40B4-BE49-F238E27FC236}">
                <a16:creationId xmlns:a16="http://schemas.microsoft.com/office/drawing/2014/main" id="{B736D773-35A3-4616-A6BD-09F55F2137E0}"/>
              </a:ext>
            </a:extLst>
          </p:cNvPr>
          <p:cNvSpPr/>
          <p:nvPr/>
        </p:nvSpPr>
        <p:spPr>
          <a:xfrm flipH="1">
            <a:off x="644033" y="3925463"/>
            <a:ext cx="1009155" cy="915994"/>
          </a:xfrm>
          <a:prstGeom prst="wedgeRectCallout">
            <a:avLst/>
          </a:prstGeom>
          <a:ln w="63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i-FI">
                <a:solidFill>
                  <a:schemeClr val="tx2"/>
                </a:solidFill>
                <a:latin typeface="Montserrat" panose="00000500000000000000" pitchFamily="2" charset="0"/>
              </a:rPr>
              <a:t>45 %</a:t>
            </a:r>
          </a:p>
          <a:p>
            <a:pPr algn="ctr"/>
            <a:r>
              <a:rPr lang="fi-FI">
                <a:solidFill>
                  <a:schemeClr val="tx2"/>
                </a:solidFill>
                <a:latin typeface="Montserrat" panose="00000500000000000000" pitchFamily="2" charset="0"/>
              </a:rPr>
              <a:t>naisia</a:t>
            </a:r>
          </a:p>
        </p:txBody>
      </p:sp>
      <p:sp>
        <p:nvSpPr>
          <p:cNvPr id="10" name="Puhekupla: Suorakulmio 9">
            <a:extLst>
              <a:ext uri="{FF2B5EF4-FFF2-40B4-BE49-F238E27FC236}">
                <a16:creationId xmlns:a16="http://schemas.microsoft.com/office/drawing/2014/main" id="{C595C084-4F21-466B-99C9-5A644C4A596C}"/>
              </a:ext>
            </a:extLst>
          </p:cNvPr>
          <p:cNvSpPr/>
          <p:nvPr/>
        </p:nvSpPr>
        <p:spPr>
          <a:xfrm flipH="1">
            <a:off x="2124996" y="3925463"/>
            <a:ext cx="1989804" cy="915994"/>
          </a:xfrm>
          <a:prstGeom prst="wedgeRectCallou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a:solidFill>
                  <a:schemeClr val="tx2"/>
                </a:solidFill>
                <a:latin typeface="Montserrat" panose="00000500000000000000" pitchFamily="2" charset="0"/>
              </a:rPr>
              <a:t>KESKIANSIO</a:t>
            </a:r>
          </a:p>
          <a:p>
            <a:pPr algn="ctr"/>
            <a:r>
              <a:rPr lang="fi-FI" sz="1200">
                <a:solidFill>
                  <a:schemeClr val="tx2"/>
                </a:solidFill>
                <a:latin typeface="Montserrat" panose="00000500000000000000" pitchFamily="2" charset="0"/>
              </a:rPr>
              <a:t>Miehet</a:t>
            </a:r>
            <a:r>
              <a:rPr lang="en-US" sz="1200">
                <a:solidFill>
                  <a:schemeClr val="tx2"/>
                </a:solidFill>
                <a:latin typeface="Montserrat" panose="00000500000000000000" pitchFamily="2" charset="0"/>
              </a:rPr>
              <a:t> 3000  € / kk</a:t>
            </a:r>
          </a:p>
          <a:p>
            <a:pPr algn="ctr"/>
            <a:r>
              <a:rPr lang="fi-FI" sz="1200">
                <a:solidFill>
                  <a:schemeClr val="tx2"/>
                </a:solidFill>
                <a:latin typeface="Montserrat" panose="00000500000000000000" pitchFamily="2" charset="0"/>
              </a:rPr>
              <a:t>Naiset</a:t>
            </a:r>
            <a:r>
              <a:rPr lang="en-US" sz="1200">
                <a:solidFill>
                  <a:schemeClr val="tx2"/>
                </a:solidFill>
                <a:latin typeface="Montserrat" panose="00000500000000000000" pitchFamily="2" charset="0"/>
              </a:rPr>
              <a:t> 2300 € / kk</a:t>
            </a:r>
            <a:endParaRPr lang="fi-FI" sz="1200">
              <a:solidFill>
                <a:schemeClr val="tx2"/>
              </a:solidFill>
              <a:latin typeface="Montserrat" panose="00000500000000000000" pitchFamily="2" charset="0"/>
            </a:endParaRPr>
          </a:p>
          <a:p>
            <a:endParaRPr lang="fi-FI" sz="1100">
              <a:solidFill>
                <a:schemeClr val="tx2"/>
              </a:solidFill>
              <a:latin typeface="Montserrat" panose="00000500000000000000" pitchFamily="2" charset="0"/>
            </a:endParaRPr>
          </a:p>
        </p:txBody>
      </p:sp>
      <p:pic>
        <p:nvPicPr>
          <p:cNvPr id="13" name="Kuva 12" descr="Kuva, joka sisältää kohteen vektorigrafiikka&#10;&#10;Kuvaus luotu automaattisesti">
            <a:extLst>
              <a:ext uri="{FF2B5EF4-FFF2-40B4-BE49-F238E27FC236}">
                <a16:creationId xmlns:a16="http://schemas.microsoft.com/office/drawing/2014/main" id="{3B1AE4EB-8123-4DF5-9BF7-B273092B89CC}"/>
              </a:ext>
            </a:extLst>
          </p:cNvPr>
          <p:cNvPicPr>
            <a:picLocks noChangeAspect="1"/>
          </p:cNvPicPr>
          <p:nvPr/>
        </p:nvPicPr>
        <p:blipFill>
          <a:blip r:embed="rId3"/>
          <a:stretch>
            <a:fillRect/>
          </a:stretch>
        </p:blipFill>
        <p:spPr>
          <a:xfrm flipH="1">
            <a:off x="3397711" y="3433768"/>
            <a:ext cx="1489159" cy="1484011"/>
          </a:xfrm>
          <a:prstGeom prst="rect">
            <a:avLst/>
          </a:prstGeom>
        </p:spPr>
      </p:pic>
      <p:pic>
        <p:nvPicPr>
          <p:cNvPr id="17" name="Kuva 16">
            <a:extLst>
              <a:ext uri="{FF2B5EF4-FFF2-40B4-BE49-F238E27FC236}">
                <a16:creationId xmlns:a16="http://schemas.microsoft.com/office/drawing/2014/main" id="{EE314A58-B24F-4AE2-9F07-C25217627071}"/>
              </a:ext>
            </a:extLst>
          </p:cNvPr>
          <p:cNvPicPr>
            <a:picLocks noChangeAspect="1"/>
          </p:cNvPicPr>
          <p:nvPr/>
        </p:nvPicPr>
        <p:blipFill rotWithShape="1">
          <a:blip r:embed="rId4"/>
          <a:srcRect l="26356" r="28004"/>
          <a:stretch/>
        </p:blipFill>
        <p:spPr>
          <a:xfrm>
            <a:off x="1900353" y="3433768"/>
            <a:ext cx="727679" cy="1594378"/>
          </a:xfrm>
          <a:prstGeom prst="rect">
            <a:avLst/>
          </a:prstGeom>
        </p:spPr>
      </p:pic>
      <p:pic>
        <p:nvPicPr>
          <p:cNvPr id="19" name="Kuva 18" descr="Kuva, joka sisältää kohteen teksti, clipart-kuva, vektorigrafiikka&#10;&#10;Kuvaus luotu automaattisesti">
            <a:extLst>
              <a:ext uri="{FF2B5EF4-FFF2-40B4-BE49-F238E27FC236}">
                <a16:creationId xmlns:a16="http://schemas.microsoft.com/office/drawing/2014/main" id="{8F0930E2-3BEF-4414-BAC0-B126037248C4}"/>
              </a:ext>
            </a:extLst>
          </p:cNvPr>
          <p:cNvPicPr>
            <a:picLocks noChangeAspect="1"/>
          </p:cNvPicPr>
          <p:nvPr/>
        </p:nvPicPr>
        <p:blipFill>
          <a:blip r:embed="rId5"/>
          <a:stretch>
            <a:fillRect/>
          </a:stretch>
        </p:blipFill>
        <p:spPr>
          <a:xfrm>
            <a:off x="360797" y="3506576"/>
            <a:ext cx="493183" cy="1334881"/>
          </a:xfrm>
          <a:prstGeom prst="rect">
            <a:avLst/>
          </a:prstGeom>
        </p:spPr>
      </p:pic>
      <p:sp>
        <p:nvSpPr>
          <p:cNvPr id="11" name="Rectangular Callout 6">
            <a:hlinkClick r:id="rId6" action="ppaction://hlinksldjump"/>
            <a:extLst>
              <a:ext uri="{FF2B5EF4-FFF2-40B4-BE49-F238E27FC236}">
                <a16:creationId xmlns:a16="http://schemas.microsoft.com/office/drawing/2014/main" id="{4CBC5BE4-20BB-4E07-849F-F423DB1FBA7B}"/>
              </a:ext>
            </a:extLst>
          </p:cNvPr>
          <p:cNvSpPr/>
          <p:nvPr/>
        </p:nvSpPr>
        <p:spPr>
          <a:xfrm>
            <a:off x="2870908" y="353486"/>
            <a:ext cx="1196852" cy="622784"/>
          </a:xfrm>
          <a:prstGeom prst="wedgeRectCallout">
            <a:avLst>
              <a:gd name="adj1" fmla="val -38439"/>
              <a:gd name="adj2" fmla="val 77632"/>
            </a:avLst>
          </a:prstGeom>
          <a:solidFill>
            <a:schemeClr val="bg1"/>
          </a:solidFill>
          <a:ln w="31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lang="fi-FI" sz="1200">
                <a:solidFill>
                  <a:schemeClr val="tx2"/>
                </a:solidFill>
                <a:latin typeface="Montserrat" pitchFamily="2" charset="77"/>
              </a:rPr>
              <a:t>Löydät oman liittosi</a:t>
            </a:r>
          </a:p>
          <a:p>
            <a:r>
              <a:rPr lang="fi-FI" sz="1200">
                <a:solidFill>
                  <a:schemeClr val="tx2"/>
                </a:solidFill>
                <a:latin typeface="Montserrat" pitchFamily="2" charset="77"/>
                <a:hlinkClick r:id="rId7">
                  <a:extLst>
                    <a:ext uri="{A12FA001-AC4F-418D-AE19-62706E023703}">
                      <ahyp:hlinkClr xmlns:ahyp="http://schemas.microsoft.com/office/drawing/2018/hyperlinkcolor" val="tx"/>
                    </a:ext>
                  </a:extLst>
                </a:hlinkClick>
              </a:rPr>
              <a:t>www.liitot.fi</a:t>
            </a:r>
            <a:endParaRPr lang="fi-FI" sz="1200">
              <a:solidFill>
                <a:schemeClr val="tx2"/>
              </a:solidFill>
              <a:latin typeface="Montserrat" pitchFamily="2" charset="77"/>
            </a:endParaRPr>
          </a:p>
        </p:txBody>
      </p:sp>
    </p:spTree>
    <p:extLst>
      <p:ext uri="{BB962C8B-B14F-4D97-AF65-F5344CB8AC3E}">
        <p14:creationId xmlns:p14="http://schemas.microsoft.com/office/powerpoint/2010/main" val="3869098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75F4FF-DEF6-BC41-8E58-9A1EDBA6A5A4}"/>
              </a:ext>
            </a:extLst>
          </p:cNvPr>
          <p:cNvPicPr>
            <a:picLocks noChangeAspect="1"/>
          </p:cNvPicPr>
          <p:nvPr/>
        </p:nvPicPr>
        <p:blipFill>
          <a:blip r:embed="rId3"/>
          <a:stretch>
            <a:fillRect/>
          </a:stretch>
        </p:blipFill>
        <p:spPr>
          <a:xfrm>
            <a:off x="5502378" y="1121034"/>
            <a:ext cx="2422331" cy="4487174"/>
          </a:xfrm>
          <a:prstGeom prst="rect">
            <a:avLst/>
          </a:prstGeom>
        </p:spPr>
      </p:pic>
      <p:sp>
        <p:nvSpPr>
          <p:cNvPr id="2" name="Title 1">
            <a:extLst>
              <a:ext uri="{FF2B5EF4-FFF2-40B4-BE49-F238E27FC236}">
                <a16:creationId xmlns:a16="http://schemas.microsoft.com/office/drawing/2014/main" id="{12938192-DC80-D646-BACC-933711B6FCAD}"/>
              </a:ext>
            </a:extLst>
          </p:cNvPr>
          <p:cNvSpPr>
            <a:spLocks noGrp="1"/>
          </p:cNvSpPr>
          <p:nvPr>
            <p:ph type="title"/>
          </p:nvPr>
        </p:nvSpPr>
        <p:spPr>
          <a:xfrm>
            <a:off x="581790" y="806412"/>
            <a:ext cx="7167838" cy="836675"/>
          </a:xfrm>
        </p:spPr>
        <p:txBody>
          <a:bodyPr>
            <a:normAutofit/>
          </a:bodyPr>
          <a:lstStyle/>
          <a:p>
            <a:r>
              <a:rPr lang="fi-FI" sz="2800" spc="0">
                <a:solidFill>
                  <a:schemeClr val="tx1"/>
                </a:solidFill>
              </a:rPr>
              <a:t>Miksi ihmiset liittyvät liittoon?</a:t>
            </a:r>
          </a:p>
        </p:txBody>
      </p:sp>
      <p:grpSp>
        <p:nvGrpSpPr>
          <p:cNvPr id="23" name="Group 22">
            <a:extLst>
              <a:ext uri="{FF2B5EF4-FFF2-40B4-BE49-F238E27FC236}">
                <a16:creationId xmlns:a16="http://schemas.microsoft.com/office/drawing/2014/main" id="{86F03379-B1EF-B349-A5EB-81AE8160D4E6}"/>
              </a:ext>
            </a:extLst>
          </p:cNvPr>
          <p:cNvGrpSpPr/>
          <p:nvPr/>
        </p:nvGrpSpPr>
        <p:grpSpPr>
          <a:xfrm>
            <a:off x="540806" y="2728576"/>
            <a:ext cx="1669240" cy="1439000"/>
            <a:chOff x="928688" y="1670050"/>
            <a:chExt cx="1669240" cy="1439000"/>
          </a:xfrm>
        </p:grpSpPr>
        <p:sp>
          <p:nvSpPr>
            <p:cNvPr id="19" name="Hexagon 18">
              <a:extLst>
                <a:ext uri="{FF2B5EF4-FFF2-40B4-BE49-F238E27FC236}">
                  <a16:creationId xmlns:a16="http://schemas.microsoft.com/office/drawing/2014/main" id="{F6FC5B6E-D4AC-3943-8CE1-04EAD96BA4D0}"/>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Box 17">
              <a:extLst>
                <a:ext uri="{FF2B5EF4-FFF2-40B4-BE49-F238E27FC236}">
                  <a16:creationId xmlns:a16="http://schemas.microsoft.com/office/drawing/2014/main" id="{39A9733F-C6B7-4E48-8636-3A9DD8CEE440}"/>
                </a:ext>
              </a:extLst>
            </p:cNvPr>
            <p:cNvSpPr txBox="1"/>
            <p:nvPr/>
          </p:nvSpPr>
          <p:spPr>
            <a:xfrm>
              <a:off x="928688" y="1734898"/>
              <a:ext cx="1669240" cy="646331"/>
            </a:xfrm>
            <a:prstGeom prst="rect">
              <a:avLst/>
            </a:prstGeom>
            <a:noFill/>
          </p:spPr>
          <p:txBody>
            <a:bodyPr wrap="square" rtlCol="0">
              <a:spAutoFit/>
            </a:bodyPr>
            <a:lstStyle/>
            <a:p>
              <a:pPr algn="ctr"/>
              <a:r>
                <a:rPr lang="fi-FI" sz="3600" b="1">
                  <a:solidFill>
                    <a:schemeClr val="accent1"/>
                  </a:solidFill>
                  <a:latin typeface="Montserrat" pitchFamily="2" charset="77"/>
                </a:rPr>
                <a:t>72 %</a:t>
              </a:r>
            </a:p>
          </p:txBody>
        </p:sp>
        <p:sp>
          <p:nvSpPr>
            <p:cNvPr id="3" name="TextBox 2">
              <a:extLst>
                <a:ext uri="{FF2B5EF4-FFF2-40B4-BE49-F238E27FC236}">
                  <a16:creationId xmlns:a16="http://schemas.microsoft.com/office/drawing/2014/main" id="{125212C8-1C4D-9441-A4EF-92CF79361F89}"/>
                </a:ext>
              </a:extLst>
            </p:cNvPr>
            <p:cNvSpPr txBox="1"/>
            <p:nvPr/>
          </p:nvSpPr>
          <p:spPr>
            <a:xfrm>
              <a:off x="928688" y="2334441"/>
              <a:ext cx="1669240" cy="553998"/>
            </a:xfrm>
            <a:prstGeom prst="rect">
              <a:avLst/>
            </a:prstGeom>
            <a:noFill/>
          </p:spPr>
          <p:txBody>
            <a:bodyPr wrap="square" rtlCol="0">
              <a:spAutoFit/>
            </a:bodyPr>
            <a:lstStyle/>
            <a:p>
              <a:pPr algn="ctr"/>
              <a:r>
                <a:rPr lang="fi-FI" sz="1000">
                  <a:solidFill>
                    <a:schemeClr val="bg2">
                      <a:lumMod val="75000"/>
                      <a:lumOff val="25000"/>
                    </a:schemeClr>
                  </a:solidFill>
                </a:rPr>
                <a:t>Saat liitosta tukea, jos sinulla on ongelmia työnantajasi kanssa</a:t>
              </a:r>
            </a:p>
          </p:txBody>
        </p:sp>
      </p:grpSp>
      <p:grpSp>
        <p:nvGrpSpPr>
          <p:cNvPr id="24" name="Group 23">
            <a:extLst>
              <a:ext uri="{FF2B5EF4-FFF2-40B4-BE49-F238E27FC236}">
                <a16:creationId xmlns:a16="http://schemas.microsoft.com/office/drawing/2014/main" id="{66C41D05-1C26-EE4D-85CD-DB681AFC7724}"/>
              </a:ext>
            </a:extLst>
          </p:cNvPr>
          <p:cNvGrpSpPr/>
          <p:nvPr/>
        </p:nvGrpSpPr>
        <p:grpSpPr>
          <a:xfrm>
            <a:off x="1884436" y="1997525"/>
            <a:ext cx="1675377" cy="1439000"/>
            <a:chOff x="922551" y="1670050"/>
            <a:chExt cx="1675377" cy="1439000"/>
          </a:xfrm>
        </p:grpSpPr>
        <p:sp>
          <p:nvSpPr>
            <p:cNvPr id="25" name="Hexagon 24">
              <a:extLst>
                <a:ext uri="{FF2B5EF4-FFF2-40B4-BE49-F238E27FC236}">
                  <a16:creationId xmlns:a16="http://schemas.microsoft.com/office/drawing/2014/main" id="{09AAAC8A-ACA3-3843-ABCF-3695DF3C9EC8}"/>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Box 25">
              <a:extLst>
                <a:ext uri="{FF2B5EF4-FFF2-40B4-BE49-F238E27FC236}">
                  <a16:creationId xmlns:a16="http://schemas.microsoft.com/office/drawing/2014/main" id="{F7D6D06E-87BC-E247-AA33-F7F4DE3DBBB8}"/>
                </a:ext>
              </a:extLst>
            </p:cNvPr>
            <p:cNvSpPr txBox="1"/>
            <p:nvPr/>
          </p:nvSpPr>
          <p:spPr>
            <a:xfrm>
              <a:off x="928688" y="1734898"/>
              <a:ext cx="1669240" cy="646331"/>
            </a:xfrm>
            <a:prstGeom prst="rect">
              <a:avLst/>
            </a:prstGeom>
            <a:noFill/>
          </p:spPr>
          <p:txBody>
            <a:bodyPr wrap="square" rtlCol="0">
              <a:spAutoFit/>
            </a:bodyPr>
            <a:lstStyle/>
            <a:p>
              <a:pPr algn="ctr"/>
              <a:r>
                <a:rPr lang="fi-FI" sz="3600" b="1">
                  <a:solidFill>
                    <a:schemeClr val="accent1"/>
                  </a:solidFill>
                  <a:latin typeface="Montserrat" pitchFamily="2" charset="77"/>
                </a:rPr>
                <a:t>72 %</a:t>
              </a:r>
            </a:p>
          </p:txBody>
        </p:sp>
        <p:sp>
          <p:nvSpPr>
            <p:cNvPr id="27" name="TextBox 26">
              <a:extLst>
                <a:ext uri="{FF2B5EF4-FFF2-40B4-BE49-F238E27FC236}">
                  <a16:creationId xmlns:a16="http://schemas.microsoft.com/office/drawing/2014/main" id="{786B05B5-7FE6-8F43-8CBA-B58959820ABB}"/>
                </a:ext>
              </a:extLst>
            </p:cNvPr>
            <p:cNvSpPr txBox="1"/>
            <p:nvPr/>
          </p:nvSpPr>
          <p:spPr>
            <a:xfrm>
              <a:off x="922551" y="2352006"/>
              <a:ext cx="1669240" cy="553998"/>
            </a:xfrm>
            <a:prstGeom prst="rect">
              <a:avLst/>
            </a:prstGeom>
            <a:noFill/>
          </p:spPr>
          <p:txBody>
            <a:bodyPr wrap="square" rtlCol="0">
              <a:spAutoFit/>
            </a:bodyPr>
            <a:lstStyle/>
            <a:p>
              <a:pPr algn="ctr"/>
              <a:r>
                <a:rPr lang="fi-FI" sz="1000">
                  <a:solidFill>
                    <a:schemeClr val="bg2">
                      <a:lumMod val="75000"/>
                      <a:lumOff val="25000"/>
                    </a:schemeClr>
                  </a:solidFill>
                </a:rPr>
                <a:t>Haluat varmistaa ansio-sidonnaisen työttömyys-turvan itsellesi</a:t>
              </a:r>
            </a:p>
          </p:txBody>
        </p:sp>
      </p:grpSp>
      <p:grpSp>
        <p:nvGrpSpPr>
          <p:cNvPr id="30" name="Group 29">
            <a:extLst>
              <a:ext uri="{FF2B5EF4-FFF2-40B4-BE49-F238E27FC236}">
                <a16:creationId xmlns:a16="http://schemas.microsoft.com/office/drawing/2014/main" id="{4ACFBD04-47D7-F84F-999B-4B9B73AFBC3A}"/>
              </a:ext>
            </a:extLst>
          </p:cNvPr>
          <p:cNvGrpSpPr/>
          <p:nvPr/>
        </p:nvGrpSpPr>
        <p:grpSpPr>
          <a:xfrm>
            <a:off x="1896564" y="3482731"/>
            <a:ext cx="1654802" cy="1405022"/>
            <a:chOff x="903107" y="1670050"/>
            <a:chExt cx="1694821" cy="1439000"/>
          </a:xfrm>
        </p:grpSpPr>
        <p:sp>
          <p:nvSpPr>
            <p:cNvPr id="31" name="Hexagon 30">
              <a:extLst>
                <a:ext uri="{FF2B5EF4-FFF2-40B4-BE49-F238E27FC236}">
                  <a16:creationId xmlns:a16="http://schemas.microsoft.com/office/drawing/2014/main" id="{6A390526-EA61-B846-A42B-D01D0F5C1935}"/>
                </a:ext>
              </a:extLst>
            </p:cNvPr>
            <p:cNvSpPr/>
            <p:nvPr/>
          </p:nvSpPr>
          <p:spPr>
            <a:xfrm>
              <a:off x="903107"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C5C74086-8255-E54A-9C39-74961518EBEF}"/>
                </a:ext>
              </a:extLst>
            </p:cNvPr>
            <p:cNvSpPr txBox="1"/>
            <p:nvPr/>
          </p:nvSpPr>
          <p:spPr>
            <a:xfrm>
              <a:off x="928688" y="1734898"/>
              <a:ext cx="1669240" cy="630439"/>
            </a:xfrm>
            <a:prstGeom prst="rect">
              <a:avLst/>
            </a:prstGeom>
            <a:noFill/>
          </p:spPr>
          <p:txBody>
            <a:bodyPr wrap="square" rtlCol="0">
              <a:spAutoFit/>
            </a:bodyPr>
            <a:lstStyle/>
            <a:p>
              <a:pPr algn="ctr"/>
              <a:r>
                <a:rPr lang="fi-FI" sz="3400" b="1">
                  <a:solidFill>
                    <a:schemeClr val="accent1"/>
                  </a:solidFill>
                  <a:latin typeface="Montserrat" pitchFamily="2" charset="77"/>
                </a:rPr>
                <a:t>67 %</a:t>
              </a:r>
            </a:p>
          </p:txBody>
        </p:sp>
        <p:sp>
          <p:nvSpPr>
            <p:cNvPr id="33" name="TextBox 32">
              <a:extLst>
                <a:ext uri="{FF2B5EF4-FFF2-40B4-BE49-F238E27FC236}">
                  <a16:creationId xmlns:a16="http://schemas.microsoft.com/office/drawing/2014/main" id="{D345FA31-83BE-2042-83DF-55B5AB20A700}"/>
                </a:ext>
              </a:extLst>
            </p:cNvPr>
            <p:cNvSpPr txBox="1"/>
            <p:nvPr/>
          </p:nvSpPr>
          <p:spPr>
            <a:xfrm>
              <a:off x="928688" y="2262869"/>
              <a:ext cx="1669240" cy="707886"/>
            </a:xfrm>
            <a:prstGeom prst="rect">
              <a:avLst/>
            </a:prstGeom>
            <a:noFill/>
          </p:spPr>
          <p:txBody>
            <a:bodyPr wrap="square" rtlCol="0">
              <a:spAutoFit/>
            </a:bodyPr>
            <a:lstStyle/>
            <a:p>
              <a:pPr algn="ctr"/>
              <a:r>
                <a:rPr lang="fi-FI" sz="1000">
                  <a:solidFill>
                    <a:schemeClr val="bg2">
                      <a:lumMod val="75000"/>
                      <a:lumOff val="25000"/>
                    </a:schemeClr>
                  </a:solidFill>
                </a:rPr>
                <a:t>Liitto neuvottelee työehdoista, kuten palkoista ja </a:t>
              </a:r>
              <a:br>
                <a:rPr lang="fi-FI" sz="1000">
                  <a:solidFill>
                    <a:schemeClr val="bg2">
                      <a:lumMod val="75000"/>
                      <a:lumOff val="25000"/>
                    </a:schemeClr>
                  </a:solidFill>
                </a:rPr>
              </a:br>
              <a:r>
                <a:rPr lang="fi-FI" sz="1000">
                  <a:solidFill>
                    <a:schemeClr val="bg2">
                      <a:lumMod val="75000"/>
                      <a:lumOff val="25000"/>
                    </a:schemeClr>
                  </a:solidFill>
                </a:rPr>
                <a:t>työajasta</a:t>
              </a:r>
            </a:p>
          </p:txBody>
        </p:sp>
      </p:grpSp>
      <p:grpSp>
        <p:nvGrpSpPr>
          <p:cNvPr id="34" name="Group 33">
            <a:extLst>
              <a:ext uri="{FF2B5EF4-FFF2-40B4-BE49-F238E27FC236}">
                <a16:creationId xmlns:a16="http://schemas.microsoft.com/office/drawing/2014/main" id="{32484E27-B154-1140-B08E-464BBD97DD1E}"/>
              </a:ext>
            </a:extLst>
          </p:cNvPr>
          <p:cNvGrpSpPr/>
          <p:nvPr/>
        </p:nvGrpSpPr>
        <p:grpSpPr>
          <a:xfrm>
            <a:off x="3228066" y="2800251"/>
            <a:ext cx="1580231" cy="1362268"/>
            <a:chOff x="928688" y="1670050"/>
            <a:chExt cx="1669240" cy="1439000"/>
          </a:xfrm>
        </p:grpSpPr>
        <p:sp>
          <p:nvSpPr>
            <p:cNvPr id="35" name="Hexagon 34">
              <a:extLst>
                <a:ext uri="{FF2B5EF4-FFF2-40B4-BE49-F238E27FC236}">
                  <a16:creationId xmlns:a16="http://schemas.microsoft.com/office/drawing/2014/main" id="{56DA6F03-BF74-274E-ADE6-E8F40CACAE86}"/>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6" name="TextBox 35">
              <a:extLst>
                <a:ext uri="{FF2B5EF4-FFF2-40B4-BE49-F238E27FC236}">
                  <a16:creationId xmlns:a16="http://schemas.microsoft.com/office/drawing/2014/main" id="{6A045ED2-C59F-8646-BBAE-FA35557D463F}"/>
                </a:ext>
              </a:extLst>
            </p:cNvPr>
            <p:cNvSpPr txBox="1"/>
            <p:nvPr/>
          </p:nvSpPr>
          <p:spPr>
            <a:xfrm>
              <a:off x="928688" y="1734898"/>
              <a:ext cx="1669240" cy="585203"/>
            </a:xfrm>
            <a:prstGeom prst="rect">
              <a:avLst/>
            </a:prstGeom>
            <a:noFill/>
          </p:spPr>
          <p:txBody>
            <a:bodyPr wrap="square" rtlCol="0">
              <a:spAutoFit/>
            </a:bodyPr>
            <a:lstStyle/>
            <a:p>
              <a:pPr algn="ctr"/>
              <a:r>
                <a:rPr lang="fi-FI" sz="3000" b="1">
                  <a:solidFill>
                    <a:schemeClr val="accent1"/>
                  </a:solidFill>
                  <a:latin typeface="Montserrat" pitchFamily="2" charset="77"/>
                </a:rPr>
                <a:t>42 %</a:t>
              </a:r>
            </a:p>
          </p:txBody>
        </p:sp>
        <p:sp>
          <p:nvSpPr>
            <p:cNvPr id="37" name="TextBox 36">
              <a:extLst>
                <a:ext uri="{FF2B5EF4-FFF2-40B4-BE49-F238E27FC236}">
                  <a16:creationId xmlns:a16="http://schemas.microsoft.com/office/drawing/2014/main" id="{AA2D59C3-9CB6-A842-B567-FB0F7C3F5168}"/>
                </a:ext>
              </a:extLst>
            </p:cNvPr>
            <p:cNvSpPr txBox="1"/>
            <p:nvPr/>
          </p:nvSpPr>
          <p:spPr>
            <a:xfrm>
              <a:off x="928688" y="2301315"/>
              <a:ext cx="1669240" cy="661720"/>
            </a:xfrm>
            <a:prstGeom prst="rect">
              <a:avLst/>
            </a:prstGeom>
            <a:noFill/>
          </p:spPr>
          <p:txBody>
            <a:bodyPr wrap="square" lIns="0" tIns="0" rIns="0" rtlCol="0">
              <a:spAutoFit/>
            </a:bodyPr>
            <a:lstStyle/>
            <a:p>
              <a:pPr algn="ctr"/>
              <a:r>
                <a:rPr lang="fi-FI" sz="1000">
                  <a:solidFill>
                    <a:schemeClr val="bg2">
                      <a:lumMod val="75000"/>
                      <a:lumOff val="25000"/>
                    </a:schemeClr>
                  </a:solidFill>
                </a:rPr>
                <a:t>Liitosta saat tietoa, </a:t>
              </a:r>
              <a:br>
                <a:rPr lang="fi-FI" sz="1000">
                  <a:solidFill>
                    <a:schemeClr val="bg2">
                      <a:lumMod val="75000"/>
                      <a:lumOff val="25000"/>
                    </a:schemeClr>
                  </a:solidFill>
                </a:rPr>
              </a:br>
              <a:r>
                <a:rPr lang="fi-FI" sz="1000">
                  <a:solidFill>
                    <a:schemeClr val="bg2">
                      <a:lumMod val="75000"/>
                      <a:lumOff val="25000"/>
                    </a:schemeClr>
                  </a:solidFill>
                </a:rPr>
                <a:t>neuvontaa ja koulutusta työelämään liittyvissä </a:t>
              </a:r>
              <a:br>
                <a:rPr lang="fi-FI" sz="1000">
                  <a:solidFill>
                    <a:schemeClr val="bg2">
                      <a:lumMod val="75000"/>
                      <a:lumOff val="25000"/>
                    </a:schemeClr>
                  </a:solidFill>
                </a:rPr>
              </a:br>
              <a:r>
                <a:rPr lang="fi-FI" sz="1000">
                  <a:solidFill>
                    <a:schemeClr val="bg2">
                      <a:lumMod val="75000"/>
                      <a:lumOff val="25000"/>
                    </a:schemeClr>
                  </a:solidFill>
                </a:rPr>
                <a:t>asioissa</a:t>
              </a:r>
            </a:p>
          </p:txBody>
        </p:sp>
      </p:grpSp>
      <p:grpSp>
        <p:nvGrpSpPr>
          <p:cNvPr id="38" name="Group 37">
            <a:extLst>
              <a:ext uri="{FF2B5EF4-FFF2-40B4-BE49-F238E27FC236}">
                <a16:creationId xmlns:a16="http://schemas.microsoft.com/office/drawing/2014/main" id="{CEA4D752-93DA-9C4C-9731-3746549977A4}"/>
              </a:ext>
            </a:extLst>
          </p:cNvPr>
          <p:cNvGrpSpPr/>
          <p:nvPr/>
        </p:nvGrpSpPr>
        <p:grpSpPr>
          <a:xfrm>
            <a:off x="4524561" y="2180268"/>
            <a:ext cx="1476062" cy="1272236"/>
            <a:chOff x="928384" y="1670050"/>
            <a:chExt cx="1669544" cy="1439000"/>
          </a:xfrm>
        </p:grpSpPr>
        <p:sp>
          <p:nvSpPr>
            <p:cNvPr id="39" name="Hexagon 38">
              <a:extLst>
                <a:ext uri="{FF2B5EF4-FFF2-40B4-BE49-F238E27FC236}">
                  <a16:creationId xmlns:a16="http://schemas.microsoft.com/office/drawing/2014/main" id="{BFF14BF9-BCFA-E14B-BB4D-D50A779346EC}"/>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0" name="TextBox 39">
              <a:extLst>
                <a:ext uri="{FF2B5EF4-FFF2-40B4-BE49-F238E27FC236}">
                  <a16:creationId xmlns:a16="http://schemas.microsoft.com/office/drawing/2014/main" id="{036380D0-86B1-7944-B2B4-02C670BA43C3}"/>
                </a:ext>
              </a:extLst>
            </p:cNvPr>
            <p:cNvSpPr txBox="1"/>
            <p:nvPr/>
          </p:nvSpPr>
          <p:spPr>
            <a:xfrm>
              <a:off x="928688" y="1734898"/>
              <a:ext cx="1669240" cy="591803"/>
            </a:xfrm>
            <a:prstGeom prst="rect">
              <a:avLst/>
            </a:prstGeom>
            <a:noFill/>
          </p:spPr>
          <p:txBody>
            <a:bodyPr wrap="square" rtlCol="0">
              <a:spAutoFit/>
            </a:bodyPr>
            <a:lstStyle/>
            <a:p>
              <a:pPr algn="ctr"/>
              <a:r>
                <a:rPr lang="fi-FI" sz="2800" b="1">
                  <a:solidFill>
                    <a:schemeClr val="accent1"/>
                  </a:solidFill>
                  <a:latin typeface="Montserrat" pitchFamily="2" charset="77"/>
                </a:rPr>
                <a:t>40 %</a:t>
              </a:r>
            </a:p>
          </p:txBody>
        </p:sp>
        <p:sp>
          <p:nvSpPr>
            <p:cNvPr id="41" name="TextBox 40">
              <a:extLst>
                <a:ext uri="{FF2B5EF4-FFF2-40B4-BE49-F238E27FC236}">
                  <a16:creationId xmlns:a16="http://schemas.microsoft.com/office/drawing/2014/main" id="{433E11B3-68E4-1146-86DA-D3750B2F2BAE}"/>
                </a:ext>
              </a:extLst>
            </p:cNvPr>
            <p:cNvSpPr txBox="1"/>
            <p:nvPr/>
          </p:nvSpPr>
          <p:spPr>
            <a:xfrm>
              <a:off x="928384" y="2200222"/>
              <a:ext cx="1669240" cy="707886"/>
            </a:xfrm>
            <a:prstGeom prst="rect">
              <a:avLst/>
            </a:prstGeom>
            <a:noFill/>
          </p:spPr>
          <p:txBody>
            <a:bodyPr wrap="square" rtlCol="0">
              <a:spAutoFit/>
            </a:bodyPr>
            <a:lstStyle/>
            <a:p>
              <a:pPr algn="ctr"/>
              <a:r>
                <a:rPr lang="fi-FI" sz="1000">
                  <a:solidFill>
                    <a:schemeClr val="bg2">
                      <a:lumMod val="75000"/>
                      <a:lumOff val="25000"/>
                    </a:schemeClr>
                  </a:solidFill>
                </a:rPr>
                <a:t>Ammattiliitot edistävät mielestäsi tärkeitä yhteiskunnallisia </a:t>
              </a:r>
              <a:br>
                <a:rPr lang="fi-FI" sz="1000">
                  <a:solidFill>
                    <a:schemeClr val="bg2">
                      <a:lumMod val="75000"/>
                      <a:lumOff val="25000"/>
                    </a:schemeClr>
                  </a:solidFill>
                </a:rPr>
              </a:br>
              <a:r>
                <a:rPr lang="fi-FI" sz="1000">
                  <a:solidFill>
                    <a:schemeClr val="bg2">
                      <a:lumMod val="75000"/>
                      <a:lumOff val="25000"/>
                    </a:schemeClr>
                  </a:solidFill>
                </a:rPr>
                <a:t>asioita</a:t>
              </a:r>
            </a:p>
          </p:txBody>
        </p:sp>
      </p:grpSp>
      <p:grpSp>
        <p:nvGrpSpPr>
          <p:cNvPr id="42" name="Group 41">
            <a:extLst>
              <a:ext uri="{FF2B5EF4-FFF2-40B4-BE49-F238E27FC236}">
                <a16:creationId xmlns:a16="http://schemas.microsoft.com/office/drawing/2014/main" id="{F135CD57-8754-AC4F-A106-12F5AB6D8B21}"/>
              </a:ext>
            </a:extLst>
          </p:cNvPr>
          <p:cNvGrpSpPr/>
          <p:nvPr/>
        </p:nvGrpSpPr>
        <p:grpSpPr>
          <a:xfrm>
            <a:off x="4571696" y="3494915"/>
            <a:ext cx="1274899" cy="1099051"/>
            <a:chOff x="928688" y="1670050"/>
            <a:chExt cx="1669240" cy="1439000"/>
          </a:xfrm>
        </p:grpSpPr>
        <p:sp>
          <p:nvSpPr>
            <p:cNvPr id="43" name="Hexagon 42">
              <a:extLst>
                <a:ext uri="{FF2B5EF4-FFF2-40B4-BE49-F238E27FC236}">
                  <a16:creationId xmlns:a16="http://schemas.microsoft.com/office/drawing/2014/main" id="{F0861D10-831E-704E-8AC8-CCB6259534BB}"/>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4" name="TextBox 43">
              <a:extLst>
                <a:ext uri="{FF2B5EF4-FFF2-40B4-BE49-F238E27FC236}">
                  <a16:creationId xmlns:a16="http://schemas.microsoft.com/office/drawing/2014/main" id="{3A4A7D07-9F6D-A84C-9E5A-D475C688CDA5}"/>
                </a:ext>
              </a:extLst>
            </p:cNvPr>
            <p:cNvSpPr txBox="1"/>
            <p:nvPr/>
          </p:nvSpPr>
          <p:spPr>
            <a:xfrm>
              <a:off x="928688" y="1734898"/>
              <a:ext cx="1669240" cy="644761"/>
            </a:xfrm>
            <a:prstGeom prst="rect">
              <a:avLst/>
            </a:prstGeom>
            <a:noFill/>
          </p:spPr>
          <p:txBody>
            <a:bodyPr wrap="square" rtlCol="0">
              <a:spAutoFit/>
            </a:bodyPr>
            <a:lstStyle/>
            <a:p>
              <a:pPr algn="ctr"/>
              <a:r>
                <a:rPr lang="fi-FI" sz="2600" b="1">
                  <a:solidFill>
                    <a:schemeClr val="accent1"/>
                  </a:solidFill>
                  <a:latin typeface="Montserrat" pitchFamily="2" charset="77"/>
                </a:rPr>
                <a:t>33 %</a:t>
              </a:r>
            </a:p>
          </p:txBody>
        </p:sp>
        <p:sp>
          <p:nvSpPr>
            <p:cNvPr id="45" name="TextBox 44">
              <a:extLst>
                <a:ext uri="{FF2B5EF4-FFF2-40B4-BE49-F238E27FC236}">
                  <a16:creationId xmlns:a16="http://schemas.microsoft.com/office/drawing/2014/main" id="{6DC7FE21-EE1F-744A-8D80-F4C15A6A027D}"/>
                </a:ext>
              </a:extLst>
            </p:cNvPr>
            <p:cNvSpPr txBox="1"/>
            <p:nvPr/>
          </p:nvSpPr>
          <p:spPr>
            <a:xfrm>
              <a:off x="928688" y="2225456"/>
              <a:ext cx="1669240" cy="400110"/>
            </a:xfrm>
            <a:prstGeom prst="rect">
              <a:avLst/>
            </a:prstGeom>
            <a:noFill/>
          </p:spPr>
          <p:txBody>
            <a:bodyPr wrap="square" rtlCol="0">
              <a:spAutoFit/>
            </a:bodyPr>
            <a:lstStyle/>
            <a:p>
              <a:pPr algn="ctr"/>
              <a:r>
                <a:rPr lang="fi-FI" sz="1000">
                  <a:solidFill>
                    <a:schemeClr val="bg2">
                      <a:lumMod val="75000"/>
                      <a:lumOff val="25000"/>
                    </a:schemeClr>
                  </a:solidFill>
                </a:rPr>
                <a:t>Työpaikallasi on </a:t>
              </a:r>
              <a:br>
                <a:rPr lang="fi-FI" sz="1000">
                  <a:solidFill>
                    <a:schemeClr val="bg2">
                      <a:lumMod val="75000"/>
                      <a:lumOff val="25000"/>
                    </a:schemeClr>
                  </a:solidFill>
                </a:rPr>
              </a:br>
              <a:r>
                <a:rPr lang="fi-FI" sz="1000">
                  <a:solidFill>
                    <a:schemeClr val="bg2">
                      <a:lumMod val="75000"/>
                      <a:lumOff val="25000"/>
                    </a:schemeClr>
                  </a:solidFill>
                </a:rPr>
                <a:t>tapana kuulua liittoon</a:t>
              </a:r>
            </a:p>
          </p:txBody>
        </p:sp>
      </p:grpSp>
      <p:grpSp>
        <p:nvGrpSpPr>
          <p:cNvPr id="46" name="Group 45">
            <a:extLst>
              <a:ext uri="{FF2B5EF4-FFF2-40B4-BE49-F238E27FC236}">
                <a16:creationId xmlns:a16="http://schemas.microsoft.com/office/drawing/2014/main" id="{6B46C80C-8D48-7044-A4A9-88216D80479D}"/>
              </a:ext>
            </a:extLst>
          </p:cNvPr>
          <p:cNvGrpSpPr/>
          <p:nvPr/>
        </p:nvGrpSpPr>
        <p:grpSpPr>
          <a:xfrm>
            <a:off x="5604545" y="4080238"/>
            <a:ext cx="1284326" cy="1099051"/>
            <a:chOff x="928688" y="1670050"/>
            <a:chExt cx="1681583" cy="1439000"/>
          </a:xfrm>
        </p:grpSpPr>
        <p:sp>
          <p:nvSpPr>
            <p:cNvPr id="47" name="Hexagon 46">
              <a:extLst>
                <a:ext uri="{FF2B5EF4-FFF2-40B4-BE49-F238E27FC236}">
                  <a16:creationId xmlns:a16="http://schemas.microsoft.com/office/drawing/2014/main" id="{C5754DBB-BFAA-C649-A79F-5C1ECF2F6693}"/>
                </a:ext>
              </a:extLst>
            </p:cNvPr>
            <p:cNvSpPr/>
            <p:nvPr/>
          </p:nvSpPr>
          <p:spPr>
            <a:xfrm>
              <a:off x="928688" y="1670050"/>
              <a:ext cx="1669240" cy="1439000"/>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8" name="TextBox 47">
              <a:extLst>
                <a:ext uri="{FF2B5EF4-FFF2-40B4-BE49-F238E27FC236}">
                  <a16:creationId xmlns:a16="http://schemas.microsoft.com/office/drawing/2014/main" id="{4600CE71-4C28-7C41-B441-CC04D21B1B8A}"/>
                </a:ext>
              </a:extLst>
            </p:cNvPr>
            <p:cNvSpPr txBox="1"/>
            <p:nvPr/>
          </p:nvSpPr>
          <p:spPr>
            <a:xfrm>
              <a:off x="928688" y="1687286"/>
              <a:ext cx="1669240" cy="523869"/>
            </a:xfrm>
            <a:prstGeom prst="rect">
              <a:avLst/>
            </a:prstGeom>
            <a:noFill/>
          </p:spPr>
          <p:txBody>
            <a:bodyPr wrap="square" rtlCol="0">
              <a:spAutoFit/>
            </a:bodyPr>
            <a:lstStyle/>
            <a:p>
              <a:pPr algn="ctr"/>
              <a:r>
                <a:rPr lang="fi-FI" sz="2000" b="1">
                  <a:solidFill>
                    <a:schemeClr val="accent1"/>
                  </a:solidFill>
                  <a:latin typeface="Montserrat" pitchFamily="2" charset="77"/>
                </a:rPr>
                <a:t>21 %</a:t>
              </a:r>
            </a:p>
          </p:txBody>
        </p:sp>
        <p:sp>
          <p:nvSpPr>
            <p:cNvPr id="49" name="TextBox 48">
              <a:extLst>
                <a:ext uri="{FF2B5EF4-FFF2-40B4-BE49-F238E27FC236}">
                  <a16:creationId xmlns:a16="http://schemas.microsoft.com/office/drawing/2014/main" id="{CB273A39-04C8-8B4C-BFB6-C9F3DE42A032}"/>
                </a:ext>
              </a:extLst>
            </p:cNvPr>
            <p:cNvSpPr txBox="1"/>
            <p:nvPr/>
          </p:nvSpPr>
          <p:spPr>
            <a:xfrm>
              <a:off x="941031" y="2108292"/>
              <a:ext cx="1669240" cy="553998"/>
            </a:xfrm>
            <a:prstGeom prst="rect">
              <a:avLst/>
            </a:prstGeom>
            <a:noFill/>
          </p:spPr>
          <p:txBody>
            <a:bodyPr wrap="square" rtlCol="0">
              <a:spAutoFit/>
            </a:bodyPr>
            <a:lstStyle/>
            <a:p>
              <a:pPr algn="ctr"/>
              <a:r>
                <a:rPr lang="fi-FI" sz="1000">
                  <a:solidFill>
                    <a:schemeClr val="bg2">
                      <a:lumMod val="75000"/>
                      <a:lumOff val="25000"/>
                    </a:schemeClr>
                  </a:solidFill>
                </a:rPr>
                <a:t>Liitosta saat jäsenetuja, kuten vakuutusetuja ja lomatoimintaa</a:t>
              </a:r>
            </a:p>
          </p:txBody>
        </p:sp>
      </p:grpSp>
      <p:sp>
        <p:nvSpPr>
          <p:cNvPr id="50" name="Title 1">
            <a:extLst>
              <a:ext uri="{FF2B5EF4-FFF2-40B4-BE49-F238E27FC236}">
                <a16:creationId xmlns:a16="http://schemas.microsoft.com/office/drawing/2014/main" id="{E789CD94-303E-B94D-81C2-FBEBCC52E1AE}"/>
              </a:ext>
            </a:extLst>
          </p:cNvPr>
          <p:cNvSpPr txBox="1">
            <a:spLocks/>
          </p:cNvSpPr>
          <p:nvPr/>
        </p:nvSpPr>
        <p:spPr>
          <a:xfrm>
            <a:off x="581790" y="1251656"/>
            <a:ext cx="5105631" cy="575329"/>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nSpc>
                <a:spcPct val="120000"/>
              </a:lnSpc>
            </a:pPr>
            <a:r>
              <a:rPr lang="fi-FI" sz="2300"/>
              <a:t>Erittäin merkittävä syy kuulua ammattiliittoon (%)</a:t>
            </a:r>
          </a:p>
        </p:txBody>
      </p:sp>
      <p:sp>
        <p:nvSpPr>
          <p:cNvPr id="4" name="TextBox 3">
            <a:extLst>
              <a:ext uri="{FF2B5EF4-FFF2-40B4-BE49-F238E27FC236}">
                <a16:creationId xmlns:a16="http://schemas.microsoft.com/office/drawing/2014/main" id="{A560E7C6-D5B5-774C-BBB7-59FD4991AECB}"/>
              </a:ext>
            </a:extLst>
          </p:cNvPr>
          <p:cNvSpPr txBox="1"/>
          <p:nvPr/>
        </p:nvSpPr>
        <p:spPr>
          <a:xfrm>
            <a:off x="627889" y="5103826"/>
            <a:ext cx="4929352" cy="461665"/>
          </a:xfrm>
          <a:prstGeom prst="rect">
            <a:avLst/>
          </a:prstGeom>
          <a:noFill/>
        </p:spPr>
        <p:txBody>
          <a:bodyPr wrap="square" rtlCol="0">
            <a:spAutoFit/>
          </a:bodyPr>
          <a:lstStyle/>
          <a:p>
            <a:r>
              <a:rPr lang="fi-FI" sz="1200" i="1"/>
              <a:t>SAK:n jäsentutkimus 20–40-vuotiaille ammattiliiton jäsenille, kevät 2019</a:t>
            </a:r>
          </a:p>
          <a:p>
            <a:endParaRPr lang="fi-FI" sz="1200"/>
          </a:p>
        </p:txBody>
      </p:sp>
      <p:sp>
        <p:nvSpPr>
          <p:cNvPr id="7" name="Rectangular Callout 6">
            <a:hlinkClick r:id="rId4" action="ppaction://hlinksldjump"/>
            <a:extLst>
              <a:ext uri="{FF2B5EF4-FFF2-40B4-BE49-F238E27FC236}">
                <a16:creationId xmlns:a16="http://schemas.microsoft.com/office/drawing/2014/main" id="{BE970A2D-F9BE-3A4D-A571-E513399D65BF}"/>
              </a:ext>
            </a:extLst>
          </p:cNvPr>
          <p:cNvSpPr/>
          <p:nvPr/>
        </p:nvSpPr>
        <p:spPr>
          <a:xfrm>
            <a:off x="7251192" y="495286"/>
            <a:ext cx="1649496" cy="1031762"/>
          </a:xfrm>
          <a:prstGeom prst="wedgeRectCallout">
            <a:avLst>
              <a:gd name="adj1" fmla="val -38439"/>
              <a:gd name="adj2" fmla="val 77632"/>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fi-FI" sz="1100">
                <a:solidFill>
                  <a:schemeClr val="bg2">
                    <a:lumMod val="75000"/>
                    <a:lumOff val="25000"/>
                  </a:schemeClr>
                </a:solidFill>
                <a:latin typeface="Montserrat" pitchFamily="2" charset="77"/>
              </a:rPr>
              <a:t>40 %:n mielestä edistämme tärkeitä yhteiskunnallisia asioita.</a:t>
            </a:r>
          </a:p>
        </p:txBody>
      </p:sp>
    </p:spTree>
    <p:extLst>
      <p:ext uri="{BB962C8B-B14F-4D97-AF65-F5344CB8AC3E}">
        <p14:creationId xmlns:p14="http://schemas.microsoft.com/office/powerpoint/2010/main" val="17676036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10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0-#ppt_w/2"/>
                                          </p:val>
                                        </p:tav>
                                        <p:tav tm="100000">
                                          <p:val>
                                            <p:strVal val="#ppt_x"/>
                                          </p:val>
                                        </p:tav>
                                      </p:tavLst>
                                    </p:anim>
                                    <p:anim calcmode="lin" valueType="num">
                                      <p:cBhvr additive="base">
                                        <p:cTn id="28" dur="1000" fill="hold"/>
                                        <p:tgtEl>
                                          <p:spTgt spid="3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1000" fill="hold"/>
                                        <p:tgtEl>
                                          <p:spTgt spid="46"/>
                                        </p:tgtEl>
                                        <p:attrNameLst>
                                          <p:attrName>ppt_x</p:attrName>
                                        </p:attrNameLst>
                                      </p:cBhvr>
                                      <p:tavLst>
                                        <p:tav tm="0">
                                          <p:val>
                                            <p:strVal val="0-#ppt_w/2"/>
                                          </p:val>
                                        </p:tav>
                                        <p:tav tm="100000">
                                          <p:val>
                                            <p:strVal val="#ppt_x"/>
                                          </p:val>
                                        </p:tav>
                                      </p:tavLst>
                                    </p:anim>
                                    <p:anim calcmode="lin" valueType="num">
                                      <p:cBhvr additive="base">
                                        <p:cTn id="36" dur="1000" fill="hold"/>
                                        <p:tgtEl>
                                          <p:spTgt spid="4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0-#ppt_w/2"/>
                                          </p:val>
                                        </p:tav>
                                        <p:tav tm="100000">
                                          <p:val>
                                            <p:strVal val="#ppt_x"/>
                                          </p:val>
                                        </p:tav>
                                      </p:tavLst>
                                    </p:anim>
                                    <p:anim calcmode="lin" valueType="num">
                                      <p:cBhvr additive="base">
                                        <p:cTn id="40" dur="10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9D6106-3B94-5346-81DC-1417C6C7F99C}"/>
              </a:ext>
            </a:extLst>
          </p:cNvPr>
          <p:cNvSpPr>
            <a:spLocks noGrp="1"/>
          </p:cNvSpPr>
          <p:nvPr>
            <p:ph type="body" sz="quarter" idx="11"/>
          </p:nvPr>
        </p:nvSpPr>
        <p:spPr/>
        <p:txBody>
          <a:bodyPr/>
          <a:lstStyle/>
          <a:p>
            <a:pPr algn="l"/>
            <a:r>
              <a:rPr lang="fi-FI" sz="4200" spc="-40">
                <a:solidFill>
                  <a:schemeClr val="accent1"/>
                </a:solidFill>
                <a:latin typeface="Montserrat" pitchFamily="2" charset="77"/>
              </a:rPr>
              <a:t>SAK:n arvot</a:t>
            </a:r>
          </a:p>
        </p:txBody>
      </p:sp>
      <p:sp>
        <p:nvSpPr>
          <p:cNvPr id="4" name="Text Placeholder 3">
            <a:extLst>
              <a:ext uri="{FF2B5EF4-FFF2-40B4-BE49-F238E27FC236}">
                <a16:creationId xmlns:a16="http://schemas.microsoft.com/office/drawing/2014/main" id="{68743141-328F-1649-BA42-BEF7CB7EF843}"/>
              </a:ext>
            </a:extLst>
          </p:cNvPr>
          <p:cNvSpPr>
            <a:spLocks noGrp="1"/>
          </p:cNvSpPr>
          <p:nvPr>
            <p:ph type="body" sz="quarter" idx="12"/>
          </p:nvPr>
        </p:nvSpPr>
        <p:spPr>
          <a:xfrm>
            <a:off x="522684" y="2246302"/>
            <a:ext cx="2723436" cy="2880000"/>
          </a:xfrm>
        </p:spPr>
        <p:txBody>
          <a:bodyPr lIns="91440" tIns="45720" rIns="91440" bIns="45720" anchor="t"/>
          <a:lstStyle/>
          <a:p>
            <a:pPr marL="0" indent="0">
              <a:buNone/>
            </a:pPr>
            <a:r>
              <a:rPr lang="fi-FI" sz="1600" b="1" spc="0">
                <a:solidFill>
                  <a:schemeClr val="accent1"/>
                </a:solidFill>
              </a:rPr>
              <a:t>Ihmisarvo työssä</a:t>
            </a:r>
          </a:p>
          <a:p>
            <a:pPr marL="0" lvl="1" indent="0">
              <a:buNone/>
            </a:pPr>
            <a:r>
              <a:rPr lang="fi-FI" spc="0">
                <a:latin typeface="Montserrat"/>
              </a:rPr>
              <a:t>SAK:laisen ammattiyhdistys-liikkeen on toimittava niin, </a:t>
            </a:r>
            <a:br>
              <a:rPr lang="fi-FI" spc="0">
                <a:latin typeface="Montserrat"/>
              </a:rPr>
            </a:br>
            <a:r>
              <a:rPr lang="fi-FI" spc="0">
                <a:latin typeface="Montserrat"/>
              </a:rPr>
              <a:t>että inhimillisyys työelämässä kohenee. Se tarkoittaa turvallisuutta – erityisesti jatkuvissa muutoksissa – kunnollisia töitä ja työsuhteita, riittävää ja oikeudenmukaista toimeentuloa sekä työn mielekkyyden ja työhyvinvoinnin paranemista.</a:t>
            </a:r>
            <a:endParaRPr lang="fi-FI" sz="1400" spc="0">
              <a:latin typeface="Montserrat"/>
            </a:endParaRPr>
          </a:p>
        </p:txBody>
      </p:sp>
      <p:sp>
        <p:nvSpPr>
          <p:cNvPr id="5" name="Text Placeholder 4">
            <a:extLst>
              <a:ext uri="{FF2B5EF4-FFF2-40B4-BE49-F238E27FC236}">
                <a16:creationId xmlns:a16="http://schemas.microsoft.com/office/drawing/2014/main" id="{BD19AA6D-A664-7147-8272-63C18F4CB044}"/>
              </a:ext>
            </a:extLst>
          </p:cNvPr>
          <p:cNvSpPr>
            <a:spLocks noGrp="1"/>
          </p:cNvSpPr>
          <p:nvPr>
            <p:ph type="body" sz="quarter" idx="13"/>
          </p:nvPr>
        </p:nvSpPr>
        <p:spPr/>
        <p:txBody>
          <a:bodyPr/>
          <a:lstStyle/>
          <a:p>
            <a:pPr marL="0" indent="0">
              <a:buNone/>
            </a:pPr>
            <a:r>
              <a:rPr lang="fi-FI" sz="1600" b="1" spc="0">
                <a:solidFill>
                  <a:schemeClr val="accent1"/>
                </a:solidFill>
              </a:rPr>
              <a:t>Yhdenvertaisuus</a:t>
            </a:r>
          </a:p>
          <a:p>
            <a:pPr marL="0" lvl="1" indent="0">
              <a:buNone/>
            </a:pPr>
            <a:r>
              <a:rPr lang="fi-FI" spc="0"/>
              <a:t>Työntekijöiden ja kansalaisten on oltava yhdenvertaisia ja tasa-arvoisia ihmisten erilaisuudesta huolimatta. Yhdenvertaisuutta pitää edistää niin työelämässä, yhteiskunnassa kuin ammattiyhdistysliikkeen omassakin toiminnassa.</a:t>
            </a:r>
          </a:p>
        </p:txBody>
      </p:sp>
      <p:sp>
        <p:nvSpPr>
          <p:cNvPr id="6" name="Text Placeholder 5">
            <a:extLst>
              <a:ext uri="{FF2B5EF4-FFF2-40B4-BE49-F238E27FC236}">
                <a16:creationId xmlns:a16="http://schemas.microsoft.com/office/drawing/2014/main" id="{11FF05A5-4D58-0145-B702-E01DDCC8F381}"/>
              </a:ext>
            </a:extLst>
          </p:cNvPr>
          <p:cNvSpPr>
            <a:spLocks noGrp="1"/>
          </p:cNvSpPr>
          <p:nvPr>
            <p:ph type="body" sz="quarter" idx="14"/>
          </p:nvPr>
        </p:nvSpPr>
        <p:spPr>
          <a:xfrm>
            <a:off x="6053328" y="2246302"/>
            <a:ext cx="2651760" cy="2880000"/>
          </a:xfrm>
        </p:spPr>
        <p:txBody>
          <a:bodyPr/>
          <a:lstStyle/>
          <a:p>
            <a:pPr marL="0" indent="0">
              <a:buNone/>
            </a:pPr>
            <a:r>
              <a:rPr lang="fi-FI" sz="1600" b="1" spc="0">
                <a:solidFill>
                  <a:schemeClr val="accent1"/>
                </a:solidFill>
              </a:rPr>
              <a:t>Heikomman puolella</a:t>
            </a:r>
          </a:p>
          <a:p>
            <a:pPr marL="0" lvl="1" indent="0">
              <a:buNone/>
            </a:pPr>
            <a:r>
              <a:rPr lang="fi-FI" spc="0"/>
              <a:t>SAK:lainen ammattiyhdistysliike on erityisesti niiden puolella, jotka ovat työelämässä vaikeimmassa asemassa. Korostamme osallisuutta ja syrjimättömyyttä niin työelämässä, yhteiskunnassa kuin omassakin toiminnassamme. Meillä on kykyä, halua ja voimaa puuttua työntekijöiden kokemiin epäkohtiin.</a:t>
            </a:r>
          </a:p>
        </p:txBody>
      </p:sp>
    </p:spTree>
    <p:extLst>
      <p:ext uri="{BB962C8B-B14F-4D97-AF65-F5344CB8AC3E}">
        <p14:creationId xmlns:p14="http://schemas.microsoft.com/office/powerpoint/2010/main" val="32302195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503C44-AD3A-844E-9A2F-8E2C2E2F9963}"/>
              </a:ext>
            </a:extLst>
          </p:cNvPr>
          <p:cNvSpPr txBox="1"/>
          <p:nvPr/>
        </p:nvSpPr>
        <p:spPr>
          <a:xfrm>
            <a:off x="2705415" y="6483927"/>
            <a:ext cx="184731" cy="369332"/>
          </a:xfrm>
          <a:prstGeom prst="rect">
            <a:avLst/>
          </a:prstGeom>
          <a:noFill/>
        </p:spPr>
        <p:txBody>
          <a:bodyPr wrap="none" rtlCol="0">
            <a:spAutoFit/>
          </a:bodyPr>
          <a:lstStyle/>
          <a:p>
            <a:endParaRPr lang="fi-FI"/>
          </a:p>
        </p:txBody>
      </p:sp>
      <p:sp>
        <p:nvSpPr>
          <p:cNvPr id="11" name="Title 10">
            <a:extLst>
              <a:ext uri="{FF2B5EF4-FFF2-40B4-BE49-F238E27FC236}">
                <a16:creationId xmlns:a16="http://schemas.microsoft.com/office/drawing/2014/main" id="{E4C2C406-F89E-5A40-B67A-46FE96F1D549}"/>
              </a:ext>
            </a:extLst>
          </p:cNvPr>
          <p:cNvSpPr>
            <a:spLocks noGrp="1"/>
          </p:cNvSpPr>
          <p:nvPr>
            <p:ph type="ctrTitle"/>
          </p:nvPr>
        </p:nvSpPr>
        <p:spPr>
          <a:xfrm>
            <a:off x="0" y="2127450"/>
            <a:ext cx="9143999" cy="1203048"/>
          </a:xfrm>
        </p:spPr>
        <p:txBody>
          <a:bodyPr/>
          <a:lstStyle/>
          <a:p>
            <a:pPr algn="ctr"/>
            <a:r>
              <a:rPr lang="fi-FI" sz="3600" spc="-40"/>
              <a:t>LUOTTAMUSYHTEISKUNTA</a:t>
            </a:r>
          </a:p>
        </p:txBody>
      </p:sp>
      <p:sp>
        <p:nvSpPr>
          <p:cNvPr id="9" name="Subtitle 8">
            <a:extLst>
              <a:ext uri="{FF2B5EF4-FFF2-40B4-BE49-F238E27FC236}">
                <a16:creationId xmlns:a16="http://schemas.microsoft.com/office/drawing/2014/main" id="{56A589DF-4C8B-5B40-AB69-AE69EB2120FD}"/>
              </a:ext>
            </a:extLst>
          </p:cNvPr>
          <p:cNvSpPr>
            <a:spLocks noGrp="1"/>
          </p:cNvSpPr>
          <p:nvPr>
            <p:ph type="subTitle" idx="1"/>
          </p:nvPr>
        </p:nvSpPr>
        <p:spPr>
          <a:xfrm>
            <a:off x="1315843" y="2933060"/>
            <a:ext cx="6512311" cy="1649578"/>
          </a:xfrm>
        </p:spPr>
        <p:txBody>
          <a:bodyPr/>
          <a:lstStyle/>
          <a:p>
            <a:pPr algn="ctr"/>
            <a:r>
              <a:rPr lang="fi-FI"/>
              <a:t>Työn, toimeentulon ja hyvinvoinnin ytimessä on luottamus. Luottamuksesta nousee uskallus osallistua, kehittyä ja uudistaa.</a:t>
            </a:r>
          </a:p>
        </p:txBody>
      </p:sp>
      <p:sp>
        <p:nvSpPr>
          <p:cNvPr id="5" name="Title 10">
            <a:extLst>
              <a:ext uri="{FF2B5EF4-FFF2-40B4-BE49-F238E27FC236}">
                <a16:creationId xmlns:a16="http://schemas.microsoft.com/office/drawing/2014/main" id="{3CE7120C-A5DD-0F4E-8EAD-55336C278FBB}"/>
              </a:ext>
            </a:extLst>
          </p:cNvPr>
          <p:cNvSpPr txBox="1">
            <a:spLocks/>
          </p:cNvSpPr>
          <p:nvPr/>
        </p:nvSpPr>
        <p:spPr>
          <a:xfrm>
            <a:off x="1936374" y="1290391"/>
            <a:ext cx="5271247" cy="837059"/>
          </a:xfrm>
          <a:prstGeom prst="rect">
            <a:avLst/>
          </a:prstGeom>
        </p:spPr>
        <p:txBody>
          <a:bodyPr>
            <a:noAutofit/>
          </a:bodyPr>
          <a:lstStyle>
            <a:lvl1pPr algn="l" defTabSz="342875" rtl="0" eaLnBrk="1" latinLnBrk="0" hangingPunct="1">
              <a:spcBef>
                <a:spcPct val="0"/>
              </a:spcBef>
              <a:buNone/>
              <a:defRPr sz="4200" b="1" kern="1200" spc="-150" baseline="0">
                <a:solidFill>
                  <a:schemeClr val="tx1"/>
                </a:solidFill>
                <a:latin typeface="Montserrat" pitchFamily="2" charset="77"/>
                <a:ea typeface="+mj-ea"/>
                <a:cs typeface="+mj-cs"/>
              </a:defRPr>
            </a:lvl1pPr>
          </a:lstStyle>
          <a:p>
            <a:pPr algn="ctr"/>
            <a:r>
              <a:rPr lang="fi-FI" sz="3600" spc="-40"/>
              <a:t>Visio</a:t>
            </a:r>
          </a:p>
        </p:txBody>
      </p:sp>
    </p:spTree>
    <p:extLst>
      <p:ext uri="{BB962C8B-B14F-4D97-AF65-F5344CB8AC3E}">
        <p14:creationId xmlns:p14="http://schemas.microsoft.com/office/powerpoint/2010/main" val="224345281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75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FCCFE6A9-471C-4DB1-AEBD-51FB11C954E0}"/>
              </a:ext>
            </a:extLst>
          </p:cNvPr>
          <p:cNvSpPr>
            <a:spLocks noGrp="1"/>
          </p:cNvSpPr>
          <p:nvPr>
            <p:ph type="body" sz="quarter" idx="11"/>
          </p:nvPr>
        </p:nvSpPr>
        <p:spPr>
          <a:xfrm>
            <a:off x="521497" y="707600"/>
            <a:ext cx="8097609" cy="798239"/>
          </a:xfrm>
          <a:ln>
            <a:noFill/>
          </a:ln>
        </p:spPr>
        <p:txBody>
          <a:bodyPr>
            <a:noAutofit/>
          </a:bodyPr>
          <a:lstStyle/>
          <a:p>
            <a:pPr algn="l">
              <a:lnSpc>
                <a:spcPct val="120000"/>
              </a:lnSpc>
            </a:pPr>
            <a:r>
              <a:rPr lang="fi-FI" sz="3600">
                <a:solidFill>
                  <a:schemeClr val="accent2"/>
                </a:solidFill>
                <a:latin typeface="Montserrat" pitchFamily="2" charset="77"/>
              </a:rPr>
              <a:t> SAK:n MISSIO</a:t>
            </a:r>
            <a:endParaRPr lang="fi-FI" sz="3600">
              <a:solidFill>
                <a:schemeClr val="accent2"/>
              </a:solidFill>
            </a:endParaRPr>
          </a:p>
        </p:txBody>
      </p:sp>
      <p:sp>
        <p:nvSpPr>
          <p:cNvPr id="12" name="Text Placeholder 4">
            <a:extLst>
              <a:ext uri="{FF2B5EF4-FFF2-40B4-BE49-F238E27FC236}">
                <a16:creationId xmlns:a16="http://schemas.microsoft.com/office/drawing/2014/main" id="{25F41F2A-D302-496A-84B8-44329FFB65F0}"/>
              </a:ext>
            </a:extLst>
          </p:cNvPr>
          <p:cNvSpPr>
            <a:spLocks noGrp="1"/>
          </p:cNvSpPr>
          <p:nvPr>
            <p:ph type="body" sz="quarter" idx="12"/>
          </p:nvPr>
        </p:nvSpPr>
        <p:spPr>
          <a:xfrm>
            <a:off x="5003762" y="2380495"/>
            <a:ext cx="3564935" cy="1042328"/>
          </a:xfrm>
        </p:spPr>
        <p:txBody>
          <a:bodyPr>
            <a:normAutofit/>
          </a:bodyPr>
          <a:lstStyle/>
          <a:p>
            <a:pPr marL="7144" indent="0">
              <a:lnSpc>
                <a:spcPct val="90000"/>
              </a:lnSpc>
              <a:spcAft>
                <a:spcPts val="600"/>
              </a:spcAft>
              <a:buNone/>
            </a:pPr>
            <a:r>
              <a:rPr lang="fi-FI" sz="1400" spc="-15">
                <a:solidFill>
                  <a:schemeClr val="tx2"/>
                </a:solidFill>
                <a:latin typeface="Montserrat" pitchFamily="2" charset="77"/>
              </a:rPr>
              <a:t>Edistämme toimivaa työlainsäädäntöä kotimaassa ja Euroopan unionissa sekä tasa-arvoa ja yhdenvertaisuutta työelämässä.</a:t>
            </a:r>
            <a:endParaRPr lang="en-US" sz="1400" spc="-15">
              <a:solidFill>
                <a:schemeClr val="tx2"/>
              </a:solidFill>
              <a:latin typeface="Montserrat" pitchFamily="2" charset="77"/>
            </a:endParaRPr>
          </a:p>
        </p:txBody>
      </p:sp>
      <p:sp>
        <p:nvSpPr>
          <p:cNvPr id="14" name="Text Placeholder 5">
            <a:extLst>
              <a:ext uri="{FF2B5EF4-FFF2-40B4-BE49-F238E27FC236}">
                <a16:creationId xmlns:a16="http://schemas.microsoft.com/office/drawing/2014/main" id="{C49E44F9-700E-40AC-8F75-0992FEA58A29}"/>
              </a:ext>
            </a:extLst>
          </p:cNvPr>
          <p:cNvSpPr>
            <a:spLocks noGrp="1"/>
          </p:cNvSpPr>
          <p:nvPr>
            <p:ph type="body" sz="quarter" idx="13"/>
          </p:nvPr>
        </p:nvSpPr>
        <p:spPr>
          <a:xfrm>
            <a:off x="973070" y="2380495"/>
            <a:ext cx="3454150" cy="1345841"/>
          </a:xfrm>
        </p:spPr>
        <p:txBody>
          <a:bodyPr lIns="0">
            <a:noAutofit/>
          </a:bodyPr>
          <a:lstStyle/>
          <a:p>
            <a:pPr marL="175009" lvl="1" indent="0">
              <a:buNone/>
            </a:pPr>
            <a:r>
              <a:rPr lang="fi-FI" sz="1400"/>
              <a:t>Rakennamme työelämää, </a:t>
            </a:r>
            <a:br>
              <a:rPr lang="fi-FI" sz="1400"/>
            </a:br>
            <a:r>
              <a:rPr lang="fi-FI" sz="1400"/>
              <a:t>joka tunnustaa työn tekijän osaamisen arvon sekä oikeuden vaikuttaa työpaikalla ja yhteiskunnassa. </a:t>
            </a:r>
          </a:p>
        </p:txBody>
      </p:sp>
      <p:sp>
        <p:nvSpPr>
          <p:cNvPr id="16" name="Text Placeholder 6">
            <a:extLst>
              <a:ext uri="{FF2B5EF4-FFF2-40B4-BE49-F238E27FC236}">
                <a16:creationId xmlns:a16="http://schemas.microsoft.com/office/drawing/2014/main" id="{61FEBD23-4A5F-4402-BA77-A51C0D73EBA9}"/>
              </a:ext>
            </a:extLst>
          </p:cNvPr>
          <p:cNvSpPr>
            <a:spLocks noGrp="1"/>
          </p:cNvSpPr>
          <p:nvPr>
            <p:ph type="body" sz="quarter" idx="14"/>
          </p:nvPr>
        </p:nvSpPr>
        <p:spPr>
          <a:xfrm>
            <a:off x="973071" y="3697206"/>
            <a:ext cx="3357382" cy="1345841"/>
          </a:xfrm>
        </p:spPr>
        <p:txBody>
          <a:bodyPr lIns="0">
            <a:noAutofit/>
          </a:bodyPr>
          <a:lstStyle/>
          <a:p>
            <a:pPr marL="175009" lvl="1" indent="0">
              <a:buNone/>
            </a:pPr>
            <a:r>
              <a:rPr lang="fi-FI" sz="1400"/>
              <a:t>Haluamme vahvistaa työehtosopimusjärjestelmää ja sopimusten yleissitovuutta sekä kehittää paikallista sopimista.</a:t>
            </a:r>
          </a:p>
        </p:txBody>
      </p:sp>
      <p:sp>
        <p:nvSpPr>
          <p:cNvPr id="13" name="Text Placeholder 4">
            <a:extLst>
              <a:ext uri="{FF2B5EF4-FFF2-40B4-BE49-F238E27FC236}">
                <a16:creationId xmlns:a16="http://schemas.microsoft.com/office/drawing/2014/main" id="{45A392FE-C814-4C6C-984B-8C9C97B49B65}"/>
              </a:ext>
            </a:extLst>
          </p:cNvPr>
          <p:cNvSpPr txBox="1">
            <a:spLocks/>
          </p:cNvSpPr>
          <p:nvPr/>
        </p:nvSpPr>
        <p:spPr>
          <a:xfrm>
            <a:off x="5003762" y="3398865"/>
            <a:ext cx="3812578" cy="898614"/>
          </a:xfrm>
          <a:prstGeom prst="rect">
            <a:avLst/>
          </a:prstGeom>
        </p:spPr>
        <p:txBody>
          <a:bodyPr vert="horz" lIns="91440" tIns="45720" rIns="91440" bIns="45720" rtlCol="0">
            <a:noAutofit/>
          </a:bodyPr>
          <a:lstStyle>
            <a:lvl1pPr marL="342900" indent="-342900" algn="l" defTabSz="457200" rtl="0" eaLnBrk="1" latinLnBrk="0" hangingPunct="1">
              <a:spcBef>
                <a:spcPts val="900"/>
              </a:spcBef>
              <a:spcAft>
                <a:spcPts val="300"/>
              </a:spcAft>
              <a:buClr>
                <a:schemeClr val="tx2">
                  <a:lumMod val="65000"/>
                  <a:lumOff val="35000"/>
                </a:schemeClr>
              </a:buClr>
              <a:buFontTx/>
              <a:buNone/>
              <a:defRPr sz="1350" b="1" i="0" kern="1200" spc="-15" baseline="0">
                <a:solidFill>
                  <a:schemeClr val="tx2"/>
                </a:solidFill>
                <a:latin typeface="Montserrat SemiBold" pitchFamily="2" charset="77"/>
                <a:ea typeface="+mn-ea"/>
                <a:cs typeface="+mn-cs"/>
              </a:defRPr>
            </a:lvl1pPr>
            <a:lvl2pPr marL="7144" indent="0" algn="l" defTabSz="457200" rtl="0" eaLnBrk="1" latinLnBrk="0" hangingPunct="1">
              <a:spcBef>
                <a:spcPct val="20000"/>
              </a:spcBef>
              <a:buClr>
                <a:schemeClr val="tx2">
                  <a:lumMod val="65000"/>
                  <a:lumOff val="35000"/>
                </a:schemeClr>
              </a:buClr>
              <a:buFontTx/>
              <a:buNone/>
              <a:tabLst/>
              <a:defRPr sz="1200" b="0" i="0" kern="1200" spc="-15" baseline="0">
                <a:solidFill>
                  <a:schemeClr val="tx2"/>
                </a:solidFill>
                <a:latin typeface="Montserrat" pitchFamily="2" charset="77"/>
                <a:ea typeface="+mn-ea"/>
                <a:cs typeface="+mn-cs"/>
              </a:defRPr>
            </a:lvl2pPr>
            <a:lvl3pPr marL="990527" indent="0" algn="l" defTabSz="457200" rtl="0" eaLnBrk="1" latinLnBrk="0" hangingPunct="1">
              <a:spcBef>
                <a:spcPct val="20000"/>
              </a:spcBef>
              <a:buClr>
                <a:schemeClr val="tx2">
                  <a:lumMod val="65000"/>
                  <a:lumOff val="35000"/>
                </a:schemeClr>
              </a:buClr>
              <a:buFontTx/>
              <a:buNone/>
              <a:tabLst/>
              <a:defRPr sz="1600" kern="1200">
                <a:solidFill>
                  <a:schemeClr val="tx2"/>
                </a:solidFill>
                <a:latin typeface="+mn-lt"/>
                <a:ea typeface="+mn-ea"/>
                <a:cs typeface="+mn-cs"/>
              </a:defRPr>
            </a:lvl3pPr>
            <a:lvl4pPr marL="1333401" indent="0" algn="l" defTabSz="457200"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1720325" indent="0" algn="l" defTabSz="457200"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spcAft>
                <a:spcPts val="600"/>
              </a:spcAft>
            </a:pPr>
            <a:r>
              <a:rPr lang="fi-FI" sz="1400"/>
              <a:t>Vaikutamme työllistymisen, sosiaaliturvan ja osaamisen kehittämiseen ja tarjoamme turvaa työelämän murroksessa.</a:t>
            </a:r>
            <a:endParaRPr lang="en-US" sz="1400">
              <a:solidFill>
                <a:schemeClr val="accent5"/>
              </a:solidFill>
            </a:endParaRPr>
          </a:p>
        </p:txBody>
      </p:sp>
      <p:sp>
        <p:nvSpPr>
          <p:cNvPr id="15" name="Text Placeholder 4">
            <a:extLst>
              <a:ext uri="{FF2B5EF4-FFF2-40B4-BE49-F238E27FC236}">
                <a16:creationId xmlns:a16="http://schemas.microsoft.com/office/drawing/2014/main" id="{DB613549-ACD1-4562-B70D-8309C9E9ABC2}"/>
              </a:ext>
            </a:extLst>
          </p:cNvPr>
          <p:cNvSpPr txBox="1">
            <a:spLocks/>
          </p:cNvSpPr>
          <p:nvPr/>
        </p:nvSpPr>
        <p:spPr>
          <a:xfrm>
            <a:off x="5003762" y="4366059"/>
            <a:ext cx="3564935" cy="763078"/>
          </a:xfrm>
          <a:prstGeom prst="rect">
            <a:avLst/>
          </a:prstGeom>
        </p:spPr>
        <p:txBody>
          <a:bodyPr vert="horz" lIns="91440" tIns="45720" rIns="91440" bIns="45720" rtlCol="0">
            <a:normAutofit/>
          </a:bodyPr>
          <a:lstStyle>
            <a:lvl1pPr marL="342900" indent="-342900" algn="l" defTabSz="457200" rtl="0" eaLnBrk="1" latinLnBrk="0" hangingPunct="1">
              <a:spcBef>
                <a:spcPts val="900"/>
              </a:spcBef>
              <a:spcAft>
                <a:spcPts val="300"/>
              </a:spcAft>
              <a:buClr>
                <a:schemeClr val="tx2">
                  <a:lumMod val="65000"/>
                  <a:lumOff val="35000"/>
                </a:schemeClr>
              </a:buClr>
              <a:buFontTx/>
              <a:buNone/>
              <a:defRPr sz="1350" b="1" i="0" kern="1200" spc="-15" baseline="0">
                <a:solidFill>
                  <a:schemeClr val="tx2"/>
                </a:solidFill>
                <a:latin typeface="Montserrat SemiBold" pitchFamily="2" charset="77"/>
                <a:ea typeface="+mn-ea"/>
                <a:cs typeface="+mn-cs"/>
              </a:defRPr>
            </a:lvl1pPr>
            <a:lvl2pPr marL="7144" indent="0" algn="l" defTabSz="457200" rtl="0" eaLnBrk="1" latinLnBrk="0" hangingPunct="1">
              <a:spcBef>
                <a:spcPct val="20000"/>
              </a:spcBef>
              <a:buClr>
                <a:schemeClr val="tx2">
                  <a:lumMod val="65000"/>
                  <a:lumOff val="35000"/>
                </a:schemeClr>
              </a:buClr>
              <a:buFontTx/>
              <a:buNone/>
              <a:tabLst/>
              <a:defRPr sz="1200" b="0" i="0" kern="1200" spc="-15" baseline="0">
                <a:solidFill>
                  <a:schemeClr val="tx2"/>
                </a:solidFill>
                <a:latin typeface="Montserrat" pitchFamily="2" charset="77"/>
                <a:ea typeface="+mn-ea"/>
                <a:cs typeface="+mn-cs"/>
              </a:defRPr>
            </a:lvl2pPr>
            <a:lvl3pPr marL="990527" indent="0" algn="l" defTabSz="457200" rtl="0" eaLnBrk="1" latinLnBrk="0" hangingPunct="1">
              <a:spcBef>
                <a:spcPct val="20000"/>
              </a:spcBef>
              <a:buClr>
                <a:schemeClr val="tx2">
                  <a:lumMod val="65000"/>
                  <a:lumOff val="35000"/>
                </a:schemeClr>
              </a:buClr>
              <a:buFontTx/>
              <a:buNone/>
              <a:tabLst/>
              <a:defRPr sz="1600" kern="1200">
                <a:solidFill>
                  <a:schemeClr val="tx2"/>
                </a:solidFill>
                <a:latin typeface="+mn-lt"/>
                <a:ea typeface="+mn-ea"/>
                <a:cs typeface="+mn-cs"/>
              </a:defRPr>
            </a:lvl3pPr>
            <a:lvl4pPr marL="1333401" indent="0" algn="l" defTabSz="457200" rtl="0" eaLnBrk="1" latinLnBrk="0" hangingPunct="1">
              <a:spcBef>
                <a:spcPct val="20000"/>
              </a:spcBef>
              <a:buClr>
                <a:schemeClr val="tx1"/>
              </a:buClr>
              <a:buFontTx/>
              <a:buNone/>
              <a:tabLst/>
              <a:defRPr sz="1400" kern="1200">
                <a:solidFill>
                  <a:schemeClr val="tx2"/>
                </a:solidFill>
                <a:latin typeface="+mn-lt"/>
                <a:ea typeface="+mn-ea"/>
                <a:cs typeface="+mn-cs"/>
              </a:defRPr>
            </a:lvl4pPr>
            <a:lvl5pPr marL="1720325" indent="0" algn="l" defTabSz="457200" rtl="0" eaLnBrk="1" latinLnBrk="0" hangingPunct="1">
              <a:spcBef>
                <a:spcPct val="20000"/>
              </a:spcBef>
              <a:buClr>
                <a:schemeClr val="tx1"/>
              </a:buClr>
              <a:buFontTx/>
              <a:buNone/>
              <a:tabLst/>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spcAft>
                <a:spcPts val="600"/>
              </a:spcAft>
            </a:pPr>
            <a:r>
              <a:rPr lang="fi-FI" sz="1400"/>
              <a:t>Puolustamme työn tekijän oikeutta työhön ja toimeentuloon.</a:t>
            </a:r>
            <a:endParaRPr lang="en-US" sz="1400">
              <a:solidFill>
                <a:schemeClr val="accent5"/>
              </a:solidFill>
            </a:endParaRPr>
          </a:p>
        </p:txBody>
      </p:sp>
      <p:sp>
        <p:nvSpPr>
          <p:cNvPr id="22" name="Tekstin paikkamerkki 3">
            <a:extLst>
              <a:ext uri="{FF2B5EF4-FFF2-40B4-BE49-F238E27FC236}">
                <a16:creationId xmlns:a16="http://schemas.microsoft.com/office/drawing/2014/main" id="{EE98BEB9-A440-2941-B185-59C0540EE9DA}"/>
              </a:ext>
            </a:extLst>
          </p:cNvPr>
          <p:cNvSpPr txBox="1">
            <a:spLocks/>
          </p:cNvSpPr>
          <p:nvPr/>
        </p:nvSpPr>
        <p:spPr>
          <a:xfrm>
            <a:off x="640369" y="1346097"/>
            <a:ext cx="7150319" cy="910929"/>
          </a:xfrm>
          <a:prstGeom prst="rect">
            <a:avLst/>
          </a:prstGeom>
          <a:ln>
            <a:noFill/>
          </a:ln>
        </p:spPr>
        <p:txBody>
          <a:bodyPr vert="horz" lIns="91440" tIns="45720" rIns="91440" bIns="45720" rtlCol="0">
            <a:noAutofit/>
          </a:bodyPr>
          <a:lstStyle>
            <a:lvl1pPr marL="0" indent="0" algn="ctr" defTabSz="457200" rtl="0" eaLnBrk="1" latinLnBrk="0" hangingPunct="1">
              <a:spcBef>
                <a:spcPts val="0"/>
              </a:spcBef>
              <a:buClr>
                <a:schemeClr val="tx2">
                  <a:lumMod val="65000"/>
                  <a:lumOff val="35000"/>
                </a:schemeClr>
              </a:buClr>
              <a:buFontTx/>
              <a:buNone/>
              <a:defRPr sz="2100" b="1" i="0" kern="1200" spc="-60" baseline="0">
                <a:solidFill>
                  <a:schemeClr val="tx2"/>
                </a:solidFill>
                <a:latin typeface="Montserrat SemiBold" pitchFamily="2" charset="77"/>
                <a:ea typeface="+mn-ea"/>
                <a:cs typeface="+mn-cs"/>
              </a:defRPr>
            </a:lvl1pPr>
            <a:lvl2pPr marL="180962" indent="0" algn="l" defTabSz="457200" rtl="0" eaLnBrk="1" latinLnBrk="0" hangingPunct="1">
              <a:spcBef>
                <a:spcPct val="20000"/>
              </a:spcBef>
              <a:buClr>
                <a:schemeClr val="tx2">
                  <a:lumMod val="65000"/>
                  <a:lumOff val="35000"/>
                </a:schemeClr>
              </a:buClr>
              <a:buFontTx/>
              <a:buNone/>
              <a:tabLst/>
              <a:defRPr sz="1800" b="1" i="0" kern="1200">
                <a:solidFill>
                  <a:schemeClr val="tx2"/>
                </a:solidFill>
                <a:latin typeface="Montserrat SemiBold" pitchFamily="2" charset="77"/>
                <a:ea typeface="+mn-ea"/>
                <a:cs typeface="+mn-cs"/>
              </a:defRPr>
            </a:lvl2pPr>
            <a:lvl3pPr marL="990527" indent="0" algn="l" defTabSz="457200" rtl="0" eaLnBrk="1" latinLnBrk="0" hangingPunct="1">
              <a:spcBef>
                <a:spcPct val="20000"/>
              </a:spcBef>
              <a:buClr>
                <a:schemeClr val="tx2">
                  <a:lumMod val="65000"/>
                  <a:lumOff val="35000"/>
                </a:schemeClr>
              </a:buClr>
              <a:buFontTx/>
              <a:buNone/>
              <a:tabLst/>
              <a:defRPr sz="1600" b="1" i="0" kern="1200">
                <a:solidFill>
                  <a:schemeClr val="tx2"/>
                </a:solidFill>
                <a:latin typeface="Montserrat SemiBold" pitchFamily="2" charset="77"/>
                <a:ea typeface="+mn-ea"/>
                <a:cs typeface="+mn-cs"/>
              </a:defRPr>
            </a:lvl3pPr>
            <a:lvl4pPr marL="1333401" indent="0" algn="l" defTabSz="457200" rtl="0" eaLnBrk="1" latinLnBrk="0" hangingPunct="1">
              <a:spcBef>
                <a:spcPct val="20000"/>
              </a:spcBef>
              <a:buClr>
                <a:schemeClr val="tx1"/>
              </a:buClr>
              <a:buFontTx/>
              <a:buNone/>
              <a:tabLst/>
              <a:defRPr sz="1400" b="1" i="0" kern="1200">
                <a:solidFill>
                  <a:schemeClr val="tx2"/>
                </a:solidFill>
                <a:latin typeface="Montserrat SemiBold" pitchFamily="2" charset="77"/>
                <a:ea typeface="+mn-ea"/>
                <a:cs typeface="+mn-cs"/>
              </a:defRPr>
            </a:lvl4pPr>
            <a:lvl5pPr marL="1720325" indent="0" algn="l" defTabSz="457200" rtl="0" eaLnBrk="1" latinLnBrk="0" hangingPunct="1">
              <a:spcBef>
                <a:spcPct val="20000"/>
              </a:spcBef>
              <a:buClr>
                <a:schemeClr val="tx1"/>
              </a:buClr>
              <a:buFontTx/>
              <a:buNone/>
              <a:tabLst/>
              <a:defRPr sz="1400" b="1" i="0" kern="1200">
                <a:solidFill>
                  <a:schemeClr val="tx2"/>
                </a:solidFill>
                <a:latin typeface="Montserrat SemiBold"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ts val="2380"/>
              </a:lnSpc>
            </a:pPr>
            <a:r>
              <a:rPr lang="fi-FI" sz="2200" b="0">
                <a:latin typeface="Montserrat" pitchFamily="2" charset="77"/>
              </a:rPr>
              <a:t>on rakentaa inhimillistä, turvallista </a:t>
            </a:r>
            <a:br>
              <a:rPr lang="fi-FI" sz="2200" b="0">
                <a:latin typeface="Montserrat" pitchFamily="2" charset="77"/>
              </a:rPr>
            </a:br>
            <a:r>
              <a:rPr lang="fi-FI" sz="2200" b="0">
                <a:latin typeface="Montserrat" pitchFamily="2" charset="77"/>
              </a:rPr>
              <a:t>ja oikeudenmukaista työelämää</a:t>
            </a:r>
          </a:p>
        </p:txBody>
      </p:sp>
      <p:sp>
        <p:nvSpPr>
          <p:cNvPr id="11" name="TextBox 37">
            <a:extLst>
              <a:ext uri="{FF2B5EF4-FFF2-40B4-BE49-F238E27FC236}">
                <a16:creationId xmlns:a16="http://schemas.microsoft.com/office/drawing/2014/main" id="{1012E929-6519-6545-BC09-3D2FFD482449}"/>
              </a:ext>
            </a:extLst>
          </p:cNvPr>
          <p:cNvSpPr txBox="1"/>
          <p:nvPr/>
        </p:nvSpPr>
        <p:spPr>
          <a:xfrm>
            <a:off x="640369" y="2288495"/>
            <a:ext cx="357297" cy="646331"/>
          </a:xfrm>
          <a:prstGeom prst="rect">
            <a:avLst/>
          </a:prstGeom>
          <a:noFill/>
        </p:spPr>
        <p:txBody>
          <a:bodyPr wrap="square" rtlCol="0" anchor="t">
            <a:spAutoFit/>
          </a:bodyPr>
          <a:lstStyle/>
          <a:p>
            <a:pPr algn="ctr"/>
            <a:r>
              <a:rPr lang="fi-FI" sz="3600" b="1">
                <a:solidFill>
                  <a:schemeClr val="accent2"/>
                </a:solidFill>
                <a:latin typeface="Montserrat" pitchFamily="2" charset="77"/>
              </a:rPr>
              <a:t>1</a:t>
            </a:r>
          </a:p>
        </p:txBody>
      </p:sp>
      <p:sp>
        <p:nvSpPr>
          <p:cNvPr id="17" name="TextBox 37">
            <a:extLst>
              <a:ext uri="{FF2B5EF4-FFF2-40B4-BE49-F238E27FC236}">
                <a16:creationId xmlns:a16="http://schemas.microsoft.com/office/drawing/2014/main" id="{40C60140-A3B6-6E49-8272-2D7CE2A3E1E6}"/>
              </a:ext>
            </a:extLst>
          </p:cNvPr>
          <p:cNvSpPr txBox="1"/>
          <p:nvPr/>
        </p:nvSpPr>
        <p:spPr>
          <a:xfrm>
            <a:off x="640369" y="3605766"/>
            <a:ext cx="357297" cy="646331"/>
          </a:xfrm>
          <a:prstGeom prst="rect">
            <a:avLst/>
          </a:prstGeom>
          <a:noFill/>
        </p:spPr>
        <p:txBody>
          <a:bodyPr wrap="square" rtlCol="0" anchor="t">
            <a:spAutoFit/>
          </a:bodyPr>
          <a:lstStyle/>
          <a:p>
            <a:pPr algn="ctr"/>
            <a:r>
              <a:rPr lang="fi-FI" sz="3600" b="1">
                <a:solidFill>
                  <a:schemeClr val="accent2"/>
                </a:solidFill>
                <a:latin typeface="Montserrat" pitchFamily="2" charset="77"/>
              </a:rPr>
              <a:t>2</a:t>
            </a:r>
          </a:p>
        </p:txBody>
      </p:sp>
      <p:sp>
        <p:nvSpPr>
          <p:cNvPr id="18" name="TextBox 37">
            <a:extLst>
              <a:ext uri="{FF2B5EF4-FFF2-40B4-BE49-F238E27FC236}">
                <a16:creationId xmlns:a16="http://schemas.microsoft.com/office/drawing/2014/main" id="{12A29517-67C8-4F45-B6AD-6D3E30FB8442}"/>
              </a:ext>
            </a:extLst>
          </p:cNvPr>
          <p:cNvSpPr txBox="1"/>
          <p:nvPr/>
        </p:nvSpPr>
        <p:spPr>
          <a:xfrm>
            <a:off x="4618009" y="2288495"/>
            <a:ext cx="357297" cy="646331"/>
          </a:xfrm>
          <a:prstGeom prst="rect">
            <a:avLst/>
          </a:prstGeom>
          <a:noFill/>
        </p:spPr>
        <p:txBody>
          <a:bodyPr wrap="square" rtlCol="0" anchor="t">
            <a:spAutoFit/>
          </a:bodyPr>
          <a:lstStyle/>
          <a:p>
            <a:pPr algn="ctr"/>
            <a:r>
              <a:rPr lang="fi-FI" sz="3600" b="1">
                <a:solidFill>
                  <a:schemeClr val="accent2"/>
                </a:solidFill>
                <a:latin typeface="Montserrat" pitchFamily="2" charset="77"/>
              </a:rPr>
              <a:t>3</a:t>
            </a:r>
          </a:p>
        </p:txBody>
      </p:sp>
      <p:sp>
        <p:nvSpPr>
          <p:cNvPr id="19" name="TextBox 37">
            <a:extLst>
              <a:ext uri="{FF2B5EF4-FFF2-40B4-BE49-F238E27FC236}">
                <a16:creationId xmlns:a16="http://schemas.microsoft.com/office/drawing/2014/main" id="{CF2BF442-3391-B042-8E20-D3E618BCC625}"/>
              </a:ext>
            </a:extLst>
          </p:cNvPr>
          <p:cNvSpPr txBox="1"/>
          <p:nvPr/>
        </p:nvSpPr>
        <p:spPr>
          <a:xfrm>
            <a:off x="4618009" y="3309575"/>
            <a:ext cx="357297" cy="646331"/>
          </a:xfrm>
          <a:prstGeom prst="rect">
            <a:avLst/>
          </a:prstGeom>
          <a:noFill/>
        </p:spPr>
        <p:txBody>
          <a:bodyPr wrap="square" rtlCol="0" anchor="t">
            <a:spAutoFit/>
          </a:bodyPr>
          <a:lstStyle/>
          <a:p>
            <a:pPr algn="ctr"/>
            <a:r>
              <a:rPr lang="fi-FI" sz="3600" b="1">
                <a:solidFill>
                  <a:schemeClr val="accent2"/>
                </a:solidFill>
                <a:latin typeface="Montserrat" pitchFamily="2" charset="77"/>
              </a:rPr>
              <a:t>4</a:t>
            </a:r>
          </a:p>
        </p:txBody>
      </p:sp>
      <p:sp>
        <p:nvSpPr>
          <p:cNvPr id="20" name="TextBox 37">
            <a:extLst>
              <a:ext uri="{FF2B5EF4-FFF2-40B4-BE49-F238E27FC236}">
                <a16:creationId xmlns:a16="http://schemas.microsoft.com/office/drawing/2014/main" id="{900DE9F1-F01A-F246-A461-2E06AE384676}"/>
              </a:ext>
            </a:extLst>
          </p:cNvPr>
          <p:cNvSpPr txBox="1"/>
          <p:nvPr/>
        </p:nvSpPr>
        <p:spPr>
          <a:xfrm>
            <a:off x="4618009" y="4284935"/>
            <a:ext cx="357297" cy="646331"/>
          </a:xfrm>
          <a:prstGeom prst="rect">
            <a:avLst/>
          </a:prstGeom>
          <a:noFill/>
        </p:spPr>
        <p:txBody>
          <a:bodyPr wrap="square" rtlCol="0" anchor="t">
            <a:spAutoFit/>
          </a:bodyPr>
          <a:lstStyle/>
          <a:p>
            <a:pPr algn="ctr"/>
            <a:r>
              <a:rPr lang="fi-FI" sz="3600" b="1">
                <a:solidFill>
                  <a:schemeClr val="accent2"/>
                </a:solidFill>
                <a:latin typeface="Montserrat" pitchFamily="2" charset="77"/>
              </a:rPr>
              <a:t>5</a:t>
            </a:r>
          </a:p>
        </p:txBody>
      </p:sp>
      <p:sp>
        <p:nvSpPr>
          <p:cNvPr id="21" name="Triangle 20">
            <a:extLst>
              <a:ext uri="{FF2B5EF4-FFF2-40B4-BE49-F238E27FC236}">
                <a16:creationId xmlns:a16="http://schemas.microsoft.com/office/drawing/2014/main" id="{CBA225E8-A80B-4044-91D5-F572C7C4FC6B}"/>
              </a:ext>
            </a:extLst>
          </p:cNvPr>
          <p:cNvSpPr/>
          <p:nvPr/>
        </p:nvSpPr>
        <p:spPr>
          <a:xfrm>
            <a:off x="521494" y="5201010"/>
            <a:ext cx="536612" cy="51399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Tx/>
              <a:buNone/>
            </a:pPr>
            <a:endParaRPr lang="en-FI" sz="1053"/>
          </a:p>
        </p:txBody>
      </p:sp>
      <p:sp>
        <p:nvSpPr>
          <p:cNvPr id="23" name="Triangle 22">
            <a:extLst>
              <a:ext uri="{FF2B5EF4-FFF2-40B4-BE49-F238E27FC236}">
                <a16:creationId xmlns:a16="http://schemas.microsoft.com/office/drawing/2014/main" id="{BBF89CF7-7292-A448-9F1D-45BB35FECB9F}"/>
              </a:ext>
            </a:extLst>
          </p:cNvPr>
          <p:cNvSpPr/>
          <p:nvPr/>
        </p:nvSpPr>
        <p:spPr>
          <a:xfrm rot="10800000">
            <a:off x="7620110" y="6"/>
            <a:ext cx="1002396" cy="960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
        <p:nvSpPr>
          <p:cNvPr id="24" name="Triangle 23">
            <a:extLst>
              <a:ext uri="{FF2B5EF4-FFF2-40B4-BE49-F238E27FC236}">
                <a16:creationId xmlns:a16="http://schemas.microsoft.com/office/drawing/2014/main" id="{23C3A609-0540-AC44-BB55-42BD82B6A3D2}"/>
              </a:ext>
            </a:extLst>
          </p:cNvPr>
          <p:cNvSpPr/>
          <p:nvPr/>
        </p:nvSpPr>
        <p:spPr>
          <a:xfrm rot="10800000">
            <a:off x="7413011" y="0"/>
            <a:ext cx="708297" cy="6784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3"/>
          </a:p>
        </p:txBody>
      </p:sp>
    </p:spTree>
    <p:extLst>
      <p:ext uri="{BB962C8B-B14F-4D97-AF65-F5344CB8AC3E}">
        <p14:creationId xmlns:p14="http://schemas.microsoft.com/office/powerpoint/2010/main" val="16456907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theme/theme1.xml><?xml version="1.0" encoding="utf-8"?>
<a:theme xmlns:a="http://schemas.openxmlformats.org/drawingml/2006/main" name="1_Office Theme">
  <a:themeElements>
    <a:clrScheme name="SAK 1">
      <a:dk1>
        <a:srgbClr val="EE4035"/>
      </a:dk1>
      <a:lt1>
        <a:srgbClr val="FFFFFF"/>
      </a:lt1>
      <a:dk2>
        <a:srgbClr val="000000"/>
      </a:dk2>
      <a:lt2>
        <a:srgbClr val="CACACD"/>
      </a:lt2>
      <a:accent1>
        <a:srgbClr val="95969A"/>
      </a:accent1>
      <a:accent2>
        <a:srgbClr val="FFDF00"/>
      </a:accent2>
      <a:accent3>
        <a:srgbClr val="1ABECA"/>
      </a:accent3>
      <a:accent4>
        <a:srgbClr val="0071BA"/>
      </a:accent4>
      <a:accent5>
        <a:srgbClr val="A3378E"/>
      </a:accent5>
      <a:accent6>
        <a:srgbClr val="EB0089"/>
      </a:accent6>
      <a:hlink>
        <a:srgbClr val="EE4035"/>
      </a:hlink>
      <a:folHlink>
        <a:srgbClr val="EE403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K_theme_2020">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theme_2020" id="{35FE864C-D60D-1A4A-9155-6C23A69BCBB6}" vid="{F8728187-9599-D046-B16F-9786F6522C9D}"/>
    </a:ext>
  </a:extLst>
</a:theme>
</file>

<file path=ppt/theme/theme3.xml><?xml version="1.0" encoding="utf-8"?>
<a:theme xmlns:a="http://schemas.openxmlformats.org/drawingml/2006/main" name="Välisivu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K_theme_2020" id="{35FE864C-D60D-1A4A-9155-6C23A69BCBB6}" vid="{F8728187-9599-D046-B16F-9786F6522C9D}"/>
    </a:ext>
  </a:extLst>
</a:theme>
</file>

<file path=ppt/theme/theme4.xml><?xml version="1.0" encoding="utf-8"?>
<a:theme xmlns:a="http://schemas.openxmlformats.org/drawingml/2006/main" name="1_Graafi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mis_211020_Kari" id="{33202DAC-D321-A745-B726-E2C4A48F1FEF}" vid="{0B77CD22-D0A6-FA45-8F0F-1AAD2613A09B}"/>
    </a:ext>
  </a:extLst>
</a:theme>
</file>

<file path=ppt/theme/theme5.xml><?xml version="1.0" encoding="utf-8"?>
<a:theme xmlns:a="http://schemas.openxmlformats.org/drawingml/2006/main" name="Aloitus, lopetus ja välisivu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mis_211020_Kari" id="{33202DAC-D321-A745-B726-E2C4A48F1FEF}" vid="{C233EC84-6315-B14A-B8F8-5D1DEAE89854}"/>
    </a:ext>
  </a:extLst>
</a:theme>
</file>

<file path=ppt/theme/theme6.xml><?xml version="1.0" encoding="utf-8"?>
<a:theme xmlns:a="http://schemas.openxmlformats.org/drawingml/2006/main" name="Teksti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mis_211020_Kari" id="{33202DAC-D321-A745-B726-E2C4A48F1FEF}" vid="{464B9672-EDD6-AE44-A931-BFDC76236C15}"/>
    </a:ext>
  </a:extLst>
</a:theme>
</file>

<file path=ppt/theme/theme7.xml><?xml version="1.0" encoding="utf-8"?>
<a:theme xmlns:a="http://schemas.openxmlformats.org/drawingml/2006/main" name="Kuvapohjat">
  <a:themeElements>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lmis_211020_Kari" id="{33202DAC-D321-A745-B726-E2C4A48F1FEF}" vid="{73C68EBB-E3E4-3F48-B654-4BB6560471B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K 08 2020">
    <a:dk1>
      <a:srgbClr val="000000"/>
    </a:dk1>
    <a:lt1>
      <a:srgbClr val="FFFFFF"/>
    </a:lt1>
    <a:dk2>
      <a:srgbClr val="000000"/>
    </a:dk2>
    <a:lt2>
      <a:srgbClr val="E7E6E6"/>
    </a:lt2>
    <a:accent1>
      <a:srgbClr val="A33786"/>
    </a:accent1>
    <a:accent2>
      <a:srgbClr val="1ABECA"/>
    </a:accent2>
    <a:accent3>
      <a:srgbClr val="EB0089"/>
    </a:accent3>
    <a:accent4>
      <a:srgbClr val="0076BE"/>
    </a:accent4>
    <a:accent5>
      <a:srgbClr val="F8462C"/>
    </a:accent5>
    <a:accent6>
      <a:srgbClr val="FFDF00"/>
    </a:accent6>
    <a:hlink>
      <a:srgbClr val="0563C1"/>
    </a:hlink>
    <a:folHlink>
      <a:srgbClr val="0563C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A9239C673641B4D9CBEA534A46289CC" ma:contentTypeVersion="11" ma:contentTypeDescription="Luo uusi asiakirja." ma:contentTypeScope="" ma:versionID="3d064e7b3a15260e3c30b61d7b5e4312">
  <xsd:schema xmlns:xsd="http://www.w3.org/2001/XMLSchema" xmlns:xs="http://www.w3.org/2001/XMLSchema" xmlns:p="http://schemas.microsoft.com/office/2006/metadata/properties" xmlns:ns2="1c05b8bf-0a74-441f-ba91-6db42127aa3e" xmlns:ns3="aa14997c-be8c-49b2-b4e1-8a0c0773f7c9" targetNamespace="http://schemas.microsoft.com/office/2006/metadata/properties" ma:root="true" ma:fieldsID="0fa1108a5a6a46953dfa8c599b2346d1" ns2:_="" ns3:_="">
    <xsd:import namespace="1c05b8bf-0a74-441f-ba91-6db42127aa3e"/>
    <xsd:import namespace="aa14997c-be8c-49b2-b4e1-8a0c0773f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5b8bf-0a74-441f-ba91-6db42127a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14997c-be8c-49b2-b4e1-8a0c0773f7c9"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13DBC7-7530-4BF7-9D9C-3885BB42FB64}">
  <ds:schemaRefs>
    <ds:schemaRef ds:uri="1c05b8bf-0a74-441f-ba91-6db42127aa3e"/>
    <ds:schemaRef ds:uri="aa14997c-be8c-49b2-b4e1-8a0c0773f7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22A7D5-0904-408D-9338-D9F738B743F0}">
  <ds:schemaRefs>
    <ds:schemaRef ds:uri="http://schemas.microsoft.com/sharepoint/v3/contenttype/forms"/>
  </ds:schemaRefs>
</ds:datastoreItem>
</file>

<file path=customXml/itemProps3.xml><?xml version="1.0" encoding="utf-8"?>
<ds:datastoreItem xmlns:ds="http://schemas.openxmlformats.org/officeDocument/2006/customXml" ds:itemID="{469951E9-5FE3-4086-9B91-19040F3AF25D}">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aa14997c-be8c-49b2-b4e1-8a0c0773f7c9"/>
    <ds:schemaRef ds:uri="http://purl.org/dc/elements/1.1/"/>
    <ds:schemaRef ds:uri="http://www.w3.org/XML/1998/namespace"/>
    <ds:schemaRef ds:uri="http://schemas.openxmlformats.org/package/2006/metadata/core-properties"/>
    <ds:schemaRef ds:uri="1c05b8bf-0a74-441f-ba91-6db42127aa3e"/>
  </ds:schemaRefs>
</ds:datastoreItem>
</file>

<file path=docProps/app.xml><?xml version="1.0" encoding="utf-8"?>
<Properties xmlns="http://schemas.openxmlformats.org/officeDocument/2006/extended-properties" xmlns:vt="http://schemas.openxmlformats.org/officeDocument/2006/docPropsVTypes">
  <Template/>
  <TotalTime>0</TotalTime>
  <Words>2716</Words>
  <Application>Microsoft Office PowerPoint</Application>
  <PresentationFormat>Näytössä katseltava esitys (16:10)</PresentationFormat>
  <Paragraphs>384</Paragraphs>
  <Slides>27</Slides>
  <Notes>17</Notes>
  <HiddenSlides>0</HiddenSlides>
  <MMClips>0</MMClips>
  <ScaleCrop>false</ScaleCrop>
  <HeadingPairs>
    <vt:vector size="6" baseType="variant">
      <vt:variant>
        <vt:lpstr>Käytetyt fontit</vt:lpstr>
      </vt:variant>
      <vt:variant>
        <vt:i4>11</vt:i4>
      </vt:variant>
      <vt:variant>
        <vt:lpstr>Teema</vt:lpstr>
      </vt:variant>
      <vt:variant>
        <vt:i4>7</vt:i4>
      </vt:variant>
      <vt:variant>
        <vt:lpstr>Dian otsikot</vt:lpstr>
      </vt:variant>
      <vt:variant>
        <vt:i4>27</vt:i4>
      </vt:variant>
    </vt:vector>
  </HeadingPairs>
  <TitlesOfParts>
    <vt:vector size="45" baseType="lpstr">
      <vt:lpstr>Arial</vt:lpstr>
      <vt:lpstr>Arial Bold</vt:lpstr>
      <vt:lpstr>Calibri</vt:lpstr>
      <vt:lpstr>Franklin Gothic Book</vt:lpstr>
      <vt:lpstr>Franklin Gothic Medium</vt:lpstr>
      <vt:lpstr>Montserrat</vt:lpstr>
      <vt:lpstr>Montserrat Light</vt:lpstr>
      <vt:lpstr>Montserrat Medium</vt:lpstr>
      <vt:lpstr>Montserrat SemiBold</vt:lpstr>
      <vt:lpstr>Segoe UI</vt:lpstr>
      <vt:lpstr>Wingdings</vt:lpstr>
      <vt:lpstr>1_Office Theme</vt:lpstr>
      <vt:lpstr>SAK_theme_2020</vt:lpstr>
      <vt:lpstr>Välisivut</vt:lpstr>
      <vt:lpstr>1_Graafit</vt:lpstr>
      <vt:lpstr>Aloitus, lopetus ja välisivut</vt:lpstr>
      <vt:lpstr>Tekstipohjat</vt:lpstr>
      <vt:lpstr>Kuvapohjat</vt:lpstr>
      <vt:lpstr>PowerPoint-esitys</vt:lpstr>
      <vt:lpstr>Suomen suurin palkansaajakeskusjärjestö</vt:lpstr>
      <vt:lpstr>PowerPoint-esitys</vt:lpstr>
      <vt:lpstr>PowerPoint-esitys</vt:lpstr>
      <vt:lpstr>PowerPoint-esitys</vt:lpstr>
      <vt:lpstr>Miksi ihmiset liittyvät liittoon?</vt:lpstr>
      <vt:lpstr>PowerPoint-esitys</vt:lpstr>
      <vt:lpstr>LUOTTAMUSYHTEISKUNTA</vt:lpstr>
      <vt:lpstr>PowerPoint-esitys</vt:lpstr>
      <vt:lpstr>Työehdot ja niistä sopiminen  Suomessa  </vt:lpstr>
      <vt:lpstr>PowerPoint-esitys</vt:lpstr>
      <vt:lpstr>PowerPoint-esitys</vt:lpstr>
      <vt:lpstr>Meillä on pitkä historia sopimiselle</vt:lpstr>
      <vt:lpstr>PowerPoint-esitys</vt:lpstr>
      <vt:lpstr>PowerPoint-esitys</vt:lpstr>
      <vt:lpstr>Mitä  SAK tekee? </vt:lpstr>
      <vt:lpstr>PowerPoint-esitys</vt:lpstr>
      <vt:lpstr>PowerPoint-esitys</vt:lpstr>
      <vt:lpstr>PowerPoint-esitys</vt:lpstr>
      <vt:lpstr>PowerPoint-esitys</vt:lpstr>
      <vt:lpstr>SAK vaikuttaa yhteiskunnassa </vt:lpstr>
      <vt:lpstr>PowerPoint-esitys</vt:lpstr>
      <vt:lpstr>PowerPoint-esitys</vt:lpstr>
      <vt:lpstr>PowerPoint-esitys</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SAK:n esittely</dc:title>
  <dc:subject/>
  <dc:creator>SAK</dc:creator>
  <cp:keywords/>
  <dc:description/>
  <cp:lastModifiedBy>Vento Pauli</cp:lastModifiedBy>
  <cp:revision>46</cp:revision>
  <cp:lastPrinted>2019-05-13T10:44:30Z</cp:lastPrinted>
  <dcterms:created xsi:type="dcterms:W3CDTF">2017-02-09T12:42:33Z</dcterms:created>
  <dcterms:modified xsi:type="dcterms:W3CDTF">2021-11-02T13:14:56Z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0x0101002A9239C673641B4D9CBEA534A46289CC</vt:lpwstr>
  </property>
</Properties>
</file>