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60" r:id="rId2"/>
    <p:sldId id="261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78" r:id="rId17"/>
    <p:sldId id="279" r:id="rId18"/>
    <p:sldId id="280" r:id="rId19"/>
    <p:sldId id="281" r:id="rId20"/>
    <p:sldId id="286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312" r:id="rId32"/>
  </p:sldIdLst>
  <p:sldSz cx="12192000" cy="6858000"/>
  <p:notesSz cx="4279900" cy="54864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72C"/>
    <a:srgbClr val="7F52A3"/>
    <a:srgbClr val="F04A4A"/>
    <a:srgbClr val="EF4949"/>
    <a:srgbClr val="F9A83D"/>
    <a:srgbClr val="99CC4D"/>
    <a:srgbClr val="31D37E"/>
    <a:srgbClr val="2DDA7B"/>
    <a:srgbClr val="497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3" autoAdjust="0"/>
    <p:restoredTop sz="94660"/>
  </p:normalViewPr>
  <p:slideViewPr>
    <p:cSldViewPr snapToGrid="0">
      <p:cViewPr varScale="1">
        <p:scale>
          <a:sx n="70" d="100"/>
          <a:sy n="70" d="100"/>
        </p:scale>
        <p:origin x="3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KSEC.SAK.FI\Viestinta\Julkaisut\2017\3_Katoavat_tyopaikat\KuvatKadonneet%20ty&#246;paika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KSEC.SAK.FI\Viestinta\Julkaisut\2017\3_Katoavat_tyopaikat\KuvatKadonneet%20ty&#246;paika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KSEC.SAK.FI\Viestinta\Julkaisut\2017\3_Katoavat_tyopaikat\KuvatKadonneet%20ty&#246;paika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KSEC.SAK.FI\Viestinta\Julkaisut\2017\3_Katoavat_tyopaikat\KuvatKadonneet%20ty&#246;paikat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-laskentataulukko1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-laskentataulukko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'ja 22'!$C$58</c:f>
              <c:strCache>
                <c:ptCount val="1"/>
                <c:pt idx="0">
                  <c:v>Naiset</c:v>
                </c:pt>
              </c:strCache>
            </c:strRef>
          </c:tx>
          <c:spPr>
            <a:solidFill>
              <a:srgbClr val="E8112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'ja 22'!$D$57:$I$57</c:f>
              <c:strCache>
                <c:ptCount val="5"/>
                <c:pt idx="0">
                  <c:v>Perusaste</c:v>
                </c:pt>
                <c:pt idx="1">
                  <c:v>Keskiaste (muu kuin yo)</c:v>
                </c:pt>
                <c:pt idx="2">
                  <c:v>Keskiaste (yo-tutkinto)</c:v>
                </c:pt>
                <c:pt idx="3">
                  <c:v>Alempi korkea-aste</c:v>
                </c:pt>
                <c:pt idx="4">
                  <c:v>Ylempi korkea-aste</c:v>
                </c:pt>
              </c:strCache>
            </c:strRef>
          </c:cat>
          <c:val>
            <c:numRef>
              <c:f>'ja 22'!$D$58:$I$58</c:f>
              <c:numCache>
                <c:formatCode>0.0</c:formatCode>
                <c:ptCount val="5"/>
                <c:pt idx="0">
                  <c:v>20.633224282143189</c:v>
                </c:pt>
                <c:pt idx="1">
                  <c:v>33.426001746335935</c:v>
                </c:pt>
                <c:pt idx="2">
                  <c:v>30.108114460628435</c:v>
                </c:pt>
                <c:pt idx="3">
                  <c:v>36.66348911356183</c:v>
                </c:pt>
                <c:pt idx="4">
                  <c:v>37.312562441919241</c:v>
                </c:pt>
              </c:numCache>
            </c:numRef>
          </c:val>
        </c:ser>
        <c:ser>
          <c:idx val="1"/>
          <c:order val="1"/>
          <c:tx>
            <c:strRef>
              <c:f>'ja 22'!$C$59</c:f>
              <c:strCache>
                <c:ptCount val="1"/>
                <c:pt idx="0">
                  <c:v>Miehet</c:v>
                </c:pt>
              </c:strCache>
            </c:strRef>
          </c:tx>
          <c:spPr>
            <a:solidFill>
              <a:srgbClr val="2E77A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'ja 22'!$D$57:$I$57</c:f>
              <c:strCache>
                <c:ptCount val="5"/>
                <c:pt idx="0">
                  <c:v>Perusaste</c:v>
                </c:pt>
                <c:pt idx="1">
                  <c:v>Keskiaste (muu kuin yo)</c:v>
                </c:pt>
                <c:pt idx="2">
                  <c:v>Keskiaste (yo-tutkinto)</c:v>
                </c:pt>
                <c:pt idx="3">
                  <c:v>Alempi korkea-aste</c:v>
                </c:pt>
                <c:pt idx="4">
                  <c:v>Ylempi korkea-aste</c:v>
                </c:pt>
              </c:strCache>
            </c:strRef>
          </c:cat>
          <c:val>
            <c:numRef>
              <c:f>'ja 22'!$D$59:$I$59</c:f>
              <c:numCache>
                <c:formatCode>0.0</c:formatCode>
                <c:ptCount val="5"/>
                <c:pt idx="0">
                  <c:v>23.988983962817638</c:v>
                </c:pt>
                <c:pt idx="1">
                  <c:v>32.169543723930076</c:v>
                </c:pt>
                <c:pt idx="2">
                  <c:v>30.753521779306244</c:v>
                </c:pt>
                <c:pt idx="3">
                  <c:v>35.67926565289882</c:v>
                </c:pt>
                <c:pt idx="4">
                  <c:v>37.291082904398536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86096816"/>
        <c:axId val="-286091920"/>
      </c:barChart>
      <c:catAx>
        <c:axId val="-286096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i-FI"/>
          </a:p>
        </c:txPr>
        <c:crossAx val="-286091920"/>
        <c:crosses val="autoZero"/>
        <c:auto val="1"/>
        <c:lblAlgn val="ctr"/>
        <c:lblOffset val="100"/>
        <c:noMultiLvlLbl val="0"/>
      </c:catAx>
      <c:valAx>
        <c:axId val="-286091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 algn="ctr">
              <a:defRPr lang="fi-FI" sz="1000" b="0" i="0" u="none" strike="noStrike" kern="1200" baseline="0">
                <a:solidFill>
                  <a:sysClr val="windowText" lastClr="000000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fi-FI"/>
          </a:p>
        </c:txPr>
        <c:crossAx val="-2860968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050" b="1"/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 algn="ctr">
        <a:defRPr lang="fi-FI" sz="1000" b="0" i="0" u="none" strike="noStrike" kern="1200" baseline="0">
          <a:solidFill>
            <a:sysClr val="windowText" lastClr="000000"/>
          </a:solidFill>
          <a:latin typeface="Myriad Pro" panose="020B0503030403020204" pitchFamily="34" charset="0"/>
          <a:ea typeface="+mn-ea"/>
          <a:cs typeface="+mn-cs"/>
        </a:defRPr>
      </a:pPr>
      <a:endParaRPr lang="fi-F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'Taulukko 19'!$C$9</c:f>
              <c:strCache>
                <c:ptCount val="1"/>
                <c:pt idx="0">
                  <c:v>Perusaste</c:v>
                </c:pt>
              </c:strCache>
            </c:strRef>
          </c:tx>
          <c:spPr>
            <a:ln w="28575" cap="rnd">
              <a:solidFill>
                <a:srgbClr val="E8112D"/>
              </a:solidFill>
              <a:round/>
            </a:ln>
            <a:effectLst/>
          </c:spPr>
          <c:marker>
            <c:symbol val="none"/>
          </c:marker>
          <c:dLbls>
            <c:dLbl>
              <c:idx val="28"/>
              <c:layout>
                <c:manualLayout>
                  <c:x val="-3.2487934313375148E-2"/>
                  <c:y val="-7.03295670130786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fi-FI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defRPr>
                    </a:pPr>
                    <a:fld id="{30EBAECB-DC1C-468C-97C1-1101BBA6D97A}" type="SERIESNAME">
                      <a:rPr lang="en-US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ctr">
                        <a:defRPr lang="fi-FI" sz="1000" b="0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[SARJAN NIMI]</a:t>
                    </a:fld>
                    <a:r>
                      <a:rPr lang="en-US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t>: </a:t>
                    </a:r>
                    <a:fld id="{A4E2B3DB-3BCA-4951-9E9C-06076EEC6678}" type="VALUE">
                      <a:rPr lang="en-US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ctr">
                        <a:defRPr lang="fi-FI" sz="1000" b="0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[ARVO]</a:t>
                    </a:fld>
                    <a:endParaRPr lang="en-US" sz="1000" b="0" i="0" u="none" strike="noStrike" kern="1200" baseline="0">
                      <a:solidFill>
                        <a:sysClr val="windowText" lastClr="000000"/>
                      </a:solidFill>
                      <a:latin typeface="Myriad Pro" panose="020B0503030403020204" pitchFamily="34" charset="0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fi-FI" sz="1000" b="0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'Taulukko 19'!$B$10:$B$38</c:f>
              <c:numCache>
                <c:formatCode>General</c:formatCode>
                <c:ptCount val="2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</c:numCache>
            </c:numRef>
          </c:cat>
          <c:val>
            <c:numRef>
              <c:f>'Taulukko 19'!$C$10:$C$38</c:f>
              <c:numCache>
                <c:formatCode>General</c:formatCode>
                <c:ptCount val="29"/>
                <c:pt idx="0">
                  <c:v>63.4</c:v>
                </c:pt>
                <c:pt idx="1">
                  <c:v>63.9</c:v>
                </c:pt>
                <c:pt idx="2">
                  <c:v>64.2</c:v>
                </c:pt>
                <c:pt idx="3">
                  <c:v>62.6</c:v>
                </c:pt>
                <c:pt idx="4">
                  <c:v>57.4</c:v>
                </c:pt>
                <c:pt idx="5">
                  <c:v>52.3</c:v>
                </c:pt>
                <c:pt idx="6">
                  <c:v>47.7</c:v>
                </c:pt>
                <c:pt idx="7">
                  <c:v>47.6</c:v>
                </c:pt>
                <c:pt idx="8">
                  <c:v>47.1</c:v>
                </c:pt>
                <c:pt idx="9">
                  <c:v>46.8</c:v>
                </c:pt>
                <c:pt idx="10">
                  <c:v>48.4</c:v>
                </c:pt>
                <c:pt idx="11">
                  <c:v>50.2</c:v>
                </c:pt>
                <c:pt idx="12">
                  <c:v>50.7</c:v>
                </c:pt>
                <c:pt idx="13">
                  <c:v>51.7</c:v>
                </c:pt>
                <c:pt idx="14">
                  <c:v>51</c:v>
                </c:pt>
                <c:pt idx="15">
                  <c:v>50.5</c:v>
                </c:pt>
                <c:pt idx="16">
                  <c:v>50.2</c:v>
                </c:pt>
                <c:pt idx="17">
                  <c:v>50.1</c:v>
                </c:pt>
                <c:pt idx="18">
                  <c:v>49.6</c:v>
                </c:pt>
                <c:pt idx="19">
                  <c:v>50.7</c:v>
                </c:pt>
                <c:pt idx="20">
                  <c:v>51.5</c:v>
                </c:pt>
                <c:pt idx="21">
                  <c:v>50.7</c:v>
                </c:pt>
                <c:pt idx="22">
                  <c:v>46.7</c:v>
                </c:pt>
                <c:pt idx="23">
                  <c:v>46.8</c:v>
                </c:pt>
                <c:pt idx="24">
                  <c:v>47.3</c:v>
                </c:pt>
                <c:pt idx="25">
                  <c:v>46.5</c:v>
                </c:pt>
                <c:pt idx="26">
                  <c:v>45.2</c:v>
                </c:pt>
                <c:pt idx="27">
                  <c:v>43.7</c:v>
                </c:pt>
                <c:pt idx="28">
                  <c:v>42.7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'Taulukko 19'!$D$9</c:f>
              <c:strCache>
                <c:ptCount val="1"/>
                <c:pt idx="0">
                  <c:v>Keskiaste</c:v>
                </c:pt>
              </c:strCache>
            </c:strRef>
          </c:tx>
          <c:spPr>
            <a:ln w="28575" cap="rnd">
              <a:solidFill>
                <a:srgbClr val="F49E00"/>
              </a:solidFill>
              <a:round/>
            </a:ln>
            <a:effectLst/>
          </c:spPr>
          <c:marker>
            <c:symbol val="none"/>
          </c:marker>
          <c:dLbls>
            <c:dLbl>
              <c:idx val="28"/>
              <c:layout>
                <c:manualLayout>
                  <c:x val="-3.2779400227553712E-2"/>
                  <c:y val="3.49024282412459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fi-FI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defRPr>
                    </a:pPr>
                    <a:fld id="{3C0BAEF8-EB68-4658-8010-230FD45103D6}" type="SERIESNAME">
                      <a:rPr lang="en-US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ctr">
                        <a:defRPr lang="fi-FI" sz="1000" b="0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[SARJAN NIMI]</a:t>
                    </a:fld>
                    <a:r>
                      <a:rPr lang="en-US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t>: </a:t>
                    </a:r>
                    <a:fld id="{02F92823-A176-4068-82BC-EBB6B1A30FA6}" type="VALUE">
                      <a:rPr lang="en-US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ctr">
                        <a:defRPr lang="fi-FI" sz="1000" b="0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[ARVO]</a:t>
                    </a:fld>
                    <a:endParaRPr lang="en-US" sz="1000" b="0" i="0" u="none" strike="noStrike" kern="1200" baseline="0">
                      <a:solidFill>
                        <a:sysClr val="windowText" lastClr="000000"/>
                      </a:solidFill>
                      <a:latin typeface="Myriad Pro" panose="020B0503030403020204" pitchFamily="34" charset="0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fi-FI" sz="1000" b="0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'Taulukko 19'!$B$10:$B$38</c:f>
              <c:numCache>
                <c:formatCode>General</c:formatCode>
                <c:ptCount val="2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</c:numCache>
            </c:numRef>
          </c:cat>
          <c:val>
            <c:numRef>
              <c:f>'Taulukko 19'!$D$10:$D$38</c:f>
              <c:numCache>
                <c:formatCode>General</c:formatCode>
                <c:ptCount val="29"/>
                <c:pt idx="0">
                  <c:v>74.599999999999994</c:v>
                </c:pt>
                <c:pt idx="1">
                  <c:v>76</c:v>
                </c:pt>
                <c:pt idx="2">
                  <c:v>76.3</c:v>
                </c:pt>
                <c:pt idx="3">
                  <c:v>74.2</c:v>
                </c:pt>
                <c:pt idx="4">
                  <c:v>68</c:v>
                </c:pt>
                <c:pt idx="5">
                  <c:v>62.4</c:v>
                </c:pt>
                <c:pt idx="6">
                  <c:v>57.5</c:v>
                </c:pt>
                <c:pt idx="7">
                  <c:v>59.1</c:v>
                </c:pt>
                <c:pt idx="8">
                  <c:v>59.4</c:v>
                </c:pt>
                <c:pt idx="9">
                  <c:v>59.9</c:v>
                </c:pt>
                <c:pt idx="10">
                  <c:v>62.4</c:v>
                </c:pt>
                <c:pt idx="11">
                  <c:v>64.900000000000006</c:v>
                </c:pt>
                <c:pt idx="12">
                  <c:v>66</c:v>
                </c:pt>
                <c:pt idx="13">
                  <c:v>67.5</c:v>
                </c:pt>
                <c:pt idx="14">
                  <c:v>67.5</c:v>
                </c:pt>
                <c:pt idx="15">
                  <c:v>67.400000000000006</c:v>
                </c:pt>
                <c:pt idx="16">
                  <c:v>67.3</c:v>
                </c:pt>
                <c:pt idx="17">
                  <c:v>67.599999999999994</c:v>
                </c:pt>
                <c:pt idx="18">
                  <c:v>68.3</c:v>
                </c:pt>
                <c:pt idx="19">
                  <c:v>69.900000000000006</c:v>
                </c:pt>
                <c:pt idx="20">
                  <c:v>71.3</c:v>
                </c:pt>
                <c:pt idx="21">
                  <c:v>71</c:v>
                </c:pt>
                <c:pt idx="22">
                  <c:v>67.599999999999994</c:v>
                </c:pt>
                <c:pt idx="23">
                  <c:v>68.900000000000006</c:v>
                </c:pt>
                <c:pt idx="24">
                  <c:v>69.900000000000006</c:v>
                </c:pt>
                <c:pt idx="25">
                  <c:v>69.400000000000006</c:v>
                </c:pt>
                <c:pt idx="26">
                  <c:v>68.2</c:v>
                </c:pt>
                <c:pt idx="27">
                  <c:v>67.2</c:v>
                </c:pt>
                <c:pt idx="28">
                  <c:v>66.900000000000006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'Taulukko 19'!$E$9</c:f>
              <c:strCache>
                <c:ptCount val="1"/>
                <c:pt idx="0">
                  <c:v>Alempi korkea-aste</c:v>
                </c:pt>
              </c:strCache>
            </c:strRef>
          </c:tx>
          <c:spPr>
            <a:ln w="28575" cap="rnd">
              <a:solidFill>
                <a:srgbClr val="71277A"/>
              </a:solidFill>
              <a:round/>
            </a:ln>
            <a:effectLst/>
          </c:spPr>
          <c:marker>
            <c:symbol val="none"/>
          </c:marker>
          <c:dLbls>
            <c:dLbl>
              <c:idx val="28"/>
              <c:layout>
                <c:manualLayout>
                  <c:x val="-3.7453698569368969E-2"/>
                  <c:y val="4.93794245868519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lang="fi-FI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defRPr>
                    </a:pPr>
                    <a:fld id="{CF73E0CC-0D6C-4FFC-9D84-1AFEDFA5B537}" type="SERIESNAME">
                      <a:rPr lang="en-US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0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[SARJAN NIMI]</a:t>
                    </a:fld>
                    <a:r>
                      <a:rPr lang="en-US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t>: </a:t>
                    </a:r>
                    <a:fld id="{9D451AB7-DFCD-428A-B167-C70B908EACCB}" type="VALUE">
                      <a:rPr lang="en-US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0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[ARVO]</a:t>
                    </a:fld>
                    <a:endParaRPr lang="en-US" sz="1000" b="0" i="0" u="none" strike="noStrike" kern="1200" baseline="0">
                      <a:solidFill>
                        <a:sysClr val="windowText" lastClr="000000"/>
                      </a:solidFill>
                      <a:latin typeface="Myriad Pro" panose="020B0503030403020204" pitchFamily="34" charset="0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r">
                  <a:defRPr lang="fi-FI" sz="1000" b="0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'Taulukko 19'!$B$10:$B$38</c:f>
              <c:numCache>
                <c:formatCode>General</c:formatCode>
                <c:ptCount val="2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</c:numCache>
            </c:numRef>
          </c:cat>
          <c:val>
            <c:numRef>
              <c:f>'Taulukko 19'!$E$10:$E$38</c:f>
              <c:numCache>
                <c:formatCode>General</c:formatCode>
                <c:ptCount val="29"/>
                <c:pt idx="0">
                  <c:v>87.8</c:v>
                </c:pt>
                <c:pt idx="1">
                  <c:v>87.9</c:v>
                </c:pt>
                <c:pt idx="2">
                  <c:v>87.9</c:v>
                </c:pt>
                <c:pt idx="3">
                  <c:v>87</c:v>
                </c:pt>
                <c:pt idx="4">
                  <c:v>82.8</c:v>
                </c:pt>
                <c:pt idx="5">
                  <c:v>78</c:v>
                </c:pt>
                <c:pt idx="6">
                  <c:v>73.3</c:v>
                </c:pt>
                <c:pt idx="7">
                  <c:v>74.3</c:v>
                </c:pt>
                <c:pt idx="8">
                  <c:v>74.900000000000006</c:v>
                </c:pt>
                <c:pt idx="9">
                  <c:v>75.8</c:v>
                </c:pt>
                <c:pt idx="10">
                  <c:v>77.7</c:v>
                </c:pt>
                <c:pt idx="11">
                  <c:v>79.2</c:v>
                </c:pt>
                <c:pt idx="12">
                  <c:v>79.900000000000006</c:v>
                </c:pt>
                <c:pt idx="13">
                  <c:v>81.2</c:v>
                </c:pt>
                <c:pt idx="14">
                  <c:v>81.7</c:v>
                </c:pt>
                <c:pt idx="15">
                  <c:v>81.7</c:v>
                </c:pt>
                <c:pt idx="16">
                  <c:v>81.7</c:v>
                </c:pt>
                <c:pt idx="17">
                  <c:v>81.8</c:v>
                </c:pt>
                <c:pt idx="18">
                  <c:v>82.1</c:v>
                </c:pt>
                <c:pt idx="19">
                  <c:v>82.9</c:v>
                </c:pt>
                <c:pt idx="20">
                  <c:v>83.5</c:v>
                </c:pt>
                <c:pt idx="21">
                  <c:v>83.5</c:v>
                </c:pt>
                <c:pt idx="22">
                  <c:v>81.5</c:v>
                </c:pt>
                <c:pt idx="23">
                  <c:v>82.2</c:v>
                </c:pt>
                <c:pt idx="24">
                  <c:v>82.9</c:v>
                </c:pt>
                <c:pt idx="25">
                  <c:v>82.7</c:v>
                </c:pt>
                <c:pt idx="26">
                  <c:v>81.5</c:v>
                </c:pt>
                <c:pt idx="27">
                  <c:v>81.2</c:v>
                </c:pt>
                <c:pt idx="28">
                  <c:v>81.2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'Taulukko 19'!$F$9</c:f>
              <c:strCache>
                <c:ptCount val="1"/>
                <c:pt idx="0">
                  <c:v>Ylempi korkea-aste ja tutkijakoulutus</c:v>
                </c:pt>
              </c:strCache>
            </c:strRef>
          </c:tx>
          <c:spPr>
            <a:ln w="28575" cap="rnd">
              <a:solidFill>
                <a:srgbClr val="2E77AB"/>
              </a:solidFill>
              <a:round/>
            </a:ln>
            <a:effectLst/>
          </c:spPr>
          <c:marker>
            <c:symbol val="none"/>
          </c:marker>
          <c:dLbls>
            <c:dLbl>
              <c:idx val="28"/>
              <c:layout>
                <c:manualLayout>
                  <c:x val="-3.4950443401147627E-2"/>
                  <c:y val="-5.85204461382625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lang="fi-FI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defRPr>
                    </a:pPr>
                    <a:fld id="{FC700148-B511-4A46-AE98-6E5234FA4834}" type="SERIESNAME">
                      <a:rPr lang="fi-FI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0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[SARJAN NIMI]</a:t>
                    </a:fld>
                    <a:r>
                      <a:rPr lang="fi-FI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t>:</a:t>
                    </a:r>
                  </a:p>
                  <a:p>
                    <a:pPr algn="r">
                      <a:defRPr lang="fi-FI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defRPr>
                    </a:pPr>
                    <a:r>
                      <a:rPr lang="fi-FI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t> </a:t>
                    </a:r>
                    <a:fld id="{47799598-0727-42DF-9BFC-A61B9DDBE79F}" type="VALUE">
                      <a:rPr lang="fi-FI" sz="1000" b="0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0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[ARVO]</a:t>
                    </a:fld>
                    <a:endParaRPr lang="fi-FI" sz="1000" b="0" i="0" u="none" strike="noStrike" kern="1200" baseline="0">
                      <a:solidFill>
                        <a:sysClr val="windowText" lastClr="000000"/>
                      </a:solidFill>
                      <a:latin typeface="Myriad Pro" panose="020B0503030403020204" pitchFamily="34" charset="0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887722368037329"/>
                      <c:h val="0.1022175959348365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fi-FI" sz="1000" b="0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'Taulukko 19'!$B$10:$B$38</c:f>
              <c:numCache>
                <c:formatCode>General</c:formatCode>
                <c:ptCount val="2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</c:numCache>
            </c:numRef>
          </c:cat>
          <c:val>
            <c:numRef>
              <c:f>'Taulukko 19'!$F$10:$F$38</c:f>
              <c:numCache>
                <c:formatCode>General</c:formatCode>
                <c:ptCount val="29"/>
                <c:pt idx="0">
                  <c:v>92.3</c:v>
                </c:pt>
                <c:pt idx="1">
                  <c:v>91.5</c:v>
                </c:pt>
                <c:pt idx="2">
                  <c:v>91.8</c:v>
                </c:pt>
                <c:pt idx="3">
                  <c:v>91.3</c:v>
                </c:pt>
                <c:pt idx="4">
                  <c:v>89.5</c:v>
                </c:pt>
                <c:pt idx="5">
                  <c:v>87.5</c:v>
                </c:pt>
                <c:pt idx="6">
                  <c:v>84.1</c:v>
                </c:pt>
                <c:pt idx="7">
                  <c:v>84.3</c:v>
                </c:pt>
                <c:pt idx="8">
                  <c:v>84.7</c:v>
                </c:pt>
                <c:pt idx="9">
                  <c:v>85.3</c:v>
                </c:pt>
                <c:pt idx="10">
                  <c:v>86.4</c:v>
                </c:pt>
                <c:pt idx="11">
                  <c:v>87.2</c:v>
                </c:pt>
                <c:pt idx="12">
                  <c:v>87.3</c:v>
                </c:pt>
                <c:pt idx="13">
                  <c:v>87.7</c:v>
                </c:pt>
                <c:pt idx="14">
                  <c:v>87.6</c:v>
                </c:pt>
                <c:pt idx="15">
                  <c:v>87.3</c:v>
                </c:pt>
                <c:pt idx="16">
                  <c:v>86.8</c:v>
                </c:pt>
                <c:pt idx="17">
                  <c:v>86.9</c:v>
                </c:pt>
                <c:pt idx="18">
                  <c:v>87</c:v>
                </c:pt>
                <c:pt idx="19">
                  <c:v>87.4</c:v>
                </c:pt>
                <c:pt idx="20">
                  <c:v>87.7</c:v>
                </c:pt>
                <c:pt idx="21">
                  <c:v>87.9</c:v>
                </c:pt>
                <c:pt idx="22">
                  <c:v>87</c:v>
                </c:pt>
                <c:pt idx="23">
                  <c:v>87.3</c:v>
                </c:pt>
                <c:pt idx="24">
                  <c:v>87.7</c:v>
                </c:pt>
                <c:pt idx="25">
                  <c:v>87.1</c:v>
                </c:pt>
                <c:pt idx="26">
                  <c:v>86</c:v>
                </c:pt>
                <c:pt idx="27">
                  <c:v>85.9</c:v>
                </c:pt>
                <c:pt idx="28">
                  <c:v>85.8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86090832"/>
        <c:axId val="-286094096"/>
      </c:lineChart>
      <c:catAx>
        <c:axId val="-28609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240000" spcFirstLastPara="1" vertOverflow="ellipsis" vert="horz" wrap="square" anchor="ctr" anchorCtr="1"/>
          <a:lstStyle/>
          <a:p>
            <a:pPr algn="ctr">
              <a:defRPr lang="fi-FI" sz="1000" b="0" i="0" u="none" strike="noStrike" kern="1200" baseline="0">
                <a:solidFill>
                  <a:sysClr val="windowText" lastClr="000000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fi-FI"/>
          </a:p>
        </c:txPr>
        <c:crossAx val="-286094096"/>
        <c:crosses val="autoZero"/>
        <c:auto val="1"/>
        <c:lblAlgn val="ctr"/>
        <c:lblOffset val="100"/>
        <c:noMultiLvlLbl val="0"/>
      </c:catAx>
      <c:valAx>
        <c:axId val="-286094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fi-FI"/>
          </a:p>
        </c:txPr>
        <c:crossAx val="-2860908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Taulukko33!$C$4</c:f>
              <c:strCache>
                <c:ptCount val="1"/>
                <c:pt idx="0">
                  <c:v>18–29</c:v>
                </c:pt>
              </c:strCache>
            </c:strRef>
          </c:tx>
          <c:spPr>
            <a:solidFill>
              <a:srgbClr val="77B800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i-FI" sz="1000" b="0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Taulukko33!$B$5:$B$10</c:f>
              <c:strCache>
                <c:ptCount val="6"/>
                <c:pt idx="0">
                  <c:v>Perusaste</c:v>
                </c:pt>
                <c:pt idx="1">
                  <c:v>Keskiaste</c:v>
                </c:pt>
                <c:pt idx="2">
                  <c:v>Alin korkea-aste</c:v>
                </c:pt>
                <c:pt idx="3">
                  <c:v>Alempi kk-aste</c:v>
                </c:pt>
                <c:pt idx="4">
                  <c:v>Ylempi kk-aste</c:v>
                </c:pt>
                <c:pt idx="5">
                  <c:v>Tutkijakoulutus</c:v>
                </c:pt>
              </c:strCache>
            </c:strRef>
          </c:cat>
          <c:val>
            <c:numRef>
              <c:f>Taulukko33!$C$5:$C$10</c:f>
              <c:numCache>
                <c:formatCode>General</c:formatCode>
                <c:ptCount val="6"/>
                <c:pt idx="0">
                  <c:v>11.9</c:v>
                </c:pt>
                <c:pt idx="1">
                  <c:v>35.5</c:v>
                </c:pt>
                <c:pt idx="2">
                  <c:v>34.4</c:v>
                </c:pt>
                <c:pt idx="3">
                  <c:v>55</c:v>
                </c:pt>
                <c:pt idx="4">
                  <c:v>56.4</c:v>
                </c:pt>
                <c:pt idx="5">
                  <c:v>42.9</c:v>
                </c:pt>
              </c:numCache>
            </c:numRef>
          </c:val>
        </c:ser>
        <c:ser>
          <c:idx val="1"/>
          <c:order val="1"/>
          <c:tx>
            <c:strRef>
              <c:f>Taulukko33!$D$4</c:f>
              <c:strCache>
                <c:ptCount val="1"/>
                <c:pt idx="0">
                  <c:v>30–49</c:v>
                </c:pt>
              </c:strCache>
            </c:strRef>
          </c:tx>
          <c:spPr>
            <a:solidFill>
              <a:srgbClr val="2E75B6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i-FI" sz="1000" b="0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Taulukko33!$B$5:$B$10</c:f>
              <c:strCache>
                <c:ptCount val="6"/>
                <c:pt idx="0">
                  <c:v>Perusaste</c:v>
                </c:pt>
                <c:pt idx="1">
                  <c:v>Keskiaste</c:v>
                </c:pt>
                <c:pt idx="2">
                  <c:v>Alin korkea-aste</c:v>
                </c:pt>
                <c:pt idx="3">
                  <c:v>Alempi kk-aste</c:v>
                </c:pt>
                <c:pt idx="4">
                  <c:v>Ylempi kk-aste</c:v>
                </c:pt>
                <c:pt idx="5">
                  <c:v>Tutkijakoulutus</c:v>
                </c:pt>
              </c:strCache>
            </c:strRef>
          </c:cat>
          <c:val>
            <c:numRef>
              <c:f>Taulukko33!$D$5:$D$10</c:f>
              <c:numCache>
                <c:formatCode>General</c:formatCode>
                <c:ptCount val="6"/>
                <c:pt idx="0">
                  <c:v>14.2</c:v>
                </c:pt>
                <c:pt idx="1">
                  <c:v>29.6</c:v>
                </c:pt>
                <c:pt idx="2">
                  <c:v>35.799999999999997</c:v>
                </c:pt>
                <c:pt idx="3">
                  <c:v>41.7</c:v>
                </c:pt>
                <c:pt idx="4">
                  <c:v>40.6</c:v>
                </c:pt>
                <c:pt idx="5">
                  <c:v>37.4</c:v>
                </c:pt>
              </c:numCache>
            </c:numRef>
          </c:val>
        </c:ser>
        <c:ser>
          <c:idx val="2"/>
          <c:order val="2"/>
          <c:tx>
            <c:strRef>
              <c:f>Taulukko33!$E$4</c:f>
              <c:strCache>
                <c:ptCount val="1"/>
                <c:pt idx="0">
                  <c:v>50–54</c:v>
                </c:pt>
              </c:strCache>
            </c:strRef>
          </c:tx>
          <c:spPr>
            <a:solidFill>
              <a:srgbClr val="F49E00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i-FI" sz="1000" b="0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Taulukko33!$B$5:$B$10</c:f>
              <c:strCache>
                <c:ptCount val="6"/>
                <c:pt idx="0">
                  <c:v>Perusaste</c:v>
                </c:pt>
                <c:pt idx="1">
                  <c:v>Keskiaste</c:v>
                </c:pt>
                <c:pt idx="2">
                  <c:v>Alin korkea-aste</c:v>
                </c:pt>
                <c:pt idx="3">
                  <c:v>Alempi kk-aste</c:v>
                </c:pt>
                <c:pt idx="4">
                  <c:v>Ylempi kk-aste</c:v>
                </c:pt>
                <c:pt idx="5">
                  <c:v>Tutkijakoulutus</c:v>
                </c:pt>
              </c:strCache>
            </c:strRef>
          </c:cat>
          <c:val>
            <c:numRef>
              <c:f>Taulukko33!$E$5:$E$10</c:f>
              <c:numCache>
                <c:formatCode>General</c:formatCode>
                <c:ptCount val="6"/>
                <c:pt idx="0">
                  <c:v>14.8</c:v>
                </c:pt>
                <c:pt idx="1">
                  <c:v>26.4</c:v>
                </c:pt>
                <c:pt idx="2">
                  <c:v>29.9</c:v>
                </c:pt>
                <c:pt idx="3">
                  <c:v>30.7</c:v>
                </c:pt>
                <c:pt idx="4">
                  <c:v>30</c:v>
                </c:pt>
                <c:pt idx="5">
                  <c:v>32.299999999999997</c:v>
                </c:pt>
              </c:numCache>
            </c:numRef>
          </c:val>
        </c:ser>
        <c:ser>
          <c:idx val="3"/>
          <c:order val="3"/>
          <c:tx>
            <c:strRef>
              <c:f>Taulukko33!$F$4</c:f>
              <c:strCache>
                <c:ptCount val="1"/>
                <c:pt idx="0">
                  <c:v>55–64</c:v>
                </c:pt>
              </c:strCache>
            </c:strRef>
          </c:tx>
          <c:spPr>
            <a:solidFill>
              <a:srgbClr val="E8112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i-FI" sz="1000" b="0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Taulukko33!$B$5:$B$10</c:f>
              <c:strCache>
                <c:ptCount val="6"/>
                <c:pt idx="0">
                  <c:v>Perusaste</c:v>
                </c:pt>
                <c:pt idx="1">
                  <c:v>Keskiaste</c:v>
                </c:pt>
                <c:pt idx="2">
                  <c:v>Alin korkea-aste</c:v>
                </c:pt>
                <c:pt idx="3">
                  <c:v>Alempi kk-aste</c:v>
                </c:pt>
                <c:pt idx="4">
                  <c:v>Ylempi kk-aste</c:v>
                </c:pt>
                <c:pt idx="5">
                  <c:v>Tutkijakoulutus</c:v>
                </c:pt>
              </c:strCache>
            </c:strRef>
          </c:cat>
          <c:val>
            <c:numRef>
              <c:f>Taulukko33!$F$5:$F$10</c:f>
              <c:numCache>
                <c:formatCode>General</c:formatCode>
                <c:ptCount val="6"/>
                <c:pt idx="0">
                  <c:v>7.8</c:v>
                </c:pt>
                <c:pt idx="1">
                  <c:v>12.9</c:v>
                </c:pt>
                <c:pt idx="2">
                  <c:v>14.3</c:v>
                </c:pt>
                <c:pt idx="3">
                  <c:v>16.3</c:v>
                </c:pt>
                <c:pt idx="4">
                  <c:v>15.4</c:v>
                </c:pt>
                <c:pt idx="5">
                  <c:v>18.3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86093008"/>
        <c:axId val="-286092464"/>
      </c:barChart>
      <c:catAx>
        <c:axId val="-286093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fi-FI"/>
          </a:p>
        </c:txPr>
        <c:crossAx val="-286092464"/>
        <c:crosses val="autoZero"/>
        <c:auto val="1"/>
        <c:lblAlgn val="ctr"/>
        <c:lblOffset val="100"/>
        <c:noMultiLvlLbl val="0"/>
      </c:catAx>
      <c:valAx>
        <c:axId val="-286092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00" b="0" i="0" u="none" strike="noStrike" kern="1200" baseline="0">
                <a:solidFill>
                  <a:sysClr val="windowText" lastClr="000000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fi-FI"/>
          </a:p>
        </c:txPr>
        <c:crossAx val="-28609300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 algn="ctr">
            <a:defRPr lang="fi-FI" sz="1050" b="1" i="0" u="none" strike="noStrike" kern="1200" baseline="0">
              <a:solidFill>
                <a:sysClr val="windowText" lastClr="000000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Taulukko36!$C$7</c:f>
              <c:strCache>
                <c:ptCount val="1"/>
                <c:pt idx="0">
                  <c:v>Perusaste</c:v>
                </c:pt>
              </c:strCache>
            </c:strRef>
          </c:tx>
          <c:spPr>
            <a:ln w="28575" cap="rnd">
              <a:solidFill>
                <a:srgbClr val="E8112D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2.7125721723283463E-2"/>
                  <c:y val="-2.0725388601036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lang="fi-FI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defRPr>
                    </a:pPr>
                    <a:fld id="{D533DCF1-E890-4BBD-8B39-8B1A32C8CDD5}" type="SERIESNAME"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1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[SARJAN NIMI]</a:t>
                    </a:fld>
                    <a:r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t>: </a:t>
                    </a:r>
                    <a:br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</a:br>
                    <a:fld id="{76A548BD-9DDF-4EE3-944A-BD52253DEA75}" type="VALUE"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1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[ARVO]</a:t>
                    </a:fld>
                    <a:endParaRPr lang="en-US" sz="1000" b="1" i="0" u="none" strike="noStrike" kern="1200" baseline="0">
                      <a:solidFill>
                        <a:sysClr val="windowText" lastClr="000000"/>
                      </a:solidFill>
                      <a:latin typeface="Myriad Pro" panose="020B0503030403020204" pitchFamily="34" charset="0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r">
                  <a:defRPr lang="fi-FI" sz="1000" b="1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Taulukko36!$B$8:$B$13</c:f>
              <c:strCache>
                <c:ptCount val="6"/>
                <c:pt idx="0">
                  <c:v>30–34</c:v>
                </c:pt>
                <c:pt idx="1">
                  <c:v>35–39</c:v>
                </c:pt>
                <c:pt idx="2">
                  <c:v>40–44</c:v>
                </c:pt>
                <c:pt idx="3">
                  <c:v>45–49</c:v>
                </c:pt>
                <c:pt idx="4">
                  <c:v>50–54</c:v>
                </c:pt>
                <c:pt idx="5">
                  <c:v>55–59</c:v>
                </c:pt>
              </c:strCache>
            </c:strRef>
          </c:cat>
          <c:val>
            <c:numRef>
              <c:f>Taulukko36!$C$8:$C$13</c:f>
              <c:numCache>
                <c:formatCode>#,##0</c:formatCode>
                <c:ptCount val="6"/>
                <c:pt idx="0">
                  <c:v>2893</c:v>
                </c:pt>
                <c:pt idx="1">
                  <c:v>3069</c:v>
                </c:pt>
                <c:pt idx="2">
                  <c:v>3096</c:v>
                </c:pt>
                <c:pt idx="3">
                  <c:v>2945</c:v>
                </c:pt>
                <c:pt idx="4">
                  <c:v>2915</c:v>
                </c:pt>
                <c:pt idx="5">
                  <c:v>2828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Taulukko36!$D$7</c:f>
              <c:strCache>
                <c:ptCount val="1"/>
                <c:pt idx="0">
                  <c:v>Keskiaste</c:v>
                </c:pt>
              </c:strCache>
            </c:strRef>
          </c:tx>
          <c:spPr>
            <a:ln w="28575" cap="rnd">
              <a:solidFill>
                <a:srgbClr val="F49E00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2.3129647805938215E-2"/>
                  <c:y val="6.21761658031088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lang="fi-FI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defRPr>
                    </a:pPr>
                    <a:fld id="{93C4613C-C0DD-4520-964A-157F08AB5944}" type="SERIESNAME"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1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[SARJAN NIMI]</a:t>
                    </a:fld>
                    <a:r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t>: </a:t>
                    </a:r>
                    <a:br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</a:br>
                    <a:fld id="{A5128150-E2D4-431E-8CD4-032E704BB6C8}" type="VALUE"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1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[ARVO]</a:t>
                    </a:fld>
                    <a:endParaRPr lang="en-US" sz="1000" b="1" i="0" u="none" strike="noStrike" kern="1200" baseline="0">
                      <a:solidFill>
                        <a:sysClr val="windowText" lastClr="000000"/>
                      </a:solidFill>
                      <a:latin typeface="Myriad Pro" panose="020B0503030403020204" pitchFamily="34" charset="0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r">
                  <a:defRPr lang="fi-FI" sz="1000" b="1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Taulukko36!$B$8:$B$13</c:f>
              <c:strCache>
                <c:ptCount val="6"/>
                <c:pt idx="0">
                  <c:v>30–34</c:v>
                </c:pt>
                <c:pt idx="1">
                  <c:v>35–39</c:v>
                </c:pt>
                <c:pt idx="2">
                  <c:v>40–44</c:v>
                </c:pt>
                <c:pt idx="3">
                  <c:v>45–49</c:v>
                </c:pt>
                <c:pt idx="4">
                  <c:v>50–54</c:v>
                </c:pt>
                <c:pt idx="5">
                  <c:v>55–59</c:v>
                </c:pt>
              </c:strCache>
            </c:strRef>
          </c:cat>
          <c:val>
            <c:numRef>
              <c:f>Taulukko36!$D$8:$D$13</c:f>
              <c:numCache>
                <c:formatCode>#,##0</c:formatCode>
                <c:ptCount val="6"/>
                <c:pt idx="0">
                  <c:v>2790</c:v>
                </c:pt>
                <c:pt idx="1">
                  <c:v>2952</c:v>
                </c:pt>
                <c:pt idx="2">
                  <c:v>3016</c:v>
                </c:pt>
                <c:pt idx="3">
                  <c:v>2963</c:v>
                </c:pt>
                <c:pt idx="4">
                  <c:v>2927</c:v>
                </c:pt>
                <c:pt idx="5">
                  <c:v>2855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Taulukko36!$E$7</c:f>
              <c:strCache>
                <c:ptCount val="1"/>
                <c:pt idx="0">
                  <c:v>Alin korkea-aste</c:v>
                </c:pt>
              </c:strCache>
            </c:strRef>
          </c:tx>
          <c:spPr>
            <a:ln w="28575" cap="rnd">
              <a:solidFill>
                <a:srgbClr val="006262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2.5039057969386803E-2"/>
                  <c:y val="-3.38961089340110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lang="fi-FI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defRPr>
                    </a:pPr>
                    <a:fld id="{8D2D0E64-C56C-4E92-A6EB-DC8A6AA495B0}" type="SERIESNAME"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1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[SARJAN NIMI]</a:t>
                    </a:fld>
                    <a:r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t>: </a:t>
                    </a:r>
                    <a:fld id="{880487CD-78A6-4548-A99B-95869362670C}" type="VALUE"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1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[ARVO]</a:t>
                    </a:fld>
                    <a:endParaRPr lang="en-US" sz="1000" b="1" i="0" u="none" strike="noStrike" kern="1200" baseline="0">
                      <a:solidFill>
                        <a:sysClr val="windowText" lastClr="000000"/>
                      </a:solidFill>
                      <a:latin typeface="Myriad Pro" panose="020B0503030403020204" pitchFamily="34" charset="0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r">
                  <a:defRPr lang="fi-FI" sz="1000" b="1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Taulukko36!$B$8:$B$13</c:f>
              <c:strCache>
                <c:ptCount val="6"/>
                <c:pt idx="0">
                  <c:v>30–34</c:v>
                </c:pt>
                <c:pt idx="1">
                  <c:v>35–39</c:v>
                </c:pt>
                <c:pt idx="2">
                  <c:v>40–44</c:v>
                </c:pt>
                <c:pt idx="3">
                  <c:v>45–49</c:v>
                </c:pt>
                <c:pt idx="4">
                  <c:v>50–54</c:v>
                </c:pt>
                <c:pt idx="5">
                  <c:v>55–59</c:v>
                </c:pt>
              </c:strCache>
            </c:strRef>
          </c:cat>
          <c:val>
            <c:numRef>
              <c:f>Taulukko36!$E$8:$E$13</c:f>
              <c:numCache>
                <c:formatCode>#,##0</c:formatCode>
                <c:ptCount val="6"/>
                <c:pt idx="0">
                  <c:v>2829</c:v>
                </c:pt>
                <c:pt idx="1">
                  <c:v>3186</c:v>
                </c:pt>
                <c:pt idx="2">
                  <c:v>3360</c:v>
                </c:pt>
                <c:pt idx="3">
                  <c:v>3424</c:v>
                </c:pt>
                <c:pt idx="4">
                  <c:v>3470</c:v>
                </c:pt>
                <c:pt idx="5">
                  <c:v>3371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Taulukko36!$F$7</c:f>
              <c:strCache>
                <c:ptCount val="1"/>
                <c:pt idx="0">
                  <c:v>Alempi kk-aste</c:v>
                </c:pt>
              </c:strCache>
            </c:strRef>
          </c:tx>
          <c:spPr>
            <a:ln w="28575" cap="rnd">
              <a:solidFill>
                <a:srgbClr val="71277A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2.0865939787141127E-2"/>
                  <c:y val="-2.07253886010363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lang="fi-FI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defRPr>
                    </a:pPr>
                    <a:fld id="{6171CFAC-0B98-43B9-8722-7DA945E9D114}" type="SERIESNAME"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1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[SARJAN NIMI]</a:t>
                    </a:fld>
                    <a:r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t>: </a:t>
                    </a:r>
                    <a:fld id="{F8F8CA11-D56F-4B42-8958-CD60CE81F8E7}" type="VALUE"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1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[ARVO]</a:t>
                    </a:fld>
                    <a:endParaRPr lang="en-US" sz="1000" b="1" i="0" u="none" strike="noStrike" kern="1200" baseline="0">
                      <a:solidFill>
                        <a:sysClr val="windowText" lastClr="000000"/>
                      </a:solidFill>
                      <a:latin typeface="Myriad Pro" panose="020B0503030403020204" pitchFamily="34" charset="0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r">
                  <a:defRPr lang="fi-FI" sz="1000" b="1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Taulukko36!$B$8:$B$13</c:f>
              <c:strCache>
                <c:ptCount val="6"/>
                <c:pt idx="0">
                  <c:v>30–34</c:v>
                </c:pt>
                <c:pt idx="1">
                  <c:v>35–39</c:v>
                </c:pt>
                <c:pt idx="2">
                  <c:v>40–44</c:v>
                </c:pt>
                <c:pt idx="3">
                  <c:v>45–49</c:v>
                </c:pt>
                <c:pt idx="4">
                  <c:v>50–54</c:v>
                </c:pt>
                <c:pt idx="5">
                  <c:v>55–59</c:v>
                </c:pt>
              </c:strCache>
            </c:strRef>
          </c:cat>
          <c:val>
            <c:numRef>
              <c:f>Taulukko36!$F$8:$F$13</c:f>
              <c:numCache>
                <c:formatCode>#,##0</c:formatCode>
                <c:ptCount val="6"/>
                <c:pt idx="0">
                  <c:v>3096</c:v>
                </c:pt>
                <c:pt idx="1">
                  <c:v>3446</c:v>
                </c:pt>
                <c:pt idx="2">
                  <c:v>3706</c:v>
                </c:pt>
                <c:pt idx="3">
                  <c:v>3757</c:v>
                </c:pt>
                <c:pt idx="4">
                  <c:v>3885</c:v>
                </c:pt>
                <c:pt idx="5">
                  <c:v>4037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Taulukko36!$G$7</c:f>
              <c:strCache>
                <c:ptCount val="1"/>
                <c:pt idx="0">
                  <c:v>Ylempi kk-aste</c:v>
                </c:pt>
              </c:strCache>
            </c:strRef>
          </c:tx>
          <c:spPr>
            <a:ln w="28575" cap="rnd">
              <a:solidFill>
                <a:srgbClr val="2E75B6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2.2952533765855238E-2"/>
                  <c:y val="-2.53310305123776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lang="fi-FI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defRPr>
                    </a:pPr>
                    <a:fld id="{FEB5084D-8D51-4369-ABFF-5E594D67CAB2}" type="SERIESNAME"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1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[SARJAN NIMI]</a:t>
                    </a:fld>
                    <a:r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t>: </a:t>
                    </a:r>
                    <a:fld id="{228B4B9B-1CB3-42D3-B7ED-3FE4E6827496}" type="VALUE"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1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[ARVO]</a:t>
                    </a:fld>
                    <a:endParaRPr lang="en-US" sz="1000" b="1" i="0" u="none" strike="noStrike" kern="1200" baseline="0">
                      <a:solidFill>
                        <a:sysClr val="windowText" lastClr="000000"/>
                      </a:solidFill>
                      <a:latin typeface="Myriad Pro" panose="020B0503030403020204" pitchFamily="34" charset="0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r">
                  <a:defRPr lang="fi-FI" sz="1000" b="1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Taulukko36!$B$8:$B$13</c:f>
              <c:strCache>
                <c:ptCount val="6"/>
                <c:pt idx="0">
                  <c:v>30–34</c:v>
                </c:pt>
                <c:pt idx="1">
                  <c:v>35–39</c:v>
                </c:pt>
                <c:pt idx="2">
                  <c:v>40–44</c:v>
                </c:pt>
                <c:pt idx="3">
                  <c:v>45–49</c:v>
                </c:pt>
                <c:pt idx="4">
                  <c:v>50–54</c:v>
                </c:pt>
                <c:pt idx="5">
                  <c:v>55–59</c:v>
                </c:pt>
              </c:strCache>
            </c:strRef>
          </c:cat>
          <c:val>
            <c:numRef>
              <c:f>Taulukko36!$G$8:$G$13</c:f>
              <c:numCache>
                <c:formatCode>#,##0</c:formatCode>
                <c:ptCount val="6"/>
                <c:pt idx="0">
                  <c:v>3805</c:v>
                </c:pt>
                <c:pt idx="1">
                  <c:v>4267</c:v>
                </c:pt>
                <c:pt idx="2">
                  <c:v>4668</c:v>
                </c:pt>
                <c:pt idx="3">
                  <c:v>4872</c:v>
                </c:pt>
                <c:pt idx="4">
                  <c:v>4931</c:v>
                </c:pt>
                <c:pt idx="5">
                  <c:v>5069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Taulukko36!$H$7</c:f>
              <c:strCache>
                <c:ptCount val="1"/>
                <c:pt idx="0">
                  <c:v>Tutkijakoulutus</c:v>
                </c:pt>
              </c:strCache>
            </c:strRef>
          </c:tx>
          <c:spPr>
            <a:ln w="28575" cap="rnd">
              <a:solidFill>
                <a:srgbClr val="003867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2.681043244413776E-2"/>
                  <c:y val="-1.84225676453655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lang="fi-FI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defRPr>
                    </a:pPr>
                    <a:fld id="{11477F7F-9D29-42B4-86B9-78297229138A}" type="SERIESNAME"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1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[SARJAN NIMI]</a:t>
                    </a:fld>
                    <a:r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t>: </a:t>
                    </a:r>
                    <a:fld id="{BC1A7FA5-AC44-45D4-BB8B-4850DC19D806}" type="VALUE">
                      <a: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rPr>
                      <a:pPr algn="r">
                        <a:defRPr lang="fi-FI" sz="1000" b="1" i="0" u="none" strike="noStrike" kern="1200" baseline="0">
                          <a:solidFill>
                            <a:sysClr val="windowText" lastClr="00000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defRPr>
                      </a:pPr>
                      <a:t>[ARVO]</a:t>
                    </a:fld>
                    <a:endParaRPr lang="en-US" sz="1000" b="1" i="0" u="none" strike="noStrike" kern="1200" baseline="0">
                      <a:solidFill>
                        <a:sysClr val="windowText" lastClr="000000"/>
                      </a:solidFill>
                      <a:latin typeface="Myriad Pro" panose="020B0503030403020204" pitchFamily="34" charset="0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r">
                  <a:defRPr lang="fi-FI" sz="1000" b="1" i="0" u="none" strike="noStrike" kern="1200" baseline="0">
                    <a:solidFill>
                      <a:sysClr val="windowText" lastClr="000000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Taulukko36!$B$8:$B$13</c:f>
              <c:strCache>
                <c:ptCount val="6"/>
                <c:pt idx="0">
                  <c:v>30–34</c:v>
                </c:pt>
                <c:pt idx="1">
                  <c:v>35–39</c:v>
                </c:pt>
                <c:pt idx="2">
                  <c:v>40–44</c:v>
                </c:pt>
                <c:pt idx="3">
                  <c:v>45–49</c:v>
                </c:pt>
                <c:pt idx="4">
                  <c:v>50–54</c:v>
                </c:pt>
                <c:pt idx="5">
                  <c:v>55–59</c:v>
                </c:pt>
              </c:strCache>
            </c:strRef>
          </c:cat>
          <c:val>
            <c:numRef>
              <c:f>Taulukko36!$H$8:$H$13</c:f>
              <c:numCache>
                <c:formatCode>#,##0</c:formatCode>
                <c:ptCount val="6"/>
                <c:pt idx="0">
                  <c:v>3934</c:v>
                </c:pt>
                <c:pt idx="1">
                  <c:v>4515</c:v>
                </c:pt>
                <c:pt idx="2">
                  <c:v>5074</c:v>
                </c:pt>
                <c:pt idx="3">
                  <c:v>5642</c:v>
                </c:pt>
                <c:pt idx="4">
                  <c:v>5801</c:v>
                </c:pt>
                <c:pt idx="5">
                  <c:v>6108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86095728"/>
        <c:axId val="-286849904"/>
      </c:lineChart>
      <c:catAx>
        <c:axId val="-28609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i-FI" sz="1000" b="0" i="0" u="none" strike="noStrike" kern="1200" baseline="0">
                <a:solidFill>
                  <a:sysClr val="windowText" lastClr="000000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fi-FI"/>
          </a:p>
        </c:txPr>
        <c:crossAx val="-286849904"/>
        <c:crosses val="autoZero"/>
        <c:auto val="1"/>
        <c:lblAlgn val="ctr"/>
        <c:lblOffset val="100"/>
        <c:noMultiLvlLbl val="0"/>
      </c:catAx>
      <c:valAx>
        <c:axId val="-286849904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fi-FI"/>
          </a:p>
        </c:txPr>
        <c:crossAx val="-2860957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360"/>
      <c:rAngAx val="0"/>
      <c:perspective val="20"/>
    </c:view3D>
    <c:floor>
      <c:thickness val="0"/>
    </c:floor>
    <c:sideWall>
      <c:thickness val="0"/>
      <c:spPr>
        <a:noFill/>
        <a:ln w="9525">
          <a:solidFill>
            <a:srgbClr val="C0C0C0"/>
          </a:solidFill>
        </a:ln>
      </c:spPr>
    </c:sideWall>
    <c:backWall>
      <c:thickness val="0"/>
      <c:spPr>
        <a:noFill/>
        <a:ln w="9525">
          <a:solidFill>
            <a:srgbClr val="C0C0C0"/>
          </a:solidFill>
        </a:ln>
      </c:spPr>
    </c:backWall>
    <c:plotArea>
      <c:layout>
        <c:manualLayout>
          <c:layoutTarget val="inner"/>
          <c:xMode val="edge"/>
          <c:yMode val="edge"/>
          <c:x val="0.1830753303324299"/>
          <c:y val="0.13552035314857214"/>
          <c:w val="0.67348112829279083"/>
          <c:h val="0.8644796468514279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Vaihtanut ammattia tai alaa, n=3216</c:v>
                </c:pt>
              </c:strCache>
            </c:strRef>
          </c:tx>
          <c:spPr>
            <a:solidFill>
              <a:srgbClr val="008F9A"/>
            </a:solidFill>
            <a:ln w="25399">
              <a:noFill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A0DAFA"/>
              </a:solidFill>
              <a:ln w="25399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FFFFF">
                  <a:lumMod val="50000"/>
                </a:srgbClr>
              </a:solidFill>
              <a:ln w="25399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844811125505596E-3"/>
                  <c:y val="1.8659489442657291E-2"/>
                </c:manualLayout>
              </c:layout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>
                    <a:defRPr lang="fi-FI" sz="1200" noProof="0"/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9922298145100876E-2"/>
                  <c:y val="-9.18072857757023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7640571276705073E-2"/>
                  <c:y val="-1.1196046296973806E-2"/>
                </c:manualLayout>
              </c:layout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1200"/>
                </a:pPr>
                <a:endParaRPr lang="fi-FI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Kyllä</c:v>
                </c:pt>
                <c:pt idx="1">
                  <c:v>En</c:v>
                </c:pt>
                <c:pt idx="2">
                  <c:v>En osaa sanoa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53</c:v>
                </c:pt>
                <c:pt idx="1">
                  <c:v>46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100" b="0" i="0" u="none" strike="noStrike" baseline="0">
          <a:solidFill>
            <a:schemeClr val="tx1"/>
          </a:solidFill>
          <a:latin typeface="Calibri" panose="020F0502020204030204" pitchFamily="34" charset="0"/>
          <a:ea typeface="Tahoma"/>
          <a:cs typeface="Tahoma"/>
        </a:defRPr>
      </a:pPr>
      <a:endParaRPr lang="fi-FI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360"/>
      <c:rAngAx val="0"/>
      <c:perspective val="20"/>
    </c:view3D>
    <c:floor>
      <c:thickness val="0"/>
    </c:floor>
    <c:sideWall>
      <c:thickness val="0"/>
      <c:spPr>
        <a:noFill/>
        <a:ln w="9525">
          <a:solidFill>
            <a:srgbClr val="C0C0C0"/>
          </a:solidFill>
        </a:ln>
      </c:spPr>
    </c:sideWall>
    <c:backWall>
      <c:thickness val="0"/>
      <c:spPr>
        <a:noFill/>
        <a:ln w="9525">
          <a:solidFill>
            <a:srgbClr val="C0C0C0"/>
          </a:solidFill>
        </a:ln>
      </c:spPr>
    </c:backWall>
    <c:plotArea>
      <c:layout>
        <c:manualLayout>
          <c:layoutTarget val="inner"/>
          <c:xMode val="edge"/>
          <c:yMode val="edge"/>
          <c:x val="0.18895552075799818"/>
          <c:y val="0.13552035314857214"/>
          <c:w val="0.67348112829279083"/>
          <c:h val="0.8644796468514279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Opiskellut uuden ammatin tai tutkinnon, n=1706</c:v>
                </c:pt>
              </c:strCache>
            </c:strRef>
          </c:tx>
          <c:spPr>
            <a:solidFill>
              <a:srgbClr val="008F9A"/>
            </a:solidFill>
            <a:ln w="25399">
              <a:noFill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A0DAFA"/>
              </a:solidFill>
              <a:ln w="25399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FFFFF">
                  <a:lumMod val="50000"/>
                </a:srgbClr>
              </a:solidFill>
              <a:ln w="25399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0.10290333244744627"/>
                  <c:y val="-8.2104927230106955E-2"/>
                </c:manualLayout>
              </c:layout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>
                    <a:defRPr lang="fi-FI" sz="1200" noProof="0"/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32251038756474E-2"/>
                  <c:y val="-4.70231005878071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5281142553410132E-2"/>
                  <c:y val="-3.7320154323246028E-2"/>
                </c:manualLayout>
              </c:layout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chemeClr val="tx1"/>
                      </a:solidFill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1200"/>
                </a:pPr>
                <a:endParaRPr lang="fi-FI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Kyllä</c:v>
                </c:pt>
                <c:pt idx="1">
                  <c:v>En</c:v>
                </c:pt>
                <c:pt idx="2">
                  <c:v>En osaa sanoa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85</c:v>
                </c:pt>
                <c:pt idx="1">
                  <c:v>7</c:v>
                </c:pt>
                <c:pt idx="2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100" b="0" i="0" u="none" strike="noStrike" baseline="0">
          <a:solidFill>
            <a:schemeClr val="tx1"/>
          </a:solidFill>
          <a:latin typeface="Calibri" panose="020F0502020204030204" pitchFamily="34" charset="0"/>
          <a:ea typeface="Tahoma"/>
          <a:cs typeface="Tahoma"/>
        </a:defRPr>
      </a:pPr>
      <a:endParaRPr lang="fi-FI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D528A9-0912-4C57-8CA1-FBB254019701}" type="doc">
      <dgm:prSet loTypeId="urn:microsoft.com/office/officeart/2005/8/layout/target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i-FI"/>
        </a:p>
      </dgm:t>
    </dgm:pt>
    <dgm:pt modelId="{C64CDCF1-7AB5-46DD-8E4E-9DEC4588651F}">
      <dgm:prSet phldrT="[Teksti]"/>
      <dgm:spPr>
        <a:solidFill>
          <a:srgbClr val="99CC4D"/>
        </a:solidFill>
      </dgm:spPr>
      <dgm:t>
        <a:bodyPr/>
        <a:lstStyle/>
        <a:p>
          <a:r>
            <a:rPr lang="fi-FI" dirty="0" smtClean="0"/>
            <a:t>Esimerkki: Matti Möttösen taitekohtaturva</a:t>
          </a:r>
          <a:endParaRPr lang="fi-FI" dirty="0"/>
        </a:p>
      </dgm:t>
    </dgm:pt>
    <dgm:pt modelId="{CC986CCE-54A2-4711-BADC-A5D8123A837D}" type="parTrans" cxnId="{6C3F4A90-C658-4B76-8189-D74C05240D58}">
      <dgm:prSet/>
      <dgm:spPr/>
      <dgm:t>
        <a:bodyPr/>
        <a:lstStyle/>
        <a:p>
          <a:endParaRPr lang="fi-FI"/>
        </a:p>
      </dgm:t>
    </dgm:pt>
    <dgm:pt modelId="{7E6FA803-ABB5-4674-953C-E88B073EE783}" type="sibTrans" cxnId="{6C3F4A90-C658-4B76-8189-D74C05240D58}">
      <dgm:prSet/>
      <dgm:spPr/>
      <dgm:t>
        <a:bodyPr/>
        <a:lstStyle/>
        <a:p>
          <a:endParaRPr lang="fi-FI"/>
        </a:p>
      </dgm:t>
    </dgm:pt>
    <dgm:pt modelId="{182C2F8F-6937-4017-A9CB-AAF8D479BAD0}">
      <dgm:prSet phldrT="[Teksti]" custT="1"/>
      <dgm:spPr>
        <a:ln>
          <a:solidFill>
            <a:schemeClr val="bg1"/>
          </a:solidFill>
        </a:ln>
      </dgm:spPr>
      <dgm:t>
        <a:bodyPr/>
        <a:lstStyle/>
        <a:p>
          <a:r>
            <a:rPr lang="fi-FI" sz="1200" dirty="0" smtClean="0"/>
            <a:t>Tietoa työmarkkina-näkymistä</a:t>
          </a:r>
        </a:p>
        <a:p>
          <a:r>
            <a:rPr lang="fi-FI" sz="1200" dirty="0" smtClean="0"/>
            <a:t>(vaihda paikkakunta tästä)</a:t>
          </a:r>
          <a:endParaRPr lang="fi-FI" sz="1200" dirty="0"/>
        </a:p>
      </dgm:t>
    </dgm:pt>
    <dgm:pt modelId="{CB200577-5A59-4A5E-B9CF-89F395DC5CFD}" type="parTrans" cxnId="{AB0AF694-BC11-413B-9819-5E65B132280A}">
      <dgm:prSet/>
      <dgm:spPr/>
      <dgm:t>
        <a:bodyPr/>
        <a:lstStyle/>
        <a:p>
          <a:endParaRPr lang="fi-FI"/>
        </a:p>
      </dgm:t>
    </dgm:pt>
    <dgm:pt modelId="{49DB5336-FD48-4B0F-8281-345B4012CBA6}" type="sibTrans" cxnId="{AB0AF694-BC11-413B-9819-5E65B132280A}">
      <dgm:prSet/>
      <dgm:spPr/>
      <dgm:t>
        <a:bodyPr/>
        <a:lstStyle/>
        <a:p>
          <a:endParaRPr lang="fi-FI"/>
        </a:p>
      </dgm:t>
    </dgm:pt>
    <dgm:pt modelId="{CC687979-E23F-4216-8F68-C853D3F8E36F}">
      <dgm:prSet phldrT="[Teksti]" custT="1"/>
      <dgm:spPr>
        <a:ln>
          <a:solidFill>
            <a:schemeClr val="bg1"/>
          </a:solidFill>
        </a:ln>
      </dgm:spPr>
      <dgm:t>
        <a:bodyPr/>
        <a:lstStyle/>
        <a:p>
          <a:r>
            <a:rPr lang="fi-FI" sz="1200" dirty="0" smtClean="0">
              <a:solidFill>
                <a:srgbClr val="FF0000"/>
              </a:solidFill>
            </a:rPr>
            <a:t>Varaa tästä aika uraohjaukseen!</a:t>
          </a:r>
        </a:p>
        <a:p>
          <a:r>
            <a:rPr lang="fi-FI" sz="1200" dirty="0" smtClean="0"/>
            <a:t>Katso yhdessä asiantuntijan kanssa, mille alalle kouluttautuminen sopisi sinulle</a:t>
          </a:r>
          <a:endParaRPr lang="fi-FI" sz="1200" dirty="0"/>
        </a:p>
      </dgm:t>
    </dgm:pt>
    <dgm:pt modelId="{F23557D9-B23B-4BD8-A326-3F07BCDFC6E6}" type="parTrans" cxnId="{CC83B604-DE8B-40B4-92D4-249B78C85894}">
      <dgm:prSet/>
      <dgm:spPr/>
      <dgm:t>
        <a:bodyPr/>
        <a:lstStyle/>
        <a:p>
          <a:endParaRPr lang="fi-FI"/>
        </a:p>
      </dgm:t>
    </dgm:pt>
    <dgm:pt modelId="{539E3C37-E655-4506-A023-FEEA0CACAB51}" type="sibTrans" cxnId="{CC83B604-DE8B-40B4-92D4-249B78C85894}">
      <dgm:prSet/>
      <dgm:spPr/>
      <dgm:t>
        <a:bodyPr/>
        <a:lstStyle/>
        <a:p>
          <a:endParaRPr lang="fi-FI"/>
        </a:p>
      </dgm:t>
    </dgm:pt>
    <dgm:pt modelId="{E7208242-8B09-4666-B2B6-883EE12CC240}">
      <dgm:prSet phldrT="[Teksti]"/>
      <dgm:spPr>
        <a:solidFill>
          <a:srgbClr val="F9A83D"/>
        </a:solidFill>
      </dgm:spPr>
      <dgm:t>
        <a:bodyPr/>
        <a:lstStyle/>
        <a:p>
          <a:r>
            <a:rPr lang="fi-FI" dirty="0" smtClean="0"/>
            <a:t>Henkilön koulutustiedot </a:t>
          </a:r>
          <a:endParaRPr lang="fi-FI" dirty="0"/>
        </a:p>
      </dgm:t>
    </dgm:pt>
    <dgm:pt modelId="{FEA6B83C-638A-465B-B3B1-D62FF6FBE46B}" type="parTrans" cxnId="{294AC44C-F14D-48C0-A1F2-C1C64F67021A}">
      <dgm:prSet/>
      <dgm:spPr/>
      <dgm:t>
        <a:bodyPr/>
        <a:lstStyle/>
        <a:p>
          <a:endParaRPr lang="fi-FI"/>
        </a:p>
      </dgm:t>
    </dgm:pt>
    <dgm:pt modelId="{A9EBF91F-1C45-45D5-926C-A2A48BC992D8}" type="sibTrans" cxnId="{294AC44C-F14D-48C0-A1F2-C1C64F67021A}">
      <dgm:prSet/>
      <dgm:spPr/>
      <dgm:t>
        <a:bodyPr/>
        <a:lstStyle/>
        <a:p>
          <a:endParaRPr lang="fi-FI"/>
        </a:p>
      </dgm:t>
    </dgm:pt>
    <dgm:pt modelId="{25219D3E-FBD1-4F9B-BAB0-C6CE81CCA63B}">
      <dgm:prSet phldrT="[Teksti]" custT="1"/>
      <dgm:spPr>
        <a:ln>
          <a:solidFill>
            <a:schemeClr val="bg1"/>
          </a:solidFill>
        </a:ln>
      </dgm:spPr>
      <dgm:t>
        <a:bodyPr/>
        <a:lstStyle/>
        <a:p>
          <a:r>
            <a:rPr lang="fi-FI" sz="1200" dirty="0" smtClean="0"/>
            <a:t>Xxxx euroa taitekohtaturva-koulutusrahaa</a:t>
          </a:r>
          <a:endParaRPr lang="fi-FI" sz="1200" dirty="0"/>
        </a:p>
      </dgm:t>
    </dgm:pt>
    <dgm:pt modelId="{82C09B58-C490-4AD6-972B-32171B303835}" type="parTrans" cxnId="{EFDE3B28-8E89-4A83-97BD-217F6590210A}">
      <dgm:prSet/>
      <dgm:spPr/>
      <dgm:t>
        <a:bodyPr/>
        <a:lstStyle/>
        <a:p>
          <a:endParaRPr lang="fi-FI"/>
        </a:p>
      </dgm:t>
    </dgm:pt>
    <dgm:pt modelId="{109DE7A0-7E2A-475E-9C8D-98544770D0A6}" type="sibTrans" cxnId="{EFDE3B28-8E89-4A83-97BD-217F6590210A}">
      <dgm:prSet/>
      <dgm:spPr/>
      <dgm:t>
        <a:bodyPr/>
        <a:lstStyle/>
        <a:p>
          <a:endParaRPr lang="fi-FI"/>
        </a:p>
      </dgm:t>
    </dgm:pt>
    <dgm:pt modelId="{DBEE2844-079F-45BD-9D20-40373EC3FFDB}">
      <dgm:prSet phldrT="[Teksti]" custT="1"/>
      <dgm:spPr>
        <a:ln>
          <a:solidFill>
            <a:schemeClr val="bg1"/>
          </a:solidFill>
        </a:ln>
      </dgm:spPr>
      <dgm:t>
        <a:bodyPr/>
        <a:lstStyle/>
        <a:p>
          <a:r>
            <a:rPr lang="fi-FI" sz="1200" dirty="0" smtClean="0"/>
            <a:t>Turku tarvitsee metallialan osaajia! Tutustu räätälöityihin paketteihin tästä</a:t>
          </a:r>
          <a:r>
            <a:rPr lang="fi-FI" sz="1000" dirty="0" smtClean="0"/>
            <a:t>.</a:t>
          </a:r>
          <a:endParaRPr lang="fi-FI" sz="1000" dirty="0"/>
        </a:p>
      </dgm:t>
    </dgm:pt>
    <dgm:pt modelId="{892D8FEA-AD45-49D8-8349-AEDD44B97CE3}" type="parTrans" cxnId="{12639839-F6B1-4A2F-B75A-B48D4867E5B1}">
      <dgm:prSet/>
      <dgm:spPr/>
      <dgm:t>
        <a:bodyPr/>
        <a:lstStyle/>
        <a:p>
          <a:endParaRPr lang="fi-FI"/>
        </a:p>
      </dgm:t>
    </dgm:pt>
    <dgm:pt modelId="{56817EC9-BA79-44D1-8B92-C3B1BDD53DF2}" type="sibTrans" cxnId="{12639839-F6B1-4A2F-B75A-B48D4867E5B1}">
      <dgm:prSet/>
      <dgm:spPr/>
      <dgm:t>
        <a:bodyPr/>
        <a:lstStyle/>
        <a:p>
          <a:endParaRPr lang="fi-FI"/>
        </a:p>
      </dgm:t>
    </dgm:pt>
    <dgm:pt modelId="{D9F63BFC-C4A7-4B4E-B05F-CE912F1F5CF5}">
      <dgm:prSet phldrT="[Teksti]"/>
      <dgm:spPr>
        <a:solidFill>
          <a:srgbClr val="7F52A3"/>
        </a:solidFill>
      </dgm:spPr>
      <dgm:t>
        <a:bodyPr/>
        <a:lstStyle/>
        <a:p>
          <a:r>
            <a:rPr lang="fi-FI" dirty="0" smtClean="0"/>
            <a:t>Oikeutta koulutukseen X päivää</a:t>
          </a:r>
          <a:endParaRPr lang="fi-FI" dirty="0"/>
        </a:p>
      </dgm:t>
    </dgm:pt>
    <dgm:pt modelId="{1BC19FCC-68A8-4177-A391-F69DFEBB66FA}" type="parTrans" cxnId="{F88BDA3A-9BF4-462A-BEB5-620FC4FB91F6}">
      <dgm:prSet/>
      <dgm:spPr/>
      <dgm:t>
        <a:bodyPr/>
        <a:lstStyle/>
        <a:p>
          <a:endParaRPr lang="fi-FI"/>
        </a:p>
      </dgm:t>
    </dgm:pt>
    <dgm:pt modelId="{BF1FDF94-B5E6-45A8-A05F-4E27B72FFB95}" type="sibTrans" cxnId="{F88BDA3A-9BF4-462A-BEB5-620FC4FB91F6}">
      <dgm:prSet/>
      <dgm:spPr/>
      <dgm:t>
        <a:bodyPr/>
        <a:lstStyle/>
        <a:p>
          <a:endParaRPr lang="fi-FI"/>
        </a:p>
      </dgm:t>
    </dgm:pt>
    <dgm:pt modelId="{F64A2B8F-C60D-49F6-92CF-F7DEF028B8CE}">
      <dgm:prSet phldrT="[Teksti]"/>
      <dgm:spPr>
        <a:ln>
          <a:solidFill>
            <a:schemeClr val="bg1"/>
          </a:solidFill>
        </a:ln>
      </dgm:spPr>
      <dgm:t>
        <a:bodyPr/>
        <a:lstStyle/>
        <a:p>
          <a:r>
            <a:rPr lang="fi-FI" dirty="0" smtClean="0"/>
            <a:t>Selaa koulutuksen tarjoajia </a:t>
          </a:r>
          <a:endParaRPr lang="fi-FI" dirty="0"/>
        </a:p>
      </dgm:t>
    </dgm:pt>
    <dgm:pt modelId="{C6E1A156-A9FC-4608-8D33-B893955FE39C}" type="parTrans" cxnId="{C28927A8-CCAD-47FA-89AB-6319EF7F2A5B}">
      <dgm:prSet/>
      <dgm:spPr/>
      <dgm:t>
        <a:bodyPr/>
        <a:lstStyle/>
        <a:p>
          <a:endParaRPr lang="fi-FI"/>
        </a:p>
      </dgm:t>
    </dgm:pt>
    <dgm:pt modelId="{0BD3DFA5-39CA-421C-8A1B-78BE6DF196CD}" type="sibTrans" cxnId="{C28927A8-CCAD-47FA-89AB-6319EF7F2A5B}">
      <dgm:prSet/>
      <dgm:spPr/>
      <dgm:t>
        <a:bodyPr/>
        <a:lstStyle/>
        <a:p>
          <a:endParaRPr lang="fi-FI"/>
        </a:p>
      </dgm:t>
    </dgm:pt>
    <dgm:pt modelId="{5F02D66C-2C5C-42CE-B6C4-B455CA1E733E}">
      <dgm:prSet phldrT="[Teksti]"/>
      <dgm:spPr>
        <a:ln>
          <a:solidFill>
            <a:schemeClr val="bg1"/>
          </a:solidFill>
        </a:ln>
      </dgm:spPr>
      <dgm:t>
        <a:bodyPr/>
        <a:lstStyle/>
        <a:p>
          <a:r>
            <a:rPr lang="fi-FI" dirty="0" smtClean="0"/>
            <a:t>Lue palautetta ja arvioita koulutuksen tarjoajista</a:t>
          </a:r>
          <a:endParaRPr lang="fi-FI" dirty="0"/>
        </a:p>
      </dgm:t>
    </dgm:pt>
    <dgm:pt modelId="{F1BC6746-EE0E-4DB8-A67E-D13F2DF42398}" type="parTrans" cxnId="{E5FE1A30-8542-49F5-BAAA-769485A1668F}">
      <dgm:prSet/>
      <dgm:spPr/>
      <dgm:t>
        <a:bodyPr/>
        <a:lstStyle/>
        <a:p>
          <a:endParaRPr lang="fi-FI"/>
        </a:p>
      </dgm:t>
    </dgm:pt>
    <dgm:pt modelId="{A6BE0BBF-4707-4E64-A87E-61AA0C18E872}" type="sibTrans" cxnId="{E5FE1A30-8542-49F5-BAAA-769485A1668F}">
      <dgm:prSet/>
      <dgm:spPr/>
      <dgm:t>
        <a:bodyPr/>
        <a:lstStyle/>
        <a:p>
          <a:endParaRPr lang="fi-FI"/>
        </a:p>
      </dgm:t>
    </dgm:pt>
    <dgm:pt modelId="{1BE00248-DB87-48EC-BC83-1083D16ABB5F}" type="pres">
      <dgm:prSet presAssocID="{D8D528A9-0912-4C57-8CA1-FBB254019701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fi-FI"/>
        </a:p>
      </dgm:t>
    </dgm:pt>
    <dgm:pt modelId="{038D7E9D-FF49-4387-934C-EF8F1FDF6220}" type="pres">
      <dgm:prSet presAssocID="{D8D528A9-0912-4C57-8CA1-FBB254019701}" presName="outerBox" presStyleCnt="0"/>
      <dgm:spPr/>
    </dgm:pt>
    <dgm:pt modelId="{76CC0EA5-66AA-4683-BFD8-9C8832B69D6D}" type="pres">
      <dgm:prSet presAssocID="{D8D528A9-0912-4C57-8CA1-FBB254019701}" presName="outerBoxParent" presStyleLbl="node1" presStyleIdx="0" presStyleCnt="3"/>
      <dgm:spPr/>
      <dgm:t>
        <a:bodyPr/>
        <a:lstStyle/>
        <a:p>
          <a:endParaRPr lang="fi-FI"/>
        </a:p>
      </dgm:t>
    </dgm:pt>
    <dgm:pt modelId="{2E095389-320E-4D1D-979F-62262B187C1F}" type="pres">
      <dgm:prSet presAssocID="{D8D528A9-0912-4C57-8CA1-FBB254019701}" presName="outerBoxChildren" presStyleCnt="0"/>
      <dgm:spPr/>
    </dgm:pt>
    <dgm:pt modelId="{EBA2039F-B64A-4944-87C0-12B4B2308723}" type="pres">
      <dgm:prSet presAssocID="{182C2F8F-6937-4017-A9CB-AAF8D479BAD0}" presName="oChild" presStyleLbl="fgAcc1" presStyleIdx="0" presStyleCnt="6" custLinFactY="-14158" custLinFactNeighborY="-100000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1D6897C9-ABA9-4E98-BB1D-0A318051A5AB}" type="pres">
      <dgm:prSet presAssocID="{49DB5336-FD48-4B0F-8281-345B4012CBA6}" presName="outerSibTrans" presStyleCnt="0"/>
      <dgm:spPr/>
    </dgm:pt>
    <dgm:pt modelId="{875E6CFB-5E03-4332-8E7E-8AA1E66D8162}" type="pres">
      <dgm:prSet presAssocID="{CC687979-E23F-4216-8F68-C853D3F8E36F}" presName="oChild" presStyleLbl="fgAcc1" presStyleIdx="1" presStyleCnt="6" custScaleY="133489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BC842BD3-B42A-4339-A6CD-9C6A9C1E0D3E}" type="pres">
      <dgm:prSet presAssocID="{D8D528A9-0912-4C57-8CA1-FBB254019701}" presName="middleBox" presStyleCnt="0"/>
      <dgm:spPr/>
    </dgm:pt>
    <dgm:pt modelId="{A6938CB3-DC83-459E-889D-1750C6F8E0FD}" type="pres">
      <dgm:prSet presAssocID="{D8D528A9-0912-4C57-8CA1-FBB254019701}" presName="middleBoxParent" presStyleLbl="node1" presStyleIdx="1" presStyleCnt="3"/>
      <dgm:spPr/>
      <dgm:t>
        <a:bodyPr/>
        <a:lstStyle/>
        <a:p>
          <a:endParaRPr lang="fi-FI"/>
        </a:p>
      </dgm:t>
    </dgm:pt>
    <dgm:pt modelId="{565F87CC-BFFE-47EF-A25B-AB6C6362F9A7}" type="pres">
      <dgm:prSet presAssocID="{D8D528A9-0912-4C57-8CA1-FBB254019701}" presName="middleBoxChildren" presStyleCnt="0"/>
      <dgm:spPr/>
    </dgm:pt>
    <dgm:pt modelId="{663DAC1E-30D5-4644-819F-DBE738F0B92E}" type="pres">
      <dgm:prSet presAssocID="{25219D3E-FBD1-4F9B-BAB0-C6CE81CCA63B}" presName="mChild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58B2027A-59E6-46FA-A6F1-147F44699B76}" type="pres">
      <dgm:prSet presAssocID="{109DE7A0-7E2A-475E-9C8D-98544770D0A6}" presName="middleSibTrans" presStyleCnt="0"/>
      <dgm:spPr/>
    </dgm:pt>
    <dgm:pt modelId="{12F12E0A-B749-4932-9C82-437CE35CF5DB}" type="pres">
      <dgm:prSet presAssocID="{DBEE2844-079F-45BD-9D20-40373EC3FFDB}" presName="mChild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DAE119E9-72C9-44A9-9720-E9FC5D17B596}" type="pres">
      <dgm:prSet presAssocID="{D8D528A9-0912-4C57-8CA1-FBB254019701}" presName="centerBox" presStyleCnt="0"/>
      <dgm:spPr/>
    </dgm:pt>
    <dgm:pt modelId="{C5115C40-BC70-47A1-B04E-24C1FFD5DD56}" type="pres">
      <dgm:prSet presAssocID="{D8D528A9-0912-4C57-8CA1-FBB254019701}" presName="centerBoxParent" presStyleLbl="node1" presStyleIdx="2" presStyleCnt="3"/>
      <dgm:spPr/>
      <dgm:t>
        <a:bodyPr/>
        <a:lstStyle/>
        <a:p>
          <a:endParaRPr lang="fi-FI"/>
        </a:p>
      </dgm:t>
    </dgm:pt>
    <dgm:pt modelId="{D74E9905-0878-4E4B-B486-0F50147974CA}" type="pres">
      <dgm:prSet presAssocID="{D8D528A9-0912-4C57-8CA1-FBB254019701}" presName="centerBoxChildren" presStyleCnt="0"/>
      <dgm:spPr/>
    </dgm:pt>
    <dgm:pt modelId="{99181A1F-DA12-4785-B737-6A70F3FB044D}" type="pres">
      <dgm:prSet presAssocID="{F64A2B8F-C60D-49F6-92CF-F7DEF028B8CE}" presName="cChild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0DCE4821-4ED4-435B-BB1A-E4E490163ADE}" type="pres">
      <dgm:prSet presAssocID="{0BD3DFA5-39CA-421C-8A1B-78BE6DF196CD}" presName="centerSibTrans" presStyleCnt="0"/>
      <dgm:spPr/>
    </dgm:pt>
    <dgm:pt modelId="{3F0AFF2A-FFB1-4A87-8B64-2759F484B74D}" type="pres">
      <dgm:prSet presAssocID="{5F02D66C-2C5C-42CE-B6C4-B455CA1E733E}" presName="cChild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F88BDA3A-9BF4-462A-BEB5-620FC4FB91F6}" srcId="{D8D528A9-0912-4C57-8CA1-FBB254019701}" destId="{D9F63BFC-C4A7-4B4E-B05F-CE912F1F5CF5}" srcOrd="2" destOrd="0" parTransId="{1BC19FCC-68A8-4177-A391-F69DFEBB66FA}" sibTransId="{BF1FDF94-B5E6-45A8-A05F-4E27B72FFB95}"/>
    <dgm:cxn modelId="{AB0AF694-BC11-413B-9819-5E65B132280A}" srcId="{C64CDCF1-7AB5-46DD-8E4E-9DEC4588651F}" destId="{182C2F8F-6937-4017-A9CB-AAF8D479BAD0}" srcOrd="0" destOrd="0" parTransId="{CB200577-5A59-4A5E-B9CF-89F395DC5CFD}" sibTransId="{49DB5336-FD48-4B0F-8281-345B4012CBA6}"/>
    <dgm:cxn modelId="{12639839-F6B1-4A2F-B75A-B48D4867E5B1}" srcId="{E7208242-8B09-4666-B2B6-883EE12CC240}" destId="{DBEE2844-079F-45BD-9D20-40373EC3FFDB}" srcOrd="1" destOrd="0" parTransId="{892D8FEA-AD45-49D8-8349-AEDD44B97CE3}" sibTransId="{56817EC9-BA79-44D1-8B92-C3B1BDD53DF2}"/>
    <dgm:cxn modelId="{EFDE3B28-8E89-4A83-97BD-217F6590210A}" srcId="{E7208242-8B09-4666-B2B6-883EE12CC240}" destId="{25219D3E-FBD1-4F9B-BAB0-C6CE81CCA63B}" srcOrd="0" destOrd="0" parTransId="{82C09B58-C490-4AD6-972B-32171B303835}" sibTransId="{109DE7A0-7E2A-475E-9C8D-98544770D0A6}"/>
    <dgm:cxn modelId="{020B7509-CEA0-486D-9455-9A52B6952697}" type="presOf" srcId="{C64CDCF1-7AB5-46DD-8E4E-9DEC4588651F}" destId="{76CC0EA5-66AA-4683-BFD8-9C8832B69D6D}" srcOrd="0" destOrd="0" presId="urn:microsoft.com/office/officeart/2005/8/layout/target2"/>
    <dgm:cxn modelId="{4268904B-D4CC-480A-8DE5-1074D3D73836}" type="presOf" srcId="{CC687979-E23F-4216-8F68-C853D3F8E36F}" destId="{875E6CFB-5E03-4332-8E7E-8AA1E66D8162}" srcOrd="0" destOrd="0" presId="urn:microsoft.com/office/officeart/2005/8/layout/target2"/>
    <dgm:cxn modelId="{B10893C1-E0D8-40CC-A073-5D21FA92C592}" type="presOf" srcId="{25219D3E-FBD1-4F9B-BAB0-C6CE81CCA63B}" destId="{663DAC1E-30D5-4644-819F-DBE738F0B92E}" srcOrd="0" destOrd="0" presId="urn:microsoft.com/office/officeart/2005/8/layout/target2"/>
    <dgm:cxn modelId="{60C2499E-B5D5-415A-89DD-66CFD8348AED}" type="presOf" srcId="{D9F63BFC-C4A7-4B4E-B05F-CE912F1F5CF5}" destId="{C5115C40-BC70-47A1-B04E-24C1FFD5DD56}" srcOrd="0" destOrd="0" presId="urn:microsoft.com/office/officeart/2005/8/layout/target2"/>
    <dgm:cxn modelId="{FC71AA78-7BAD-47D4-8317-BD92D4C23D12}" type="presOf" srcId="{F64A2B8F-C60D-49F6-92CF-F7DEF028B8CE}" destId="{99181A1F-DA12-4785-B737-6A70F3FB044D}" srcOrd="0" destOrd="0" presId="urn:microsoft.com/office/officeart/2005/8/layout/target2"/>
    <dgm:cxn modelId="{0BFC4F7B-D586-4C3B-8A25-7A51A3E5A2E6}" type="presOf" srcId="{182C2F8F-6937-4017-A9CB-AAF8D479BAD0}" destId="{EBA2039F-B64A-4944-87C0-12B4B2308723}" srcOrd="0" destOrd="0" presId="urn:microsoft.com/office/officeart/2005/8/layout/target2"/>
    <dgm:cxn modelId="{0874CE7E-CA5A-4730-A757-6A6B3B371270}" type="presOf" srcId="{E7208242-8B09-4666-B2B6-883EE12CC240}" destId="{A6938CB3-DC83-459E-889D-1750C6F8E0FD}" srcOrd="0" destOrd="0" presId="urn:microsoft.com/office/officeart/2005/8/layout/target2"/>
    <dgm:cxn modelId="{6C3F4A90-C658-4B76-8189-D74C05240D58}" srcId="{D8D528A9-0912-4C57-8CA1-FBB254019701}" destId="{C64CDCF1-7AB5-46DD-8E4E-9DEC4588651F}" srcOrd="0" destOrd="0" parTransId="{CC986CCE-54A2-4711-BADC-A5D8123A837D}" sibTransId="{7E6FA803-ABB5-4674-953C-E88B073EE783}"/>
    <dgm:cxn modelId="{E9216114-FFB6-4E48-B694-87828C3AE269}" type="presOf" srcId="{DBEE2844-079F-45BD-9D20-40373EC3FFDB}" destId="{12F12E0A-B749-4932-9C82-437CE35CF5DB}" srcOrd="0" destOrd="0" presId="urn:microsoft.com/office/officeart/2005/8/layout/target2"/>
    <dgm:cxn modelId="{C28927A8-CCAD-47FA-89AB-6319EF7F2A5B}" srcId="{D9F63BFC-C4A7-4B4E-B05F-CE912F1F5CF5}" destId="{F64A2B8F-C60D-49F6-92CF-F7DEF028B8CE}" srcOrd="0" destOrd="0" parTransId="{C6E1A156-A9FC-4608-8D33-B893955FE39C}" sibTransId="{0BD3DFA5-39CA-421C-8A1B-78BE6DF196CD}"/>
    <dgm:cxn modelId="{1FFEFF22-9D8D-4E44-A13E-D69DF2C3F003}" type="presOf" srcId="{5F02D66C-2C5C-42CE-B6C4-B455CA1E733E}" destId="{3F0AFF2A-FFB1-4A87-8B64-2759F484B74D}" srcOrd="0" destOrd="0" presId="urn:microsoft.com/office/officeart/2005/8/layout/target2"/>
    <dgm:cxn modelId="{CC83B604-DE8B-40B4-92D4-249B78C85894}" srcId="{C64CDCF1-7AB5-46DD-8E4E-9DEC4588651F}" destId="{CC687979-E23F-4216-8F68-C853D3F8E36F}" srcOrd="1" destOrd="0" parTransId="{F23557D9-B23B-4BD8-A326-3F07BCDFC6E6}" sibTransId="{539E3C37-E655-4506-A023-FEEA0CACAB51}"/>
    <dgm:cxn modelId="{294AC44C-F14D-48C0-A1F2-C1C64F67021A}" srcId="{D8D528A9-0912-4C57-8CA1-FBB254019701}" destId="{E7208242-8B09-4666-B2B6-883EE12CC240}" srcOrd="1" destOrd="0" parTransId="{FEA6B83C-638A-465B-B3B1-D62FF6FBE46B}" sibTransId="{A9EBF91F-1C45-45D5-926C-A2A48BC992D8}"/>
    <dgm:cxn modelId="{E5FE1A30-8542-49F5-BAAA-769485A1668F}" srcId="{D9F63BFC-C4A7-4B4E-B05F-CE912F1F5CF5}" destId="{5F02D66C-2C5C-42CE-B6C4-B455CA1E733E}" srcOrd="1" destOrd="0" parTransId="{F1BC6746-EE0E-4DB8-A67E-D13F2DF42398}" sibTransId="{A6BE0BBF-4707-4E64-A87E-61AA0C18E872}"/>
    <dgm:cxn modelId="{D2CC5BB9-6D10-4B62-85B3-40223CC15D7E}" type="presOf" srcId="{D8D528A9-0912-4C57-8CA1-FBB254019701}" destId="{1BE00248-DB87-48EC-BC83-1083D16ABB5F}" srcOrd="0" destOrd="0" presId="urn:microsoft.com/office/officeart/2005/8/layout/target2"/>
    <dgm:cxn modelId="{ED266805-81DE-4267-925C-3BAB302A007C}" type="presParOf" srcId="{1BE00248-DB87-48EC-BC83-1083D16ABB5F}" destId="{038D7E9D-FF49-4387-934C-EF8F1FDF6220}" srcOrd="0" destOrd="0" presId="urn:microsoft.com/office/officeart/2005/8/layout/target2"/>
    <dgm:cxn modelId="{2C2A7ADA-4CD6-4AC8-9FAA-265740C62FC9}" type="presParOf" srcId="{038D7E9D-FF49-4387-934C-EF8F1FDF6220}" destId="{76CC0EA5-66AA-4683-BFD8-9C8832B69D6D}" srcOrd="0" destOrd="0" presId="urn:microsoft.com/office/officeart/2005/8/layout/target2"/>
    <dgm:cxn modelId="{F55DE6B7-3602-4007-ACF1-9290E2F3D4A9}" type="presParOf" srcId="{038D7E9D-FF49-4387-934C-EF8F1FDF6220}" destId="{2E095389-320E-4D1D-979F-62262B187C1F}" srcOrd="1" destOrd="0" presId="urn:microsoft.com/office/officeart/2005/8/layout/target2"/>
    <dgm:cxn modelId="{01FB6D2D-B042-4259-8EC8-00F019311A04}" type="presParOf" srcId="{2E095389-320E-4D1D-979F-62262B187C1F}" destId="{EBA2039F-B64A-4944-87C0-12B4B2308723}" srcOrd="0" destOrd="0" presId="urn:microsoft.com/office/officeart/2005/8/layout/target2"/>
    <dgm:cxn modelId="{B18CEBCB-C94F-4BE9-BEF4-78FA41A3247C}" type="presParOf" srcId="{2E095389-320E-4D1D-979F-62262B187C1F}" destId="{1D6897C9-ABA9-4E98-BB1D-0A318051A5AB}" srcOrd="1" destOrd="0" presId="urn:microsoft.com/office/officeart/2005/8/layout/target2"/>
    <dgm:cxn modelId="{B145AF27-2CF2-4EB3-B397-2DC20D8EB534}" type="presParOf" srcId="{2E095389-320E-4D1D-979F-62262B187C1F}" destId="{875E6CFB-5E03-4332-8E7E-8AA1E66D8162}" srcOrd="2" destOrd="0" presId="urn:microsoft.com/office/officeart/2005/8/layout/target2"/>
    <dgm:cxn modelId="{13B317D3-3ED3-49E4-A7FF-64A8F1B7ADC1}" type="presParOf" srcId="{1BE00248-DB87-48EC-BC83-1083D16ABB5F}" destId="{BC842BD3-B42A-4339-A6CD-9C6A9C1E0D3E}" srcOrd="1" destOrd="0" presId="urn:microsoft.com/office/officeart/2005/8/layout/target2"/>
    <dgm:cxn modelId="{0698CB2D-E92E-4CE7-A739-C7F81A237E1B}" type="presParOf" srcId="{BC842BD3-B42A-4339-A6CD-9C6A9C1E0D3E}" destId="{A6938CB3-DC83-459E-889D-1750C6F8E0FD}" srcOrd="0" destOrd="0" presId="urn:microsoft.com/office/officeart/2005/8/layout/target2"/>
    <dgm:cxn modelId="{903B726F-5681-4FC2-96F0-861C1F15E2F4}" type="presParOf" srcId="{BC842BD3-B42A-4339-A6CD-9C6A9C1E0D3E}" destId="{565F87CC-BFFE-47EF-A25B-AB6C6362F9A7}" srcOrd="1" destOrd="0" presId="urn:microsoft.com/office/officeart/2005/8/layout/target2"/>
    <dgm:cxn modelId="{A684E168-326D-4122-9C6D-F361E899F01C}" type="presParOf" srcId="{565F87CC-BFFE-47EF-A25B-AB6C6362F9A7}" destId="{663DAC1E-30D5-4644-819F-DBE738F0B92E}" srcOrd="0" destOrd="0" presId="urn:microsoft.com/office/officeart/2005/8/layout/target2"/>
    <dgm:cxn modelId="{6203740F-37DE-4620-9403-75F3DE2C244B}" type="presParOf" srcId="{565F87CC-BFFE-47EF-A25B-AB6C6362F9A7}" destId="{58B2027A-59E6-46FA-A6F1-147F44699B76}" srcOrd="1" destOrd="0" presId="urn:microsoft.com/office/officeart/2005/8/layout/target2"/>
    <dgm:cxn modelId="{8278042F-34A4-4896-95E1-17FCEDE85FF0}" type="presParOf" srcId="{565F87CC-BFFE-47EF-A25B-AB6C6362F9A7}" destId="{12F12E0A-B749-4932-9C82-437CE35CF5DB}" srcOrd="2" destOrd="0" presId="urn:microsoft.com/office/officeart/2005/8/layout/target2"/>
    <dgm:cxn modelId="{B2687793-45BA-47C0-A2DC-CC78D603C6C0}" type="presParOf" srcId="{1BE00248-DB87-48EC-BC83-1083D16ABB5F}" destId="{DAE119E9-72C9-44A9-9720-E9FC5D17B596}" srcOrd="2" destOrd="0" presId="urn:microsoft.com/office/officeart/2005/8/layout/target2"/>
    <dgm:cxn modelId="{435D69AC-AACE-42C9-BFC4-555C13B7EBC2}" type="presParOf" srcId="{DAE119E9-72C9-44A9-9720-E9FC5D17B596}" destId="{C5115C40-BC70-47A1-B04E-24C1FFD5DD56}" srcOrd="0" destOrd="0" presId="urn:microsoft.com/office/officeart/2005/8/layout/target2"/>
    <dgm:cxn modelId="{9709BA6A-A2AB-4D9C-B4BD-A3E70743BFFE}" type="presParOf" srcId="{DAE119E9-72C9-44A9-9720-E9FC5D17B596}" destId="{D74E9905-0878-4E4B-B486-0F50147974CA}" srcOrd="1" destOrd="0" presId="urn:microsoft.com/office/officeart/2005/8/layout/target2"/>
    <dgm:cxn modelId="{A1869D2C-9F30-425C-A3C7-FE0324FCE8B9}" type="presParOf" srcId="{D74E9905-0878-4E4B-B486-0F50147974CA}" destId="{99181A1F-DA12-4785-B737-6A70F3FB044D}" srcOrd="0" destOrd="0" presId="urn:microsoft.com/office/officeart/2005/8/layout/target2"/>
    <dgm:cxn modelId="{863A9FA8-44A6-451C-B344-03F07DD95D4E}" type="presParOf" srcId="{D74E9905-0878-4E4B-B486-0F50147974CA}" destId="{0DCE4821-4ED4-435B-BB1A-E4E490163ADE}" srcOrd="1" destOrd="0" presId="urn:microsoft.com/office/officeart/2005/8/layout/target2"/>
    <dgm:cxn modelId="{FB04EBB5-65B1-4599-AA11-4320E68CE486}" type="presParOf" srcId="{D74E9905-0878-4E4B-B486-0F50147974CA}" destId="{3F0AFF2A-FFB1-4A87-8B64-2759F484B74D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C0EA5-66AA-4683-BFD8-9C8832B69D6D}">
      <dsp:nvSpPr>
        <dsp:cNvPr id="0" name=""/>
        <dsp:cNvSpPr/>
      </dsp:nvSpPr>
      <dsp:spPr>
        <a:xfrm>
          <a:off x="0" y="0"/>
          <a:ext cx="9144001" cy="4385744"/>
        </a:xfrm>
        <a:prstGeom prst="roundRect">
          <a:avLst>
            <a:gd name="adj" fmla="val 8500"/>
          </a:avLst>
        </a:prstGeom>
        <a:solidFill>
          <a:srgbClr val="99CC4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3403825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600" kern="1200" dirty="0" smtClean="0"/>
            <a:t>Esimerkki: Matti Möttösen taitekohtaturva</a:t>
          </a:r>
          <a:endParaRPr lang="fi-FI" sz="2600" kern="1200" dirty="0"/>
        </a:p>
      </dsp:txBody>
      <dsp:txXfrm>
        <a:off x="109186" y="109186"/>
        <a:ext cx="8925629" cy="4167372"/>
      </dsp:txXfrm>
    </dsp:sp>
    <dsp:sp modelId="{EBA2039F-B64A-4944-87C0-12B4B2308723}">
      <dsp:nvSpPr>
        <dsp:cNvPr id="0" name=""/>
        <dsp:cNvSpPr/>
      </dsp:nvSpPr>
      <dsp:spPr>
        <a:xfrm>
          <a:off x="228600" y="856318"/>
          <a:ext cx="1371600" cy="128916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kern="1200" dirty="0" smtClean="0"/>
            <a:t>Tietoa työmarkkina-näkymistä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kern="1200" dirty="0" smtClean="0"/>
            <a:t>(vaihda paikkakunta tästä)</a:t>
          </a:r>
          <a:endParaRPr lang="fi-FI" sz="1200" kern="1200" dirty="0"/>
        </a:p>
      </dsp:txBody>
      <dsp:txXfrm>
        <a:off x="268246" y="895964"/>
        <a:ext cx="1292308" cy="1209876"/>
      </dsp:txXfrm>
    </dsp:sp>
    <dsp:sp modelId="{875E6CFB-5E03-4332-8E7E-8AA1E66D8162}">
      <dsp:nvSpPr>
        <dsp:cNvPr id="0" name=""/>
        <dsp:cNvSpPr/>
      </dsp:nvSpPr>
      <dsp:spPr>
        <a:xfrm>
          <a:off x="228600" y="2443201"/>
          <a:ext cx="1371600" cy="1720898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kern="1200" dirty="0" smtClean="0">
              <a:solidFill>
                <a:srgbClr val="FF0000"/>
              </a:solidFill>
            </a:rPr>
            <a:t>Varaa tästä aika uraohjaukseen!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kern="1200" dirty="0" smtClean="0"/>
            <a:t>Katso yhdessä asiantuntijan kanssa, mille alalle kouluttautuminen sopisi sinulle</a:t>
          </a:r>
          <a:endParaRPr lang="fi-FI" sz="1200" kern="1200" dirty="0"/>
        </a:p>
      </dsp:txBody>
      <dsp:txXfrm>
        <a:off x="270781" y="2485382"/>
        <a:ext cx="1287238" cy="1636536"/>
      </dsp:txXfrm>
    </dsp:sp>
    <dsp:sp modelId="{A6938CB3-DC83-459E-889D-1750C6F8E0FD}">
      <dsp:nvSpPr>
        <dsp:cNvPr id="0" name=""/>
        <dsp:cNvSpPr/>
      </dsp:nvSpPr>
      <dsp:spPr>
        <a:xfrm>
          <a:off x="1828800" y="1096436"/>
          <a:ext cx="7086600" cy="3070020"/>
        </a:xfrm>
        <a:prstGeom prst="roundRect">
          <a:avLst>
            <a:gd name="adj" fmla="val 10500"/>
          </a:avLst>
        </a:prstGeom>
        <a:solidFill>
          <a:srgbClr val="F9A83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1949463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600" kern="1200" dirty="0" smtClean="0"/>
            <a:t>Henkilön koulutustiedot </a:t>
          </a:r>
          <a:endParaRPr lang="fi-FI" sz="2600" kern="1200" dirty="0"/>
        </a:p>
      </dsp:txBody>
      <dsp:txXfrm>
        <a:off x="1923214" y="1190850"/>
        <a:ext cx="6897772" cy="2881192"/>
      </dsp:txXfrm>
    </dsp:sp>
    <dsp:sp modelId="{663DAC1E-30D5-4644-819F-DBE738F0B92E}">
      <dsp:nvSpPr>
        <dsp:cNvPr id="0" name=""/>
        <dsp:cNvSpPr/>
      </dsp:nvSpPr>
      <dsp:spPr>
        <a:xfrm>
          <a:off x="2005965" y="2170943"/>
          <a:ext cx="1417320" cy="849015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kern="1200" dirty="0" smtClean="0"/>
            <a:t>Xxxx euroa taitekohtaturva-koulutusrahaa</a:t>
          </a:r>
          <a:endParaRPr lang="fi-FI" sz="1200" kern="1200" dirty="0"/>
        </a:p>
      </dsp:txBody>
      <dsp:txXfrm>
        <a:off x="2032075" y="2197053"/>
        <a:ext cx="1365100" cy="796795"/>
      </dsp:txXfrm>
    </dsp:sp>
    <dsp:sp modelId="{12F12E0A-B749-4932-9C82-437CE35CF5DB}">
      <dsp:nvSpPr>
        <dsp:cNvPr id="0" name=""/>
        <dsp:cNvSpPr/>
      </dsp:nvSpPr>
      <dsp:spPr>
        <a:xfrm>
          <a:off x="2005965" y="3085926"/>
          <a:ext cx="1417320" cy="849015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200" kern="1200" dirty="0" smtClean="0"/>
            <a:t>Turku tarvitsee metallialan osaajia! Tutustu räätälöityihin paketteihin tästä</a:t>
          </a:r>
          <a:r>
            <a:rPr lang="fi-FI" sz="1000" kern="1200" dirty="0" smtClean="0"/>
            <a:t>.</a:t>
          </a:r>
          <a:endParaRPr lang="fi-FI" sz="1000" kern="1200" dirty="0"/>
        </a:p>
      </dsp:txBody>
      <dsp:txXfrm>
        <a:off x="2032075" y="3112036"/>
        <a:ext cx="1365100" cy="796795"/>
      </dsp:txXfrm>
    </dsp:sp>
    <dsp:sp modelId="{C5115C40-BC70-47A1-B04E-24C1FFD5DD56}">
      <dsp:nvSpPr>
        <dsp:cNvPr id="0" name=""/>
        <dsp:cNvSpPr/>
      </dsp:nvSpPr>
      <dsp:spPr>
        <a:xfrm>
          <a:off x="3611880" y="2192872"/>
          <a:ext cx="5074920" cy="1754297"/>
        </a:xfrm>
        <a:prstGeom prst="roundRect">
          <a:avLst>
            <a:gd name="adj" fmla="val 10500"/>
          </a:avLst>
        </a:prstGeom>
        <a:solidFill>
          <a:srgbClr val="7F52A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204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600" kern="1200" dirty="0" smtClean="0"/>
            <a:t>Oikeutta koulutukseen X päivää</a:t>
          </a:r>
          <a:endParaRPr lang="fi-FI" sz="2600" kern="1200" dirty="0"/>
        </a:p>
      </dsp:txBody>
      <dsp:txXfrm>
        <a:off x="3665831" y="2246823"/>
        <a:ext cx="4967018" cy="1646395"/>
      </dsp:txXfrm>
    </dsp:sp>
    <dsp:sp modelId="{99181A1F-DA12-4785-B737-6A70F3FB044D}">
      <dsp:nvSpPr>
        <dsp:cNvPr id="0" name=""/>
        <dsp:cNvSpPr/>
      </dsp:nvSpPr>
      <dsp:spPr>
        <a:xfrm>
          <a:off x="3738753" y="2982305"/>
          <a:ext cx="2375275" cy="78943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500" kern="1200" dirty="0" smtClean="0"/>
            <a:t>Selaa koulutuksen tarjoajia </a:t>
          </a:r>
          <a:endParaRPr lang="fi-FI" sz="1500" kern="1200" dirty="0"/>
        </a:p>
      </dsp:txBody>
      <dsp:txXfrm>
        <a:off x="3763031" y="3006583"/>
        <a:ext cx="2326719" cy="740877"/>
      </dsp:txXfrm>
    </dsp:sp>
    <dsp:sp modelId="{3F0AFF2A-FFB1-4A87-8B64-2759F484B74D}">
      <dsp:nvSpPr>
        <dsp:cNvPr id="0" name=""/>
        <dsp:cNvSpPr/>
      </dsp:nvSpPr>
      <dsp:spPr>
        <a:xfrm>
          <a:off x="6181604" y="2982305"/>
          <a:ext cx="2375275" cy="78943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500" kern="1200" dirty="0" smtClean="0"/>
            <a:t>Lue palautetta ja arvioita koulutuksen tarjoajista</a:t>
          </a:r>
          <a:endParaRPr lang="fi-FI" sz="1500" kern="1200" dirty="0"/>
        </a:p>
      </dsp:txBody>
      <dsp:txXfrm>
        <a:off x="6205882" y="3006583"/>
        <a:ext cx="2326719" cy="740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854623" cy="275273"/>
          </a:xfrm>
          <a:prstGeom prst="rect">
            <a:avLst/>
          </a:prstGeom>
        </p:spPr>
        <p:txBody>
          <a:bodyPr vert="horz" lIns="55804" tIns="27903" rIns="55804" bIns="27903" rtlCol="0"/>
          <a:lstStyle>
            <a:lvl1pPr algn="l">
              <a:defRPr sz="7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2424287" y="0"/>
            <a:ext cx="1854623" cy="275273"/>
          </a:xfrm>
          <a:prstGeom prst="rect">
            <a:avLst/>
          </a:prstGeom>
        </p:spPr>
        <p:txBody>
          <a:bodyPr vert="horz" lIns="55804" tIns="27903" rIns="55804" bIns="27903" rtlCol="0"/>
          <a:lstStyle>
            <a:lvl1pPr algn="r">
              <a:defRPr sz="700"/>
            </a:lvl1pPr>
          </a:lstStyle>
          <a:p>
            <a:fld id="{6A004BFB-E5D7-41C0-9801-7CFC7F9FC104}" type="datetimeFigureOut">
              <a:rPr lang="fi-FI" smtClean="0"/>
              <a:t>11.12.2017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93713" y="685800"/>
            <a:ext cx="3292475" cy="1852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5804" tIns="27903" rIns="55804" bIns="27903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427990" y="2640330"/>
            <a:ext cx="3423920" cy="2160270"/>
          </a:xfrm>
          <a:prstGeom prst="rect">
            <a:avLst/>
          </a:prstGeom>
        </p:spPr>
        <p:txBody>
          <a:bodyPr vert="horz" lIns="55804" tIns="27903" rIns="55804" bIns="27903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5211128"/>
            <a:ext cx="1854623" cy="275272"/>
          </a:xfrm>
          <a:prstGeom prst="rect">
            <a:avLst/>
          </a:prstGeom>
        </p:spPr>
        <p:txBody>
          <a:bodyPr vert="horz" lIns="55804" tIns="27903" rIns="55804" bIns="27903" rtlCol="0" anchor="b"/>
          <a:lstStyle>
            <a:lvl1pPr algn="l">
              <a:defRPr sz="7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2424287" y="5211128"/>
            <a:ext cx="1854623" cy="275272"/>
          </a:xfrm>
          <a:prstGeom prst="rect">
            <a:avLst/>
          </a:prstGeom>
        </p:spPr>
        <p:txBody>
          <a:bodyPr vert="horz" lIns="55804" tIns="27903" rIns="55804" bIns="27903" rtlCol="0" anchor="b"/>
          <a:lstStyle>
            <a:lvl1pPr algn="r">
              <a:defRPr sz="700"/>
            </a:lvl1pPr>
          </a:lstStyle>
          <a:p>
            <a:fld id="{58E5F086-4660-4FDC-9CEC-008EF5EB7D1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451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C4DC-6088-4EBE-8132-699B21E77E8A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64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4137284" y="2173574"/>
            <a:ext cx="7474423" cy="1525058"/>
          </a:xfrm>
        </p:spPr>
        <p:txBody>
          <a:bodyPr anchor="b">
            <a:normAutofit/>
          </a:bodyPr>
          <a:lstStyle>
            <a:lvl1pPr algn="ctr">
              <a:defRPr sz="3200" b="1" baseline="0">
                <a:latin typeface="Trebuchet MS" panose="020B0603020202020204" pitchFamily="34" charset="0"/>
              </a:defRPr>
            </a:lvl1pPr>
          </a:lstStyle>
          <a:p>
            <a:r>
              <a:rPr lang="fi-FI" dirty="0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137284" y="3698632"/>
            <a:ext cx="7474424" cy="1655762"/>
          </a:xfrm>
        </p:spPr>
        <p:txBody>
          <a:bodyPr/>
          <a:lstStyle>
            <a:lvl1pPr marL="0" indent="0" algn="ctr">
              <a:buNone/>
              <a:defRPr sz="2400" b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39A81-758E-46DF-8955-09EE128C60AB}" type="datetime1">
              <a:rPr lang="fi-FI" smtClean="0"/>
              <a:t>11.12.2017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0A538-AFC0-41AD-8678-AAC92159BFB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0" y="323175"/>
            <a:ext cx="3652149" cy="5289539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707" y="468858"/>
            <a:ext cx="900000" cy="341196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55" y="5786532"/>
            <a:ext cx="175787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40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477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1871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6151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6" descr="pohjakuva_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isällön paikkamerkki 12"/>
          <p:cNvSpPr>
            <a:spLocks noGrp="1"/>
          </p:cNvSpPr>
          <p:nvPr>
            <p:ph sz="quarter" idx="13"/>
          </p:nvPr>
        </p:nvSpPr>
        <p:spPr>
          <a:xfrm>
            <a:off x="3321389" y="1978329"/>
            <a:ext cx="8261011" cy="40723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4" name="Otsikko 13"/>
          <p:cNvSpPr>
            <a:spLocks noGrp="1"/>
          </p:cNvSpPr>
          <p:nvPr>
            <p:ph type="title"/>
          </p:nvPr>
        </p:nvSpPr>
        <p:spPr>
          <a:xfrm>
            <a:off x="3321389" y="1066507"/>
            <a:ext cx="8261011" cy="911822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perustyylejä osoitt.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474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6" y="356659"/>
            <a:ext cx="10849207" cy="1152128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719403" y="1700808"/>
            <a:ext cx="10849205" cy="4320480"/>
          </a:xfrm>
        </p:spPr>
        <p:txBody>
          <a:bodyPr/>
          <a:lstStyle>
            <a:lvl1pPr marL="179388" marR="0" indent="-179388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1600">
                <a:solidFill>
                  <a:schemeClr val="tx1"/>
                </a:solidFill>
                <a:latin typeface="Georgia"/>
                <a:cs typeface="Georgia"/>
              </a:defRPr>
            </a:lvl1pPr>
            <a:lvl2pPr marL="355600" indent="-176213" algn="l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400">
                <a:solidFill>
                  <a:schemeClr val="tx1"/>
                </a:solidFill>
                <a:latin typeface="Georgia"/>
                <a:cs typeface="Georgia"/>
              </a:defRPr>
            </a:lvl2pPr>
            <a:lvl3pPr marL="534988" indent="-176213" algn="l" defTabSz="536575">
              <a:lnSpc>
                <a:spcPct val="90000"/>
              </a:lnSpc>
              <a:spcBef>
                <a:spcPts val="600"/>
              </a:spcBef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3pPr>
            <a:lvl4pPr marL="719138" indent="-176213" algn="l">
              <a:lnSpc>
                <a:spcPct val="90000"/>
              </a:lnSpc>
              <a:buFont typeface="Georgia" panose="02040502050405020303" pitchFamily="18" charset="0"/>
              <a:buChar char="–"/>
              <a:defRPr sz="1200">
                <a:solidFill>
                  <a:schemeClr val="tx1"/>
                </a:solidFill>
                <a:latin typeface="Georgia"/>
                <a:cs typeface="Georgia"/>
              </a:defRPr>
            </a:lvl4pPr>
            <a:lvl5pPr marL="108000" indent="-285750" algn="l">
              <a:buFont typeface="Arial"/>
              <a:buChar char="•"/>
              <a:defRPr sz="1400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pic>
        <p:nvPicPr>
          <p:cNvPr id="5" name="Picture 4" descr="Sitra_logo_bla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000" y="6190830"/>
            <a:ext cx="1712299" cy="5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72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afinen dia tausta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orakulmio 21"/>
          <p:cNvSpPr/>
          <p:nvPr userDrawn="1"/>
        </p:nvSpPr>
        <p:spPr>
          <a:xfrm>
            <a:off x="0" y="2"/>
            <a:ext cx="12192000" cy="1306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i-FI" sz="1200">
              <a:solidFill>
                <a:srgbClr val="FFFFFF"/>
              </a:solidFill>
            </a:endParaRPr>
          </a:p>
        </p:txBody>
      </p:sp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21" name="Sisällön paikkamerkki 20"/>
          <p:cNvSpPr>
            <a:spLocks noGrp="1"/>
          </p:cNvSpPr>
          <p:nvPr>
            <p:ph sz="quarter" idx="14"/>
          </p:nvPr>
        </p:nvSpPr>
        <p:spPr>
          <a:xfrm>
            <a:off x="584200" y="1557051"/>
            <a:ext cx="11040000" cy="450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83822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afinen dia kuvalla - Vaale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orakulmio 17"/>
          <p:cNvSpPr/>
          <p:nvPr userDrawn="1"/>
        </p:nvSpPr>
        <p:spPr>
          <a:xfrm>
            <a:off x="0" y="2"/>
            <a:ext cx="12192000" cy="1306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i-FI" sz="1200">
              <a:solidFill>
                <a:srgbClr val="FFFFFF"/>
              </a:solidFill>
            </a:endParaRPr>
          </a:p>
        </p:txBody>
      </p:sp>
      <p:sp>
        <p:nvSpPr>
          <p:cNvPr id="7" name="Otsikk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15"/>
          </p:nvPr>
        </p:nvSpPr>
        <p:spPr>
          <a:xfrm>
            <a:off x="582087" y="1557337"/>
            <a:ext cx="11044767" cy="4506912"/>
          </a:xfrm>
        </p:spPr>
        <p:txBody>
          <a:bodyPr lIns="180000" tIns="180000" rIns="180000" bIns="18000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9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13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187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2209798" y="395806"/>
            <a:ext cx="9144001" cy="1325563"/>
          </a:xfrm>
        </p:spPr>
        <p:txBody>
          <a:bodyPr>
            <a:normAutofit/>
          </a:bodyPr>
          <a:lstStyle>
            <a:lvl1pPr>
              <a:defRPr sz="2400">
                <a:latin typeface="Trebuchet MS" panose="020B0603020202020204" pitchFamily="34" charset="0"/>
              </a:defRPr>
            </a:lvl1pPr>
          </a:lstStyle>
          <a:p>
            <a:r>
              <a:rPr lang="fi-FI" dirty="0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209801" y="1721369"/>
            <a:ext cx="9143998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0" y="2695449"/>
            <a:ext cx="617142" cy="14400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8" y="395806"/>
            <a:ext cx="1491367" cy="2160000"/>
          </a:xfrm>
          <a:prstGeom prst="rect">
            <a:avLst/>
          </a:prstGeom>
        </p:spPr>
      </p:pic>
      <p:sp>
        <p:nvSpPr>
          <p:cNvPr id="10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707" y="468858"/>
            <a:ext cx="900000" cy="34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8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209801" y="914400"/>
            <a:ext cx="9143998" cy="51583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0" y="2695449"/>
            <a:ext cx="617142" cy="14400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8" y="395806"/>
            <a:ext cx="1491367" cy="2160000"/>
          </a:xfrm>
          <a:prstGeom prst="rect">
            <a:avLst/>
          </a:prstGeom>
        </p:spPr>
      </p:pic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707" y="468858"/>
            <a:ext cx="900000" cy="34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30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622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4305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10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485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870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756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83A4DEC-17BD-4936-BB7D-C6E2CDE9BA97}" type="datetime1">
              <a:rPr lang="fi-FI" smtClean="0"/>
              <a:pPr/>
              <a:t>11.12.2017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fi-FI" sz="1200" kern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fi-FI" sz="1200" kern="1200" smtClean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fld id="{B0A0A538-AFC0-41AD-8678-AAC92159BFB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980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5D1FE-D494-47F5-BB8F-6433E30CD713}" type="datetime1">
              <a:rPr lang="fi-FI" smtClean="0"/>
              <a:t>11.12.2017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0A538-AFC0-41AD-8678-AAC92159BFB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562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k.fi/aineistot/uutiset/ranskan-tyosuhderemontti-erottaa-uran-ja-tyosuhteen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1" b="3747"/>
          <a:stretch/>
        </p:blipFill>
        <p:spPr>
          <a:xfrm>
            <a:off x="0" y="1"/>
            <a:ext cx="12192000" cy="687243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idx="4294967295"/>
          </p:nvPr>
        </p:nvSpPr>
        <p:spPr>
          <a:xfrm>
            <a:off x="3312762" y="5253372"/>
            <a:ext cx="7473950" cy="1525587"/>
          </a:xfrm>
        </p:spPr>
        <p:txBody>
          <a:bodyPr anchor="b"/>
          <a:lstStyle/>
          <a:p>
            <a:r>
              <a:rPr lang="fi-FI" sz="4400" dirty="0" smtClean="0">
                <a:solidFill>
                  <a:schemeClr val="bg1"/>
                </a:solidFill>
              </a:rPr>
              <a:t>UUSI AIKUISKOULUTUS</a:t>
            </a:r>
            <a:r>
              <a:rPr lang="fi-FI" dirty="0" smtClean="0">
                <a:solidFill>
                  <a:schemeClr val="bg1"/>
                </a:solidFill>
              </a:rPr>
              <a:t/>
            </a:r>
            <a:br>
              <a:rPr lang="fi-FI" dirty="0" smtClean="0">
                <a:solidFill>
                  <a:schemeClr val="bg1"/>
                </a:solidFill>
              </a:rPr>
            </a:br>
            <a:r>
              <a:rPr lang="fi-FI" b="0" dirty="0" smtClean="0">
                <a:solidFill>
                  <a:schemeClr val="bg1"/>
                </a:solidFill>
              </a:rPr>
              <a:t>Mikko Koskinen</a:t>
            </a:r>
            <a:br>
              <a:rPr lang="fi-FI" b="0" dirty="0" smtClean="0">
                <a:solidFill>
                  <a:schemeClr val="bg1"/>
                </a:solidFill>
              </a:rPr>
            </a:br>
            <a:r>
              <a:rPr lang="fi-FI" b="0" dirty="0" smtClean="0">
                <a:solidFill>
                  <a:schemeClr val="bg1"/>
                </a:solidFill>
              </a:rPr>
              <a:t>1. kesäkuuta 2017</a:t>
            </a:r>
            <a:endParaRPr lang="fi-FI" b="0" dirty="0">
              <a:solidFill>
                <a:schemeClr val="bg1"/>
              </a:solidFill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0" y="262766"/>
            <a:ext cx="2286005" cy="331013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89" y="3572901"/>
            <a:ext cx="1148595" cy="258434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707" y="469038"/>
            <a:ext cx="900000" cy="3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8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Koulutus ja palkka</a:t>
            </a:r>
            <a:br>
              <a:rPr lang="fi-FI" dirty="0" smtClean="0"/>
            </a:br>
            <a:r>
              <a:rPr lang="fi-FI" sz="2000" b="0" dirty="0" smtClean="0"/>
              <a:t>Koulutustason ja iän vaikutus palkkatasoon 2015</a:t>
            </a:r>
            <a:endParaRPr lang="fi-FI" sz="2000" b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A78-E98D-4E42-8662-8475C5321379}" type="slidenum">
              <a:rPr lang="fi-FI" smtClean="0"/>
              <a:t>10</a:t>
            </a:fld>
            <a:endParaRPr lang="fi-FI"/>
          </a:p>
        </p:txBody>
      </p:sp>
      <p:graphicFrame>
        <p:nvGraphicFramePr>
          <p:cNvPr id="8" name="Kaavi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4404237"/>
              </p:ext>
            </p:extLst>
          </p:nvPr>
        </p:nvGraphicFramePr>
        <p:xfrm>
          <a:off x="2209797" y="1721370"/>
          <a:ext cx="7078581" cy="5001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073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Alustavia johtopäätöksiä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 smtClean="0"/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Oppivelvollisuusikää pidennettävä 18 vuoteen, jotta kaikilla nuorilla olisi mahdollisuus päästä töihin.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smtClean="0"/>
              <a:t>Matalasti koulutetut työikäiset tarvitsevat osaamisohjelman. Aloitettava useampivuotisen hanke, </a:t>
            </a:r>
            <a:r>
              <a:rPr lang="fi-FI" dirty="0"/>
              <a:t>jonka tavoitteena on nostaa yli 30-vuotiaiden työikäisten </a:t>
            </a:r>
            <a:r>
              <a:rPr lang="fi-FI" dirty="0" err="1"/>
              <a:t>osaamis</a:t>
            </a:r>
            <a:r>
              <a:rPr lang="fi-FI" dirty="0"/>
              <a:t>- ja koulutustasoa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685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"/>
            <a:ext cx="12192000" cy="6858000"/>
          </a:xfrm>
          <a:prstGeom prst="rect">
            <a:avLst/>
          </a:prstGeom>
        </p:spPr>
      </p:pic>
      <p:sp>
        <p:nvSpPr>
          <p:cNvPr id="4" name="Otsikko 1"/>
          <p:cNvSpPr txBox="1">
            <a:spLocks/>
          </p:cNvSpPr>
          <p:nvPr/>
        </p:nvSpPr>
        <p:spPr>
          <a:xfrm>
            <a:off x="420267" y="462335"/>
            <a:ext cx="9751149" cy="2417505"/>
          </a:xfrm>
          <a:prstGeom prst="rect">
            <a:avLst/>
          </a:prstGeom>
          <a:solidFill>
            <a:schemeClr val="bg2">
              <a:lumMod val="50000"/>
              <a:alpha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0" dirty="0" smtClean="0">
                <a:solidFill>
                  <a:schemeClr val="bg1"/>
                </a:solidFill>
              </a:rPr>
              <a:t>Projekti 2</a:t>
            </a:r>
          </a:p>
          <a:p>
            <a:pPr>
              <a:spcBef>
                <a:spcPts val="1200"/>
              </a:spcBef>
            </a:pPr>
            <a:r>
              <a:rPr lang="fi-FI" sz="4400" dirty="0" smtClean="0">
                <a:solidFill>
                  <a:schemeClr val="bg1"/>
                </a:solidFill>
              </a:rPr>
              <a:t>DIGIAJAN TYÖELÄMÄVALMIUDET</a:t>
            </a:r>
            <a:br>
              <a:rPr lang="fi-FI" sz="4400" dirty="0" smtClean="0">
                <a:solidFill>
                  <a:schemeClr val="bg1"/>
                </a:solidFill>
              </a:rPr>
            </a:br>
            <a:r>
              <a:rPr lang="fi-FI" b="0" dirty="0" smtClean="0">
                <a:solidFill>
                  <a:schemeClr val="bg1"/>
                </a:solidFill>
              </a:rPr>
              <a:t>Projektissa </a:t>
            </a:r>
            <a:r>
              <a:rPr lang="fi-FI" b="0" dirty="0" err="1">
                <a:solidFill>
                  <a:schemeClr val="bg1"/>
                </a:solidFill>
              </a:rPr>
              <a:t>Sovelto</a:t>
            </a:r>
            <a:r>
              <a:rPr lang="fi-FI" b="0" dirty="0">
                <a:solidFill>
                  <a:schemeClr val="bg1"/>
                </a:solidFill>
              </a:rPr>
              <a:t> ja SAK hakivat ratkaisuja, joilla työelämän uudet perustaidot saataisiin kaikkien työikäisten ulottuville. </a:t>
            </a:r>
            <a:r>
              <a:rPr lang="fi-FI" b="0" dirty="0" smtClean="0">
                <a:solidFill>
                  <a:schemeClr val="bg1"/>
                </a:solidFill>
              </a:rPr>
              <a:t>Raportti </a:t>
            </a:r>
            <a:r>
              <a:rPr lang="fi-FI" b="0" dirty="0">
                <a:solidFill>
                  <a:schemeClr val="bg1"/>
                </a:solidFill>
              </a:rPr>
              <a:t>julkaistiin maaliskuun lopussa 2017.</a:t>
            </a:r>
          </a:p>
        </p:txBody>
      </p:sp>
    </p:spTree>
    <p:extLst>
      <p:ext uri="{BB962C8B-B14F-4D97-AF65-F5344CB8AC3E}">
        <p14:creationId xmlns:p14="http://schemas.microsoft.com/office/powerpoint/2010/main" val="7349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Keskeisimmät havainnot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Arvioiden mukaan jopa kolmannes suomalaisista työpaikoista tulee katoamaan </a:t>
            </a:r>
            <a:r>
              <a:rPr lang="fi-FI" dirty="0" err="1" smtClean="0"/>
              <a:t>digitalisaation</a:t>
            </a:r>
            <a:r>
              <a:rPr lang="fi-FI" dirty="0" smtClean="0"/>
              <a:t> myötä lähitulevaisuudessa. Tätäkin useampi työpaikka ja -tehtävä muuttuu merkittävällä tavalla.</a:t>
            </a:r>
          </a:p>
          <a:p>
            <a:r>
              <a:rPr lang="fi-FI" dirty="0" smtClean="0"/>
              <a:t>Syntyy uusia työpaikkoja, mutta niihin työllistyminen edellyttää uusia valmiuksia ja taitoja, jotka liittyvät digitaalisen teknologian käyttöön ja hyödyntämiseen työssä.</a:t>
            </a:r>
          </a:p>
          <a:p>
            <a:r>
              <a:rPr lang="fi-FI" dirty="0" smtClean="0"/>
              <a:t>Näiden taitojen omaksuminen ei välttämättä vaadi perinteistä tutkinto-opiskelua, vaan </a:t>
            </a:r>
            <a:r>
              <a:rPr lang="fi-FI" b="1" dirty="0" smtClean="0">
                <a:solidFill>
                  <a:srgbClr val="FF0000"/>
                </a:solidFill>
              </a:rPr>
              <a:t>joustavaa ja jatkuvaa osaamisen täydentämistä.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A78-E98D-4E42-8662-8475C532137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684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09798" y="395807"/>
            <a:ext cx="9144001" cy="1041920"/>
          </a:xfrm>
        </p:spPr>
        <p:txBody>
          <a:bodyPr/>
          <a:lstStyle/>
          <a:p>
            <a:r>
              <a:rPr lang="fi-FI" dirty="0" smtClean="0"/>
              <a:t>Alustavia johtopäätöksiä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209801" y="1437727"/>
            <a:ext cx="9292388" cy="4634980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dirty="0"/>
              <a:t>Digitaitojen osaaminen työikäisten keskuudessa </a:t>
            </a:r>
            <a:r>
              <a:rPr lang="fi-FI" dirty="0" smtClean="0"/>
              <a:t>kartoitettava, </a:t>
            </a:r>
            <a:r>
              <a:rPr lang="fi-FI" dirty="0"/>
              <a:t>jotta puutteet </a:t>
            </a:r>
            <a:r>
              <a:rPr lang="fi-FI" dirty="0" smtClean="0"/>
              <a:t>havaitaan.</a:t>
            </a:r>
            <a:endParaRPr lang="fi-FI" dirty="0"/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Tulevaisuuden työelämässä tarvittavat digitaidot määriteltävä.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Digitaitojen opetusta peruskoulussa, toisella asteella ja korkeakoulussa vahvistettava.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Digitaitoja parantavien digitaalisten koulutus- ja valmennuspalveluiden kehittämiseen panostettava ja </a:t>
            </a:r>
            <a:r>
              <a:rPr lang="fi-FI" dirty="0"/>
              <a:t>n</a:t>
            </a:r>
            <a:r>
              <a:rPr lang="fi-FI" dirty="0" smtClean="0"/>
              <a:t>iitä otettava laajasti käyttöön.</a:t>
            </a:r>
            <a:endParaRPr lang="fi-FI" dirty="0"/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Markkinaehtoisista koulutuspalveluista on saatava riittävän edullisia, jotta niiden käyttö on mahdollista kaikille kansalaisille maksukykyyn katsomatta</a:t>
            </a:r>
            <a:r>
              <a:rPr lang="fi-FI" dirty="0"/>
              <a:t>.</a:t>
            </a:r>
            <a:endParaRPr lang="fi-FI" dirty="0" smtClean="0"/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Luotava </a:t>
            </a:r>
            <a:r>
              <a:rPr lang="fi-FI" dirty="0"/>
              <a:t>helppo ja joustava tapa täydentää omaa osaamistaan työn ohessa, omaan tahtiin. Ratkaisun </a:t>
            </a:r>
            <a:r>
              <a:rPr lang="fi-FI" dirty="0" smtClean="0"/>
              <a:t>oltava </a:t>
            </a:r>
            <a:r>
              <a:rPr lang="fi-FI" dirty="0"/>
              <a:t>verkkopohjainen ja </a:t>
            </a:r>
            <a:r>
              <a:rPr lang="fi-FI" dirty="0" smtClean="0"/>
              <a:t>skaalautuva.</a:t>
            </a:r>
          </a:p>
          <a:p>
            <a:pPr lvl="1"/>
            <a:r>
              <a:rPr lang="fi-FI" dirty="0" smtClean="0"/>
              <a:t>Kustannukset </a:t>
            </a:r>
            <a:r>
              <a:rPr lang="fi-FI" dirty="0"/>
              <a:t>opiskelijalle </a:t>
            </a:r>
            <a:r>
              <a:rPr lang="fi-FI" dirty="0" smtClean="0"/>
              <a:t>maltilliset </a:t>
            </a:r>
            <a:r>
              <a:rPr lang="fi-FI" dirty="0"/>
              <a:t>tai parhaimmassa tapauksessa lähes </a:t>
            </a:r>
            <a:r>
              <a:rPr lang="fi-FI" dirty="0" smtClean="0"/>
              <a:t>olemattomat.</a:t>
            </a:r>
          </a:p>
          <a:p>
            <a:pPr lvl="1"/>
            <a:r>
              <a:rPr lang="fi-FI" dirty="0"/>
              <a:t>O</a:t>
            </a:r>
            <a:r>
              <a:rPr lang="fi-FI" dirty="0" smtClean="0"/>
              <a:t>pintoja </a:t>
            </a:r>
            <a:r>
              <a:rPr lang="fi-FI" dirty="0"/>
              <a:t>voi suorittaa aikaan ja paikkaan katsomatta – niin kotona kuin </a:t>
            </a:r>
            <a:r>
              <a:rPr lang="fi-FI" dirty="0" smtClean="0"/>
              <a:t>työpaikalla.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A78-E98D-4E42-8662-8475C5321379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008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7" b="5503"/>
          <a:stretch/>
        </p:blipFill>
        <p:spPr>
          <a:xfrm>
            <a:off x="0" y="-19251"/>
            <a:ext cx="12192000" cy="6891689"/>
          </a:xfrm>
          <a:prstGeom prst="rect">
            <a:avLst/>
          </a:prstGeom>
        </p:spPr>
      </p:pic>
      <p:sp>
        <p:nvSpPr>
          <p:cNvPr id="4" name="Otsikko 1"/>
          <p:cNvSpPr txBox="1">
            <a:spLocks/>
          </p:cNvSpPr>
          <p:nvPr/>
        </p:nvSpPr>
        <p:spPr>
          <a:xfrm>
            <a:off x="412349" y="3999297"/>
            <a:ext cx="7971255" cy="2627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0" dirty="0" smtClean="0">
                <a:solidFill>
                  <a:schemeClr val="bg1"/>
                </a:solidFill>
              </a:rPr>
              <a:t>Projekti 3</a:t>
            </a:r>
          </a:p>
          <a:p>
            <a:pPr>
              <a:spcBef>
                <a:spcPts val="1200"/>
              </a:spcBef>
            </a:pPr>
            <a:r>
              <a:rPr lang="fi-FI" sz="4400" dirty="0" smtClean="0">
                <a:solidFill>
                  <a:schemeClr val="bg1"/>
                </a:solidFill>
              </a:rPr>
              <a:t>UUSIIN SAAPPAISIIN</a:t>
            </a:r>
            <a:br>
              <a:rPr lang="fi-FI" sz="4400" dirty="0" smtClean="0">
                <a:solidFill>
                  <a:schemeClr val="bg1"/>
                </a:solidFill>
              </a:rPr>
            </a:br>
            <a:r>
              <a:rPr lang="fi-FI" dirty="0" smtClean="0">
                <a:solidFill>
                  <a:schemeClr val="bg1"/>
                </a:solidFill>
              </a:rPr>
              <a:t>Mitä uudelle alalle kouluttautuminen </a:t>
            </a:r>
            <a:br>
              <a:rPr lang="fi-FI" dirty="0" smtClean="0">
                <a:solidFill>
                  <a:schemeClr val="bg1"/>
                </a:solidFill>
              </a:rPr>
            </a:br>
            <a:r>
              <a:rPr lang="fi-FI" dirty="0" smtClean="0">
                <a:solidFill>
                  <a:schemeClr val="bg1"/>
                </a:solidFill>
              </a:rPr>
              <a:t>ihmiseltä vaatii?</a:t>
            </a:r>
            <a:endParaRPr lang="fi-FI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fi-FI" b="0" dirty="0" smtClean="0">
                <a:solidFill>
                  <a:schemeClr val="bg1"/>
                </a:solidFill>
              </a:rPr>
              <a:t>SAK &amp; Sitra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70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Tutkimuksen peruskysymykset ja tausta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Sitra toteutti </a:t>
            </a:r>
            <a:r>
              <a:rPr lang="fi-FI" dirty="0" smtClean="0"/>
              <a:t>tammi–helmikuussa </a:t>
            </a:r>
            <a:r>
              <a:rPr lang="fi-FI" dirty="0"/>
              <a:t>2017 toistamiseen laajan työelämätutkimuksen, johon vastasi </a:t>
            </a:r>
            <a:r>
              <a:rPr lang="fi-FI" dirty="0" smtClean="0"/>
              <a:t>5 000 </a:t>
            </a:r>
            <a:r>
              <a:rPr lang="fi-FI" dirty="0"/>
              <a:t>työikäistä suomalaista</a:t>
            </a:r>
            <a:r>
              <a:rPr lang="fi-FI" dirty="0" smtClean="0"/>
              <a:t>.</a:t>
            </a:r>
          </a:p>
          <a:p>
            <a:r>
              <a:rPr lang="fi-FI" dirty="0" smtClean="0"/>
              <a:t>Sitra </a:t>
            </a:r>
            <a:r>
              <a:rPr lang="fi-FI" dirty="0"/>
              <a:t>ja SAK syvensivät tutkimusta aikuiskoulutusnäkökulmasta toteuttamalla laadullisen haastattelututkimuksen </a:t>
            </a:r>
            <a:r>
              <a:rPr lang="fi-FI" dirty="0" err="1" smtClean="0"/>
              <a:t>huhti</a:t>
            </a:r>
            <a:r>
              <a:rPr lang="fi-FI" dirty="0"/>
              <a:t>–</a:t>
            </a:r>
            <a:r>
              <a:rPr lang="fi-FI" dirty="0" smtClean="0"/>
              <a:t>toukokuussa </a:t>
            </a:r>
            <a:r>
              <a:rPr lang="fi-FI" dirty="0"/>
              <a:t>2017. </a:t>
            </a:r>
            <a:endParaRPr lang="fi-FI" dirty="0" smtClean="0"/>
          </a:p>
          <a:p>
            <a:r>
              <a:rPr lang="fi-FI" dirty="0" smtClean="0"/>
              <a:t>Tutkimukseen </a:t>
            </a:r>
            <a:r>
              <a:rPr lang="fi-FI" dirty="0"/>
              <a:t>haastateltiin 20 henkilöä, jotka olivat uudelleenkouluttautuneet ammattiin viime vuosina. Molemmista tutkimuksista vastasi </a:t>
            </a:r>
            <a:r>
              <a:rPr lang="fi-FI" dirty="0" err="1" smtClean="0"/>
              <a:t>IROResearch</a:t>
            </a:r>
            <a:r>
              <a:rPr lang="fi-FI" dirty="0" smtClean="0"/>
              <a:t> </a:t>
            </a:r>
            <a:r>
              <a:rPr lang="fi-FI" dirty="0"/>
              <a:t>O</a:t>
            </a:r>
            <a:r>
              <a:rPr lang="fi-FI" dirty="0" smtClean="0"/>
              <a:t>y</a:t>
            </a:r>
            <a:r>
              <a:rPr lang="fi-FI" dirty="0"/>
              <a:t>.  </a:t>
            </a:r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605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Sitran työelämätutkimus 2017 (N5000) </a:t>
            </a:r>
            <a:endParaRPr lang="fi-FI" dirty="0"/>
          </a:p>
        </p:txBody>
      </p:sp>
      <p:sp>
        <p:nvSpPr>
          <p:cNvPr id="3" name="Tekstiruutu 2"/>
          <p:cNvSpPr txBox="1"/>
          <p:nvPr/>
        </p:nvSpPr>
        <p:spPr>
          <a:xfrm>
            <a:off x="719405" y="1508760"/>
            <a:ext cx="10849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Noin </a:t>
            </a:r>
            <a:r>
              <a:rPr lang="fi-FI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kaksi kolmasosaa</a:t>
            </a:r>
            <a:r>
              <a:rPr lang="fi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ollut työttömänä työnuransa aikana </a:t>
            </a:r>
            <a:r>
              <a:rPr lang="fi-FI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vähintään </a:t>
            </a:r>
            <a:r>
              <a:rPr lang="fi-FI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kerran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i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i-FI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viidennes kolme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kertaa tai enemmän.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Ammattia tai uraa vaihtaneita (työaikanaan) </a:t>
            </a:r>
            <a:r>
              <a:rPr lang="fi-FI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yhden kerran n. 25 % ja </a:t>
            </a:r>
            <a:r>
              <a:rPr lang="fi-FI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2–3 </a:t>
            </a:r>
            <a:r>
              <a:rPr lang="fi-FI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kertaa n. 30 %. </a:t>
            </a:r>
          </a:p>
        </p:txBody>
      </p:sp>
      <p:grpSp>
        <p:nvGrpSpPr>
          <p:cNvPr id="10" name="Ryhmä 9"/>
          <p:cNvGrpSpPr/>
          <p:nvPr/>
        </p:nvGrpSpPr>
        <p:grpSpPr>
          <a:xfrm>
            <a:off x="199641" y="2213811"/>
            <a:ext cx="10541410" cy="4644189"/>
            <a:chOff x="413941" y="2986089"/>
            <a:chExt cx="7724124" cy="3402988"/>
          </a:xfrm>
        </p:grpSpPr>
        <p:graphicFrame>
          <p:nvGraphicFramePr>
            <p:cNvPr id="5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413941" y="2986089"/>
            <a:ext cx="4319588" cy="34029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kstiruutu 6"/>
            <p:cNvSpPr txBox="1"/>
            <p:nvPr/>
          </p:nvSpPr>
          <p:spPr>
            <a:xfrm>
              <a:off x="2956200" y="5889968"/>
              <a:ext cx="25077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Vaihtanut ammattia tai alaa (n=3216)</a:t>
              </a:r>
            </a:p>
          </p:txBody>
        </p:sp>
        <p:sp>
          <p:nvSpPr>
            <p:cNvPr id="8" name="Tekstiruutu 7"/>
            <p:cNvSpPr txBox="1"/>
            <p:nvPr/>
          </p:nvSpPr>
          <p:spPr>
            <a:xfrm>
              <a:off x="1544758" y="4463417"/>
              <a:ext cx="2057953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100" b="1" i="1" kern="0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”Oletteko opiskellut työelämään siirryttyänne </a:t>
              </a:r>
            </a:p>
            <a:p>
              <a:pPr algn="ctr"/>
              <a:r>
                <a:rPr lang="fi-FI" sz="1100" b="1" i="1" kern="0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uuden ammatin tai tutkinnon?”</a:t>
              </a:r>
              <a:endParaRPr lang="fi-FI" sz="1100" b="1" i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graphicFrame>
          <p:nvGraphicFramePr>
            <p:cNvPr id="9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3818477" y="2986090"/>
            <a:ext cx="4319588" cy="34029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kstiruutu 5"/>
            <p:cNvSpPr txBox="1"/>
            <p:nvPr/>
          </p:nvSpPr>
          <p:spPr>
            <a:xfrm>
              <a:off x="5477239" y="4763500"/>
              <a:ext cx="162016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1200" b="1" i="1" dirty="0">
                  <a:solidFill>
                    <a:prstClr val="black"/>
                  </a:solidFill>
                  <a:latin typeface="Calibri" panose="020F0502020204030204" pitchFamily="34" charset="0"/>
                </a:rPr>
                <a:t>”Koetteko, että opiskelu kannatti?"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29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Sitran työelämätutkimus 2017 (N5000</a:t>
            </a:r>
            <a:r>
              <a:rPr lang="fi-FI" dirty="0" smtClean="0"/>
              <a:t>)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209801" y="1721369"/>
            <a:ext cx="9143998" cy="2658126"/>
          </a:xfrm>
        </p:spPr>
        <p:txBody>
          <a:bodyPr/>
          <a:lstStyle/>
          <a:p>
            <a:r>
              <a:rPr lang="fi-FI" b="1" dirty="0">
                <a:solidFill>
                  <a:srgbClr val="FF0000"/>
                </a:solidFill>
              </a:rPr>
              <a:t>Yli puolet työntekijöistä</a:t>
            </a:r>
            <a:r>
              <a:rPr lang="fi-FI" dirty="0"/>
              <a:t> on opiskelut työuransa aikana uuden tutkinnon tai </a:t>
            </a:r>
            <a:r>
              <a:rPr lang="fi-FI" dirty="0" smtClean="0"/>
              <a:t>ammatin.</a:t>
            </a:r>
          </a:p>
          <a:p>
            <a:r>
              <a:rPr lang="fi-FI" b="1" dirty="0" smtClean="0">
                <a:solidFill>
                  <a:srgbClr val="FF0000"/>
                </a:solidFill>
              </a:rPr>
              <a:t>Joka </a:t>
            </a:r>
            <a:r>
              <a:rPr lang="fi-FI" b="1" dirty="0">
                <a:solidFill>
                  <a:srgbClr val="FF0000"/>
                </a:solidFill>
              </a:rPr>
              <a:t>neljäs suomalainen</a:t>
            </a:r>
            <a:r>
              <a:rPr lang="fi-FI" dirty="0"/>
              <a:t> on vaihtanut ammattia tai alaa yhden kerran ja 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30 </a:t>
            </a:r>
            <a:r>
              <a:rPr lang="fi-FI" dirty="0"/>
              <a:t>prosenttia </a:t>
            </a:r>
            <a:r>
              <a:rPr lang="fi-FI" dirty="0" smtClean="0"/>
              <a:t>2–4 </a:t>
            </a:r>
            <a:r>
              <a:rPr lang="fi-FI" dirty="0"/>
              <a:t>kertaa</a:t>
            </a:r>
            <a:r>
              <a:rPr lang="fi-FI" dirty="0" smtClean="0"/>
              <a:t>.</a:t>
            </a:r>
          </a:p>
          <a:p>
            <a:r>
              <a:rPr lang="fi-FI" dirty="0" smtClean="0"/>
              <a:t>Alaa </a:t>
            </a:r>
            <a:r>
              <a:rPr lang="fi-FI" dirty="0"/>
              <a:t>tai ammattia vaihtaneista joka toinen on opiskellut uuden </a:t>
            </a:r>
            <a:r>
              <a:rPr lang="fi-FI" dirty="0" smtClean="0"/>
              <a:t>ammatin. Heistä </a:t>
            </a:r>
            <a:r>
              <a:rPr lang="fi-FI" dirty="0"/>
              <a:t>85 prosenttia koki, että opiskelu </a:t>
            </a:r>
            <a:r>
              <a:rPr lang="fi-FI" dirty="0" smtClean="0"/>
              <a:t>kannatti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18</a:t>
            </a:fld>
            <a:endParaRPr lang="fi-FI"/>
          </a:p>
        </p:txBody>
      </p:sp>
      <p:sp>
        <p:nvSpPr>
          <p:cNvPr id="7" name="Tekstiruutu 6"/>
          <p:cNvSpPr txBox="1"/>
          <p:nvPr/>
        </p:nvSpPr>
        <p:spPr>
          <a:xfrm>
            <a:off x="2209798" y="3952970"/>
            <a:ext cx="8967538" cy="853050"/>
          </a:xfrm>
          <a:prstGeom prst="rect">
            <a:avLst/>
          </a:prstGeom>
          <a:solidFill>
            <a:srgbClr val="F9A83D"/>
          </a:solidFill>
          <a:ln>
            <a:noFill/>
          </a:ln>
        </p:spPr>
        <p:txBody>
          <a:bodyPr wrap="square" lIns="270000" tIns="270000" rIns="270000" bIns="270000" rtlCol="0" anchor="ctr" anchorCtr="0">
            <a:spAutoFit/>
          </a:bodyPr>
          <a:lstStyle/>
          <a:p>
            <a:pPr marL="446088" indent="-446088"/>
            <a:r>
              <a:rPr lang="fi-FI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fi-FI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Alan tai ammatin vaihtaminen ei ole enää poikkeus vaan sääntö</a:t>
            </a:r>
            <a:r>
              <a:rPr lang="fi-FI" sz="2000" b="1" dirty="0" smtClean="0">
                <a:solidFill>
                  <a:schemeClr val="bg1"/>
                </a:solidFill>
              </a:rPr>
              <a:t>!</a:t>
            </a:r>
            <a:endParaRPr lang="fi-FI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7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Laadullinen haastattelututkimus (N20)</a:t>
            </a:r>
            <a:endParaRPr lang="fi-FI" dirty="0"/>
          </a:p>
        </p:txBody>
      </p:sp>
      <p:sp>
        <p:nvSpPr>
          <p:cNvPr id="9" name="Sisällön paikkamerkki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Haastateltavat poimittiin kolmesta </a:t>
            </a:r>
            <a:r>
              <a:rPr lang="fi-FI" dirty="0" smtClean="0"/>
              <a:t>ryhmästä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 smtClean="0"/>
              <a:t>terveydellisistä </a:t>
            </a:r>
            <a:r>
              <a:rPr lang="fi-FI" dirty="0"/>
              <a:t>syistä ammattia vaihtaneet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/>
              <a:t>työllisyyssyistä ammattia vaihtaneet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/>
              <a:t>omasta halustaan ammattia vaihtaneet</a:t>
            </a:r>
            <a:r>
              <a:rPr lang="fi-FI" dirty="0" smtClean="0"/>
              <a:t>.</a:t>
            </a:r>
          </a:p>
          <a:p>
            <a:pPr marL="914400" lvl="1" indent="-457200">
              <a:buFont typeface="+mj-lt"/>
              <a:buAutoNum type="arabicPeriod"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Haastateltavat olivat lähiaikoina kouluttautuneet alalta toiselle, työntekijäammatista toiseen.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i-FI" dirty="0" smtClean="0"/>
              <a:t> 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dirty="0"/>
              <a:t>1.6.2017</a:t>
            </a: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 dirty="0" smtClean="0"/>
              <a:t>Uusi aikuiskoulutus</a:t>
            </a:r>
            <a:endParaRPr lang="fi-FI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6C49-796C-48DE-8756-6E458EE9A4D9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62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Miksi koulutus ja osaaminen?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Työelämän muutoksessa osaamisen merkitys korostuu.</a:t>
            </a:r>
          </a:p>
          <a:p>
            <a:r>
              <a:rPr lang="fi-FI" dirty="0" smtClean="0"/>
              <a:t>Koulutus ja osaaminen nousivat esille myös viime syksynä Mahdollisuuksien aika -hankkeen aloitusseminaarissa ”Robotistako työpaikan luottamushenkilö?”.</a:t>
            </a:r>
          </a:p>
          <a:p>
            <a:r>
              <a:rPr lang="fi-FI" dirty="0" smtClean="0"/>
              <a:t>Jotta voisi olla osaamista, täytyy olla mahdollisuus osaamisen kehittämiseen ja koulutukseen.</a:t>
            </a:r>
          </a:p>
          <a:p>
            <a:r>
              <a:rPr lang="fi-FI" dirty="0" smtClean="0"/>
              <a:t>Työuraa edeltävä koulutus ei riitä. Tarvitaan koulutusta työuran aikana: aikuiskoulutusta, elinikäistä oppimista!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dirty="0" smtClean="0"/>
              <a:t>Uusi aikuiskoulutus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496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Alustavia johtopäätöksiä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i-FI" dirty="0" smtClean="0"/>
              <a:t>Opiskeluaikaisen toimeentulon varmistaminen on edellytys kaikelle muulle. Nyt toimeentulo sirpaleista </a:t>
            </a:r>
            <a:r>
              <a:rPr lang="fi-FI" b="1" dirty="0" smtClean="0">
                <a:solidFill>
                  <a:srgbClr val="FF0000"/>
                </a:solidFill>
              </a:rPr>
              <a:t>→</a:t>
            </a:r>
            <a:r>
              <a:rPr lang="fi-FI" dirty="0" smtClean="0"/>
              <a:t> </a:t>
            </a:r>
            <a:r>
              <a:rPr lang="fi-FI" dirty="0" err="1" smtClean="0"/>
              <a:t>tarttisko</a:t>
            </a:r>
            <a:r>
              <a:rPr lang="fi-FI" dirty="0" smtClean="0"/>
              <a:t> </a:t>
            </a:r>
            <a:r>
              <a:rPr lang="fi-FI" dirty="0" err="1" smtClean="0"/>
              <a:t>jottain</a:t>
            </a:r>
            <a:r>
              <a:rPr lang="fi-FI" dirty="0" smtClean="0"/>
              <a:t> tehdä?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Uraohjauksen (sparraus, valmennus) merkitys korostuu ammatin vaihtamista pohtivien </a:t>
            </a:r>
            <a:r>
              <a:rPr lang="fi-FI" dirty="0"/>
              <a:t>vastauksissa </a:t>
            </a:r>
            <a:r>
              <a:rPr lang="fi-FI" b="1" dirty="0">
                <a:solidFill>
                  <a:srgbClr val="FF0000"/>
                </a:solidFill>
              </a:rPr>
              <a:t>→</a:t>
            </a:r>
            <a:r>
              <a:rPr lang="fi-FI" dirty="0" smtClean="0"/>
              <a:t> pitäisikö uraohjausta olla kattavasti tarjolla?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Työharjoittelut koettiin mielekkäiksi ja niiden kautta työllistyminen onnistui pääsääntöisesti hyvin</a:t>
            </a:r>
            <a:r>
              <a:rPr lang="fi-FI" dirty="0" smtClean="0"/>
              <a:t>. Mutta harjoittelupaikan etsintää ei voi sysätä ammatin vaihtoa suunnittelevan </a:t>
            </a:r>
            <a:r>
              <a:rPr lang="fi-FI" dirty="0" err="1" smtClean="0"/>
              <a:t>harteille</a:t>
            </a:r>
            <a:r>
              <a:rPr lang="fi-FI" dirty="0" smtClean="0"/>
              <a:t> </a:t>
            </a:r>
            <a:r>
              <a:rPr lang="fi-FI" b="1" dirty="0">
                <a:solidFill>
                  <a:srgbClr val="FF0000"/>
                </a:solidFill>
              </a:rPr>
              <a:t>→</a:t>
            </a:r>
            <a:r>
              <a:rPr lang="fi-FI" dirty="0" smtClean="0"/>
              <a:t> kouluillakin on siinä tehtävää!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Haastateltavat olivat kaikki onnistuneet opiskeluissaan eli tutkimusraportti on näin ollen onnistujien raportti </a:t>
            </a:r>
            <a:r>
              <a:rPr lang="fi-FI" b="1" dirty="0">
                <a:solidFill>
                  <a:srgbClr val="FF0000"/>
                </a:solidFill>
              </a:rPr>
              <a:t>→</a:t>
            </a:r>
            <a:r>
              <a:rPr lang="fi-FI" dirty="0" smtClean="0"/>
              <a:t> edellä kuvatut seikat ovat saattaneet siis olla monelle ammatinvaihtajalle kompastuskiviä.</a:t>
            </a:r>
          </a:p>
          <a:p>
            <a:pPr marL="342900" indent="-342900">
              <a:buFont typeface="+mj-lt"/>
              <a:buAutoNum type="arabicPeriod"/>
            </a:pPr>
            <a:endParaRPr lang="fi-FI" dirty="0"/>
          </a:p>
          <a:p>
            <a:pPr marL="0" indent="0">
              <a:buNone/>
            </a:pPr>
            <a:r>
              <a:rPr lang="fi-FI" dirty="0"/>
              <a:t>Tutkimus julkaistaan kokonaisuudessaan kesäkuussa 2017!</a:t>
            </a:r>
          </a:p>
          <a:p>
            <a:endParaRPr lang="fi-FI" dirty="0" smtClean="0"/>
          </a:p>
          <a:p>
            <a:pPr marL="342900" indent="-342900">
              <a:buFont typeface="+mj-lt"/>
              <a:buAutoNum type="arabicPeriod"/>
            </a:pP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520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2"/>
          <a:stretch/>
        </p:blipFill>
        <p:spPr>
          <a:xfrm>
            <a:off x="-10476" y="1"/>
            <a:ext cx="12202476" cy="6872438"/>
          </a:xfrm>
          <a:prstGeom prst="rect">
            <a:avLst/>
          </a:prstGeom>
        </p:spPr>
      </p:pic>
      <p:sp>
        <p:nvSpPr>
          <p:cNvPr id="4" name="Otsikko 1"/>
          <p:cNvSpPr txBox="1">
            <a:spLocks/>
          </p:cNvSpPr>
          <p:nvPr/>
        </p:nvSpPr>
        <p:spPr>
          <a:xfrm>
            <a:off x="210219" y="3628726"/>
            <a:ext cx="8587272" cy="3056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0" dirty="0" smtClean="0"/>
              <a:t>Projekti 4</a:t>
            </a:r>
          </a:p>
          <a:p>
            <a:pPr>
              <a:spcBef>
                <a:spcPts val="1200"/>
              </a:spcBef>
            </a:pPr>
            <a:r>
              <a:rPr lang="fi-FI" sz="4400" dirty="0" smtClean="0"/>
              <a:t>TAITEKOHTATURVA</a:t>
            </a:r>
            <a:br>
              <a:rPr lang="fi-FI" sz="4400" dirty="0" smtClean="0"/>
            </a:br>
            <a:r>
              <a:rPr lang="fi-FI" dirty="0"/>
              <a:t>U</a:t>
            </a:r>
            <a:r>
              <a:rPr lang="fi-FI" dirty="0" smtClean="0"/>
              <a:t>udenlainen tapa rakentaa </a:t>
            </a:r>
            <a:br>
              <a:rPr lang="fi-FI" dirty="0" smtClean="0"/>
            </a:br>
            <a:r>
              <a:rPr lang="fi-FI" dirty="0" smtClean="0"/>
              <a:t>elinikäistä oppimista? </a:t>
            </a:r>
            <a:endParaRPr lang="fi-FI" dirty="0"/>
          </a:p>
          <a:p>
            <a:pPr>
              <a:spcBef>
                <a:spcPts val="1200"/>
              </a:spcBef>
            </a:pPr>
            <a:r>
              <a:rPr lang="fi-FI" b="0" dirty="0" smtClean="0"/>
              <a:t>SAK &amp; Sitra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622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Ovatko aikuiskoulutuksen rakenteet kunnossa?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fi-FI" dirty="0"/>
              <a:t>Digitalisaatio ja globalisaatio ovat muuttaneet ja muuttavat </a:t>
            </a:r>
            <a:r>
              <a:rPr lang="fi-FI" dirty="0" smtClean="0"/>
              <a:t>työelämää.</a:t>
            </a:r>
          </a:p>
          <a:p>
            <a:pPr marL="742950" lvl="1" indent="-285750"/>
            <a:r>
              <a:rPr lang="fi-FI" dirty="0" smtClean="0"/>
              <a:t>Muutokset </a:t>
            </a:r>
            <a:r>
              <a:rPr lang="fi-FI" dirty="0"/>
              <a:t>eivät ehkä vie töitä, mutta haastavat </a:t>
            </a:r>
            <a:r>
              <a:rPr lang="fi-FI" b="1" dirty="0">
                <a:solidFill>
                  <a:srgbClr val="FF0000"/>
                </a:solidFill>
              </a:rPr>
              <a:t>muutosnopeudellaan</a:t>
            </a:r>
            <a:r>
              <a:rPr lang="fi-FI" dirty="0"/>
              <a:t> ja </a:t>
            </a:r>
            <a:r>
              <a:rPr lang="fi-FI" dirty="0" smtClean="0"/>
              <a:t>luomalla </a:t>
            </a:r>
            <a:r>
              <a:rPr lang="fi-FI" b="1" dirty="0" smtClean="0">
                <a:solidFill>
                  <a:srgbClr val="FF0000"/>
                </a:solidFill>
              </a:rPr>
              <a:t>epätietoisuutta</a:t>
            </a:r>
            <a:r>
              <a:rPr lang="fi-FI" dirty="0" smtClean="0"/>
              <a:t> uudesta tulevasta. </a:t>
            </a:r>
            <a:endParaRPr lang="fi-FI" dirty="0"/>
          </a:p>
          <a:p>
            <a:pPr marL="285750" indent="-285750"/>
            <a:r>
              <a:rPr lang="fi-FI" dirty="0" smtClean="0"/>
              <a:t>Peräkkäisten </a:t>
            </a:r>
            <a:r>
              <a:rPr lang="fi-FI" dirty="0"/>
              <a:t>ja ehkä rinnakkaistenkin työurien nykyistä suurempi määrä </a:t>
            </a:r>
            <a:r>
              <a:rPr lang="fi-FI" b="1" dirty="0">
                <a:solidFill>
                  <a:srgbClr val="FF0000"/>
                </a:solidFill>
              </a:rPr>
              <a:t>haastaa</a:t>
            </a:r>
            <a:r>
              <a:rPr lang="fi-FI" dirty="0"/>
              <a:t> ja </a:t>
            </a:r>
            <a:r>
              <a:rPr lang="fi-FI" b="1" dirty="0" smtClean="0">
                <a:solidFill>
                  <a:srgbClr val="FF0000"/>
                </a:solidFill>
              </a:rPr>
              <a:t>hyydyttää</a:t>
            </a:r>
            <a:r>
              <a:rPr lang="fi-FI" dirty="0" smtClean="0"/>
              <a:t>.</a:t>
            </a:r>
          </a:p>
          <a:p>
            <a:pPr marL="742950" lvl="1" indent="-285750"/>
            <a:r>
              <a:rPr lang="fi-FI" dirty="0" smtClean="0"/>
              <a:t>Mistä </a:t>
            </a:r>
            <a:r>
              <a:rPr lang="fi-FI" dirty="0"/>
              <a:t>löytyy riittävän turvallinen alusta, jonka varassa uskalletaan ja on inhimillisesti mielekästä luotsata läpi </a:t>
            </a:r>
            <a:r>
              <a:rPr lang="fi-FI" dirty="0" smtClean="0"/>
              <a:t>työelämän?</a:t>
            </a:r>
          </a:p>
          <a:p>
            <a:pPr marL="742950" lvl="1" indent="-285750"/>
            <a:r>
              <a:rPr lang="fi-FI" dirty="0" smtClean="0"/>
              <a:t>Taitekohtiin </a:t>
            </a:r>
            <a:r>
              <a:rPr lang="fi-FI" dirty="0"/>
              <a:t>tarvittaisiin valmiita toimintamalleja ja ennakoivia ratkaisuja.  </a:t>
            </a:r>
          </a:p>
          <a:p>
            <a:pPr marL="285750" indent="-285750"/>
            <a:r>
              <a:rPr lang="fi-FI" dirty="0" smtClean="0"/>
              <a:t>Osaamisen </a:t>
            </a:r>
            <a:r>
              <a:rPr lang="fi-FI" dirty="0"/>
              <a:t>jatkuva kehittäminen luo paremmat edellytykset myönteisiin taitekohtiin ja ehkäisee </a:t>
            </a:r>
            <a:r>
              <a:rPr lang="fi-FI" dirty="0" smtClean="0"/>
              <a:t>kielteisiä.</a:t>
            </a:r>
          </a:p>
          <a:p>
            <a:pPr marL="742950" lvl="1" indent="-285750"/>
            <a:r>
              <a:rPr lang="fi-FI" dirty="0" smtClean="0"/>
              <a:t>Erityistä </a:t>
            </a:r>
            <a:r>
              <a:rPr lang="fi-FI" dirty="0"/>
              <a:t>huomioita vaativat työelämässä </a:t>
            </a:r>
            <a:r>
              <a:rPr lang="fi-FI" b="1" dirty="0">
                <a:solidFill>
                  <a:srgbClr val="FF0000"/>
                </a:solidFill>
              </a:rPr>
              <a:t>heikommassa oman osaamisen kehittymisen asemassa</a:t>
            </a:r>
            <a:r>
              <a:rPr lang="fi-FI" dirty="0"/>
              <a:t> sekä </a:t>
            </a:r>
            <a:r>
              <a:rPr lang="fi-FI" b="1" dirty="0">
                <a:solidFill>
                  <a:srgbClr val="FF0000"/>
                </a:solidFill>
              </a:rPr>
              <a:t>uudistuvien alojen parissa</a:t>
            </a:r>
            <a:r>
              <a:rPr lang="fi-FI" dirty="0"/>
              <a:t> työskentelevät. </a:t>
            </a:r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689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Nykyisin haasteena on…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 smtClean="0"/>
              <a:t>Syyperusteisuus</a:t>
            </a:r>
            <a:br>
              <a:rPr lang="fi-FI" b="1" dirty="0" smtClean="0"/>
            </a:br>
            <a:r>
              <a:rPr lang="fi-FI" dirty="0" smtClean="0"/>
              <a:t>Koulutusta on tarjolla vasta, kun yksilön elämässä on murros päällä (työttömyys, työkyvyttömyys). Kuitenkin jatkuva ja ennaltaehkäisevä kouluttautuminen olisi työllisyyden näkökulmasta tuloksekkaampaa.</a:t>
            </a:r>
          </a:p>
          <a:p>
            <a:r>
              <a:rPr lang="fi-FI" b="1" dirty="0" smtClean="0"/>
              <a:t>Sirpaleisuus</a:t>
            </a:r>
            <a:br>
              <a:rPr lang="fi-FI" b="1" dirty="0" smtClean="0"/>
            </a:br>
            <a:r>
              <a:rPr lang="fi-FI" dirty="0" smtClean="0"/>
              <a:t>Muutosturva, aikuiskoulutustuki, omaehtoinen kouluttautuminen työttömänä, työvoimakoulutus jne. → kaikissa on omat ehtonsa.</a:t>
            </a:r>
          </a:p>
          <a:p>
            <a:r>
              <a:rPr lang="fi-FI" b="1" dirty="0" smtClean="0"/>
              <a:t>Epätasainen jakautuminen</a:t>
            </a:r>
            <a:br>
              <a:rPr lang="fi-FI" b="1" dirty="0" smtClean="0"/>
            </a:br>
            <a:r>
              <a:rPr lang="fi-FI" dirty="0" smtClean="0"/>
              <a:t>Naiset ja korkeammin koulutetut saavat ja käyttävät aikuiskoulutusta enemmän kuin miehet ja matalasti koulutetut.</a:t>
            </a:r>
          </a:p>
          <a:p>
            <a:r>
              <a:rPr lang="fi-FI" b="1" dirty="0" smtClean="0"/>
              <a:t>Alanvaihtajien tarpeiden palveleminen ei ole kenenkään intresseissä,</a:t>
            </a:r>
            <a:br>
              <a:rPr lang="fi-FI" b="1" dirty="0" smtClean="0"/>
            </a:br>
            <a:r>
              <a:rPr lang="fi-FI" dirty="0" smtClean="0"/>
              <a:t>vaikka se lisäisi joustavuutta työmarkkinoilla.</a:t>
            </a:r>
            <a:endParaRPr lang="fi-FI" b="1" dirty="0" smtClean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03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Millaisista elementeistä tulevaisuuden työelämää </a:t>
            </a:r>
            <a:br>
              <a:rPr lang="fi-FI" dirty="0" smtClean="0"/>
            </a:br>
            <a:r>
              <a:rPr lang="fi-FI" dirty="0" smtClean="0"/>
              <a:t>palvelevan koulutusjärjestelmän tulisi rakentua?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209800" y="1721368"/>
            <a:ext cx="9253887" cy="455430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b="1" dirty="0" smtClean="0"/>
              <a:t>Muutoksia ennakoiva</a:t>
            </a:r>
            <a:br>
              <a:rPr lang="fi-FI" b="1" dirty="0" smtClean="0"/>
            </a:br>
            <a:r>
              <a:rPr lang="fi-FI" dirty="0" smtClean="0"/>
              <a:t>Tavoitteena ehkäistä työttömyyttä tai työkyvyttömyyttä → tarjotaan mahdollisuus uuteen työuraan koulutuksen kautta, ennen kuin on ihan pakko.</a:t>
            </a:r>
          </a:p>
          <a:p>
            <a:pPr marL="342900" indent="-342900">
              <a:buFont typeface="+mj-lt"/>
              <a:buAutoNum type="arabicPeriod"/>
            </a:pPr>
            <a:r>
              <a:rPr lang="fi-FI" b="1" dirty="0" smtClean="0"/>
              <a:t>Työsuhteesta riippumaton</a:t>
            </a:r>
            <a:br>
              <a:rPr lang="fi-FI" b="1" dirty="0" smtClean="0"/>
            </a:br>
            <a:r>
              <a:rPr lang="fi-FI" dirty="0" smtClean="0"/>
              <a:t>Oikeus koulutukseen ja opiskelun aikaiseen toimeentuloon tulisi säilyä työsuhteen ”yli” ja rakentua vakuutusluonteisesti.</a:t>
            </a:r>
          </a:p>
          <a:p>
            <a:pPr marL="342900" indent="-342900">
              <a:buFont typeface="+mj-lt"/>
              <a:buAutoNum type="arabicPeriod"/>
            </a:pPr>
            <a:r>
              <a:rPr lang="fi-FI" b="1" dirty="0" smtClean="0"/>
              <a:t>Osittain rahastoiva</a:t>
            </a:r>
            <a:br>
              <a:rPr lang="fi-FI" b="1" dirty="0" smtClean="0"/>
            </a:br>
            <a:r>
              <a:rPr lang="fi-FI" dirty="0" smtClean="0"/>
              <a:t>Kaikilla tulee työurallaan </a:t>
            </a:r>
            <a:r>
              <a:rPr lang="fi-FI" dirty="0"/>
              <a:t>taitekohtia → </a:t>
            </a:r>
            <a:r>
              <a:rPr lang="fi-FI" dirty="0" smtClean="0"/>
              <a:t>varautumisen niihin pitäisi tapahtua samalla tavalla kuin työttömyyteen tai sairauteen varaudutaan.</a:t>
            </a:r>
          </a:p>
          <a:p>
            <a:pPr marL="342900" indent="-342900">
              <a:buFont typeface="+mj-lt"/>
              <a:buAutoNum type="arabicPeriod"/>
            </a:pPr>
            <a:r>
              <a:rPr lang="fi-FI" b="1" dirty="0" smtClean="0"/>
              <a:t>Yksilölähtöinen</a:t>
            </a:r>
            <a:br>
              <a:rPr lang="fi-FI" b="1" dirty="0" smtClean="0"/>
            </a:br>
            <a:r>
              <a:rPr lang="fi-FI" dirty="0" smtClean="0"/>
              <a:t>Järjestelmän pitää tukea yksilöiden omaa mahdollisuutta rakentaa työuraa, joustavuutta ja yksilöiden muutosvalmiutta.</a:t>
            </a:r>
          </a:p>
          <a:p>
            <a:pPr marL="342900" indent="-342900">
              <a:buFont typeface="+mj-lt"/>
              <a:buAutoNum type="arabicPeriod"/>
            </a:pPr>
            <a:r>
              <a:rPr lang="fi-FI" b="1" dirty="0" smtClean="0"/>
              <a:t>Yksilöä ohjaava</a:t>
            </a:r>
            <a:br>
              <a:rPr lang="fi-FI" b="1" dirty="0" smtClean="0"/>
            </a:br>
            <a:r>
              <a:rPr lang="fi-FI" dirty="0" smtClean="0"/>
              <a:t>Yksilö tarvitsee tukea ja ohjausta työurallaan, jotta tehdyt koulutukselliset ja muut valinnat johtavat hyvään lopputulokseen.</a:t>
            </a:r>
            <a:endParaRPr lang="fi-FI" b="1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359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2" b="411"/>
          <a:stretch/>
        </p:blipFill>
        <p:spPr>
          <a:xfrm>
            <a:off x="0" y="-19252"/>
            <a:ext cx="12192000" cy="690131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79395" y="413886"/>
            <a:ext cx="10515600" cy="1325563"/>
          </a:xfrm>
        </p:spPr>
        <p:txBody>
          <a:bodyPr>
            <a:normAutofit/>
          </a:bodyPr>
          <a:lstStyle/>
          <a:p>
            <a:r>
              <a:rPr lang="fi-FI" sz="4400" dirty="0" smtClean="0"/>
              <a:t>MITÄ SIIS </a:t>
            </a:r>
            <a:br>
              <a:rPr lang="fi-FI" sz="4400" dirty="0" smtClean="0"/>
            </a:br>
            <a:r>
              <a:rPr lang="fi-FI" sz="4400" dirty="0" smtClean="0"/>
              <a:t>TULISI TEHDÄ?</a:t>
            </a:r>
            <a:endParaRPr lang="fi-FI" sz="4400" dirty="0"/>
          </a:p>
        </p:txBody>
      </p:sp>
    </p:spTree>
    <p:extLst>
      <p:ext uri="{BB962C8B-B14F-4D97-AF65-F5344CB8AC3E}">
        <p14:creationId xmlns:p14="http://schemas.microsoft.com/office/powerpoint/2010/main" val="330638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Ranskan henkilökohtainen uratili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Ranskan työsuhdelainsäädännön viimeisin remontti lähti ajatuksesta, että työpaikka ei ole enää elinikäinen</a:t>
            </a:r>
            <a:r>
              <a:rPr lang="fi-FI" dirty="0" smtClean="0"/>
              <a:t>.</a:t>
            </a:r>
            <a:endParaRPr lang="fi-FI" dirty="0"/>
          </a:p>
          <a:p>
            <a:r>
              <a:rPr lang="fi-FI" dirty="0"/>
              <a:t>Rikkonaisten urapolkujen ongelmana on se, että osa työvuosien aikana kertyneistä oikeuksista häviää työsuhteen </a:t>
            </a:r>
            <a:r>
              <a:rPr lang="fi-FI" dirty="0" smtClean="0"/>
              <a:t>päättyessä </a:t>
            </a:r>
            <a:br>
              <a:rPr lang="fi-FI" dirty="0" smtClean="0"/>
            </a:br>
            <a:r>
              <a:rPr lang="fi-FI" dirty="0" smtClean="0"/>
              <a:t>→ oikeus esimerkiksi koulutukseen </a:t>
            </a:r>
            <a:r>
              <a:rPr lang="fi-FI" dirty="0"/>
              <a:t>ja opintovapaaseen on Ranskassa vastedes sidottu työntekijään eikä enää </a:t>
            </a:r>
            <a:r>
              <a:rPr lang="fi-FI" dirty="0" smtClean="0"/>
              <a:t>työsuhteeseen.</a:t>
            </a:r>
            <a:endParaRPr lang="fi-FI" dirty="0"/>
          </a:p>
          <a:p>
            <a:r>
              <a:rPr lang="fi-FI" dirty="0" smtClean="0"/>
              <a:t>Työsuhteen </a:t>
            </a:r>
            <a:r>
              <a:rPr lang="fi-FI" dirty="0"/>
              <a:t>myötä karttuvat oikeudet kertyvät työntekijän </a:t>
            </a:r>
            <a:r>
              <a:rPr lang="fi-FI" dirty="0" smtClean="0"/>
              <a:t>henkilökohtaiselle uratilille </a:t>
            </a:r>
            <a:r>
              <a:rPr lang="fi-FI" i="1" dirty="0" smtClean="0"/>
              <a:t>(CPA, </a:t>
            </a:r>
            <a:r>
              <a:rPr lang="fi-FI" i="1" dirty="0" err="1" smtClean="0"/>
              <a:t>Compte</a:t>
            </a:r>
            <a:r>
              <a:rPr lang="fi-FI" i="1" dirty="0" smtClean="0"/>
              <a:t> </a:t>
            </a:r>
            <a:r>
              <a:rPr lang="fi-FI" i="1" dirty="0" err="1"/>
              <a:t>personnel</a:t>
            </a:r>
            <a:r>
              <a:rPr lang="fi-FI" i="1" dirty="0"/>
              <a:t> </a:t>
            </a:r>
            <a:r>
              <a:rPr lang="fi-FI" i="1" dirty="0" err="1"/>
              <a:t>d’activité</a:t>
            </a:r>
            <a:r>
              <a:rPr lang="fi-FI" i="1" dirty="0" smtClean="0"/>
              <a:t>)</a:t>
            </a:r>
            <a:r>
              <a:rPr lang="fi-FI" dirty="0" smtClean="0"/>
              <a:t>, jonka karttumista </a:t>
            </a:r>
            <a:r>
              <a:rPr lang="fi-FI" dirty="0"/>
              <a:t>voi seurata </a:t>
            </a:r>
            <a:r>
              <a:rPr lang="fi-FI" dirty="0" smtClean="0"/>
              <a:t>internetistä.</a:t>
            </a:r>
          </a:p>
          <a:p>
            <a:r>
              <a:rPr lang="fi-FI" dirty="0" smtClean="0"/>
              <a:t>Uusi järjestelmä astui voimaan vuoden 2017 alusta. Jo </a:t>
            </a:r>
            <a:r>
              <a:rPr lang="fi-FI" dirty="0"/>
              <a:t>tammikuun aikana avattiin sata tuhatta </a:t>
            </a:r>
            <a:r>
              <a:rPr lang="fi-FI" dirty="0" smtClean="0"/>
              <a:t>uratiliä</a:t>
            </a:r>
            <a:r>
              <a:rPr lang="fi-FI" dirty="0"/>
              <a:t>.</a:t>
            </a:r>
            <a:endParaRPr lang="fi-FI" b="1" dirty="0"/>
          </a:p>
          <a:p>
            <a:r>
              <a:rPr lang="fi-FI" dirty="0"/>
              <a:t>Työsuhteen aikana kertyneet koulutusoikeudet voi käyttää myöhemmin seuraavassa työsuhteessa tai vaikka </a:t>
            </a:r>
            <a:r>
              <a:rPr lang="fi-FI" dirty="0" smtClean="0"/>
              <a:t>työttömyysaikana.</a:t>
            </a:r>
          </a:p>
          <a:p>
            <a:r>
              <a:rPr lang="fi-FI" dirty="0" smtClean="0"/>
              <a:t>Lue lisää </a:t>
            </a:r>
            <a:r>
              <a:rPr lang="fi-FI" dirty="0"/>
              <a:t>SAK:n </a:t>
            </a:r>
            <a:r>
              <a:rPr lang="fi-FI" dirty="0" smtClean="0"/>
              <a:t>sivuilta: </a:t>
            </a:r>
            <a:r>
              <a:rPr lang="fi-FI" dirty="0" smtClean="0">
                <a:hlinkClick r:id="rId2"/>
              </a:rPr>
              <a:t>www.sak.fi</a:t>
            </a:r>
            <a:r>
              <a:rPr lang="fi-FI" dirty="0">
                <a:hlinkClick r:id="rId2"/>
              </a:rPr>
              <a:t>/aineistot/uutiset/ranskan-tyosuhderemontti-erottaa-uran-ja-tyosuhteen</a:t>
            </a:r>
            <a:r>
              <a:rPr lang="fi-FI" dirty="0"/>
              <a:t>.</a:t>
            </a:r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A78-E98D-4E42-8662-8475C5321379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236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Koulutus on edelleen kolmesta kiinni!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209801" y="1721369"/>
            <a:ext cx="9143998" cy="2975759"/>
          </a:xfrm>
        </p:spPr>
        <p:txBody>
          <a:bodyPr>
            <a:normAutofit/>
          </a:bodyPr>
          <a:lstStyle/>
          <a:p>
            <a:pPr marL="355600" indent="-355600">
              <a:buNone/>
            </a:pPr>
            <a:r>
              <a:rPr lang="fi-FI" dirty="0" smtClean="0"/>
              <a:t>1. 	Useiden työurien maailmassa </a:t>
            </a:r>
            <a:r>
              <a:rPr lang="fi-FI" b="1" dirty="0" smtClean="0">
                <a:solidFill>
                  <a:srgbClr val="FF0000"/>
                </a:solidFill>
              </a:rPr>
              <a:t>työnantajalla</a:t>
            </a:r>
            <a:r>
              <a:rPr lang="fi-FI" dirty="0" smtClean="0">
                <a:solidFill>
                  <a:srgbClr val="FF0000"/>
                </a:solidFill>
              </a:rPr>
              <a:t> </a:t>
            </a:r>
            <a:r>
              <a:rPr lang="fi-FI" dirty="0" smtClean="0"/>
              <a:t>ei voi olla kaikkea vastuuta työntekijän kouluttamisesta. </a:t>
            </a:r>
            <a:r>
              <a:rPr lang="fi-FI" dirty="0" err="1" smtClean="0"/>
              <a:t>Direktiovalta</a:t>
            </a:r>
            <a:r>
              <a:rPr lang="fi-FI" dirty="0" smtClean="0"/>
              <a:t> rajoittuu työaikaan ja henkilöstökoulutuksena tarjottavaan koulutukseen.</a:t>
            </a:r>
          </a:p>
          <a:p>
            <a:pPr marL="355600" indent="-355600">
              <a:buNone/>
              <a:tabLst>
                <a:tab pos="355600" algn="l"/>
              </a:tabLst>
            </a:pPr>
            <a:r>
              <a:rPr lang="fi-FI" dirty="0"/>
              <a:t>2.	</a:t>
            </a:r>
            <a:r>
              <a:rPr lang="fi-FI" b="1" dirty="0">
                <a:solidFill>
                  <a:srgbClr val="FF0000"/>
                </a:solidFill>
              </a:rPr>
              <a:t>Työntekijällä/yksilöllä</a:t>
            </a:r>
            <a:r>
              <a:rPr lang="fi-FI" dirty="0"/>
              <a:t> on viime kädessä vastuu oman osaamisensa ylläpitämisestä. Työnantajan on kuitenkin tarjottava työntekijälle mahdollisuus osaamisen kehittymiseen työssä. </a:t>
            </a:r>
          </a:p>
          <a:p>
            <a:pPr marL="355600" indent="-355600">
              <a:buNone/>
            </a:pPr>
            <a:r>
              <a:rPr lang="fi-FI" dirty="0" smtClean="0"/>
              <a:t>3.	</a:t>
            </a:r>
            <a:r>
              <a:rPr lang="fi-FI" b="1" dirty="0" smtClean="0">
                <a:solidFill>
                  <a:srgbClr val="FF0000"/>
                </a:solidFill>
              </a:rPr>
              <a:t>Yhteiskunnan</a:t>
            </a:r>
            <a:r>
              <a:rPr lang="fi-FI" dirty="0" smtClean="0"/>
              <a:t> </a:t>
            </a:r>
            <a:r>
              <a:rPr lang="fi-FI" dirty="0"/>
              <a:t>tavoitteena tulee olla lisätä työmarkkinoiden joustavuutta ja työntekijöiden mahdollisuutta mukautua muutoksiin. Tämä tehdään rakentamalla tulevaisuuden </a:t>
            </a:r>
            <a:r>
              <a:rPr lang="fi-FI" dirty="0" smtClean="0"/>
              <a:t>tarpeisiin </a:t>
            </a:r>
            <a:r>
              <a:rPr lang="fi-FI" dirty="0"/>
              <a:t>vastaava </a:t>
            </a:r>
            <a:r>
              <a:rPr lang="fi-FI" dirty="0" smtClean="0"/>
              <a:t>koulutusjärjestelmä.</a:t>
            </a:r>
            <a:endParaRPr lang="fi-FI" dirty="0"/>
          </a:p>
          <a:p>
            <a:endParaRPr lang="fi-FI" dirty="0" smtClean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27</a:t>
            </a:fld>
            <a:endParaRPr lang="fi-FI"/>
          </a:p>
        </p:txBody>
      </p:sp>
      <p:sp>
        <p:nvSpPr>
          <p:cNvPr id="7" name="Tekstiruutu 6"/>
          <p:cNvSpPr txBox="1"/>
          <p:nvPr/>
        </p:nvSpPr>
        <p:spPr>
          <a:xfrm>
            <a:off x="2338939" y="4792437"/>
            <a:ext cx="8368047" cy="1468603"/>
          </a:xfrm>
          <a:prstGeom prst="rect">
            <a:avLst/>
          </a:prstGeom>
          <a:solidFill>
            <a:srgbClr val="F9A83D"/>
          </a:solidFill>
          <a:ln>
            <a:noFill/>
          </a:ln>
        </p:spPr>
        <p:txBody>
          <a:bodyPr wrap="square" lIns="270000" tIns="270000" rIns="270000" bIns="270000" rtlCol="0" anchor="ctr" anchorCtr="0">
            <a:spAutoFit/>
          </a:bodyPr>
          <a:lstStyle/>
          <a:p>
            <a:pPr marL="446088" indent="-446088"/>
            <a:r>
              <a:rPr lang="fi-FI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	</a:t>
            </a:r>
            <a:r>
              <a:rPr lang="fi-FI" sz="2000" b="1" dirty="0" smtClean="0">
                <a:solidFill>
                  <a:schemeClr val="bg1"/>
                </a:solidFill>
              </a:rPr>
              <a:t>Tulevan </a:t>
            </a:r>
            <a:r>
              <a:rPr lang="fi-FI" sz="2000" b="1" dirty="0">
                <a:solidFill>
                  <a:schemeClr val="bg1"/>
                </a:solidFill>
              </a:rPr>
              <a:t>järjestelmän tulisi yhdistää aikuiskoulutuksessa </a:t>
            </a:r>
            <a:r>
              <a:rPr lang="fi-FI" sz="2000" b="1" dirty="0" smtClean="0">
                <a:solidFill>
                  <a:schemeClr val="bg1"/>
                </a:solidFill>
              </a:rPr>
              <a:t/>
            </a:r>
            <a:br>
              <a:rPr lang="fi-FI" sz="2000" b="1" dirty="0" smtClean="0">
                <a:solidFill>
                  <a:schemeClr val="bg1"/>
                </a:solidFill>
              </a:rPr>
            </a:br>
            <a:r>
              <a:rPr lang="fi-FI" sz="2000" b="1" dirty="0" smtClean="0">
                <a:solidFill>
                  <a:schemeClr val="bg1"/>
                </a:solidFill>
              </a:rPr>
              <a:t>yksilön </a:t>
            </a:r>
            <a:r>
              <a:rPr lang="fi-FI" sz="2000" b="1" dirty="0">
                <a:solidFill>
                  <a:schemeClr val="bg1"/>
                </a:solidFill>
              </a:rPr>
              <a:t>vastuu, työnantajan vastuu sekä yhteinen vastuu oikeudenmukaisesti ja </a:t>
            </a:r>
            <a:r>
              <a:rPr lang="fi-FI" sz="2000" b="1" dirty="0" smtClean="0">
                <a:solidFill>
                  <a:schemeClr val="bg1"/>
                </a:solidFill>
              </a:rPr>
              <a:t>tasa-arvoisesti.</a:t>
            </a:r>
            <a:endParaRPr lang="fi-FI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5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Taitekohtaturva </a:t>
            </a:r>
            <a:br>
              <a:rPr lang="fi-FI" dirty="0" smtClean="0"/>
            </a:br>
            <a:r>
              <a:rPr lang="fi-FI" dirty="0" smtClean="0"/>
              <a:t>– yhdistetään uraohjaus, koulutus ja muutosturva uudeksi kokonaisuudeksi</a:t>
            </a:r>
            <a:endParaRPr lang="fi-FI" dirty="0"/>
          </a:p>
        </p:txBody>
      </p:sp>
      <p:sp>
        <p:nvSpPr>
          <p:cNvPr id="4" name="Kaarinuoli oikealle 3"/>
          <p:cNvSpPr/>
          <p:nvPr/>
        </p:nvSpPr>
        <p:spPr>
          <a:xfrm>
            <a:off x="3339409" y="3270019"/>
            <a:ext cx="717415" cy="1152128"/>
          </a:xfrm>
          <a:prstGeom prst="curved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i-FI" sz="1200">
              <a:solidFill>
                <a:srgbClr val="000000"/>
              </a:solidFill>
            </a:endParaRPr>
          </a:p>
        </p:txBody>
      </p:sp>
      <p:sp>
        <p:nvSpPr>
          <p:cNvPr id="5" name="Nuoli oikealle 4"/>
          <p:cNvSpPr/>
          <p:nvPr/>
        </p:nvSpPr>
        <p:spPr>
          <a:xfrm>
            <a:off x="2108575" y="1974494"/>
            <a:ext cx="8280000" cy="1296144"/>
          </a:xfrm>
          <a:prstGeom prst="rightArrow">
            <a:avLst/>
          </a:prstGeom>
          <a:solidFill>
            <a:srgbClr val="B3F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i-FI" sz="1200">
              <a:solidFill>
                <a:srgbClr val="FFFFFF"/>
              </a:solidFill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3488188" y="1911935"/>
            <a:ext cx="5184576" cy="12961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i-FI" sz="1200">
              <a:solidFill>
                <a:srgbClr val="FFFFFF"/>
              </a:solidFill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2155695" y="2306667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1400" dirty="0">
                <a:solidFill>
                  <a:srgbClr val="000000"/>
                </a:solidFill>
              </a:rPr>
              <a:t>Urasiirtymän </a:t>
            </a:r>
            <a:br>
              <a:rPr lang="fi-FI" sz="1400" dirty="0">
                <a:solidFill>
                  <a:srgbClr val="000000"/>
                </a:solidFill>
              </a:rPr>
            </a:br>
            <a:r>
              <a:rPr lang="fi-FI" sz="1400" dirty="0">
                <a:solidFill>
                  <a:srgbClr val="000000"/>
                </a:solidFill>
              </a:rPr>
              <a:t>ennakointi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3498002" y="1920206"/>
            <a:ext cx="5030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i-FI" sz="1400" dirty="0">
                <a:solidFill>
                  <a:schemeClr val="bg1"/>
                </a:solidFill>
              </a:rPr>
              <a:t>”Taitekohtaturva” 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8798548" y="241438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1400" dirty="0">
                <a:solidFill>
                  <a:srgbClr val="000000"/>
                </a:solidFill>
              </a:rPr>
              <a:t>Uusi ura</a:t>
            </a:r>
          </a:p>
        </p:txBody>
      </p:sp>
      <p:sp>
        <p:nvSpPr>
          <p:cNvPr id="11" name="Ellipsi 10"/>
          <p:cNvSpPr/>
          <p:nvPr/>
        </p:nvSpPr>
        <p:spPr>
          <a:xfrm>
            <a:off x="6079873" y="2269486"/>
            <a:ext cx="1512168" cy="648072"/>
          </a:xfrm>
          <a:prstGeom prst="ellipse">
            <a:avLst/>
          </a:prstGeom>
          <a:solidFill>
            <a:schemeClr val="bg1"/>
          </a:solidFill>
          <a:ln w="38100">
            <a:solidFill>
              <a:srgbClr val="B3F22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i-FI" sz="1200">
              <a:solidFill>
                <a:srgbClr val="FFFFFF"/>
              </a:solidFill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4048581" y="2902671"/>
            <a:ext cx="2815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1400" dirty="0">
                <a:solidFill>
                  <a:schemeClr val="bg1"/>
                </a:solidFill>
              </a:rPr>
              <a:t>Uraohjauspalvelu</a:t>
            </a:r>
            <a:r>
              <a:rPr lang="fi-FI" sz="1400" dirty="0">
                <a:solidFill>
                  <a:srgbClr val="000000"/>
                </a:solidFill>
              </a:rPr>
              <a:t>	</a:t>
            </a:r>
            <a:r>
              <a:rPr lang="fi-FI" sz="1400" dirty="0">
                <a:solidFill>
                  <a:schemeClr val="bg1"/>
                </a:solidFill>
              </a:rPr>
              <a:t>&gt;&gt;&gt;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6633761" y="2922133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1400" dirty="0">
                <a:solidFill>
                  <a:schemeClr val="bg1"/>
                </a:solidFill>
              </a:rPr>
              <a:t>Koulutus</a:t>
            </a:r>
          </a:p>
        </p:txBody>
      </p:sp>
      <p:grpSp>
        <p:nvGrpSpPr>
          <p:cNvPr id="3" name="Ryhmä 2"/>
          <p:cNvGrpSpPr/>
          <p:nvPr/>
        </p:nvGrpSpPr>
        <p:grpSpPr>
          <a:xfrm>
            <a:off x="3486981" y="2255151"/>
            <a:ext cx="1512168" cy="648072"/>
            <a:chOff x="2122772" y="2455960"/>
            <a:chExt cx="1512168" cy="648072"/>
          </a:xfrm>
        </p:grpSpPr>
        <p:sp>
          <p:nvSpPr>
            <p:cNvPr id="13" name="Ellipsi 12"/>
            <p:cNvSpPr/>
            <p:nvPr/>
          </p:nvSpPr>
          <p:spPr>
            <a:xfrm>
              <a:off x="2122772" y="2455960"/>
              <a:ext cx="1512168" cy="6480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B3F22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i-FI" sz="1200">
                <a:solidFill>
                  <a:srgbClr val="FFFFFF"/>
                </a:solidFill>
              </a:endParaRPr>
            </a:p>
          </p:txBody>
        </p:sp>
        <p:sp>
          <p:nvSpPr>
            <p:cNvPr id="15" name="Tekstiruutu 14"/>
            <p:cNvSpPr txBox="1"/>
            <p:nvPr/>
          </p:nvSpPr>
          <p:spPr>
            <a:xfrm>
              <a:off x="2259402" y="2556062"/>
              <a:ext cx="121749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i-FI" sz="1050" dirty="0">
                  <a:solidFill>
                    <a:srgbClr val="000000"/>
                  </a:solidFill>
                </a:rPr>
                <a:t>Henkilökohtainen vakuuttaminen</a:t>
              </a:r>
            </a:p>
          </p:txBody>
        </p:sp>
      </p:grpSp>
      <p:grpSp>
        <p:nvGrpSpPr>
          <p:cNvPr id="21" name="Ryhmä 20"/>
          <p:cNvGrpSpPr/>
          <p:nvPr/>
        </p:nvGrpSpPr>
        <p:grpSpPr>
          <a:xfrm>
            <a:off x="4786925" y="2263649"/>
            <a:ext cx="1538902" cy="653974"/>
            <a:chOff x="3542491" y="2475460"/>
            <a:chExt cx="1538902" cy="653974"/>
          </a:xfrm>
        </p:grpSpPr>
        <p:sp>
          <p:nvSpPr>
            <p:cNvPr id="10" name="Ellipsi 9"/>
            <p:cNvSpPr/>
            <p:nvPr/>
          </p:nvSpPr>
          <p:spPr>
            <a:xfrm>
              <a:off x="3542491" y="2481362"/>
              <a:ext cx="1538902" cy="64807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B3F22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i-FI" sz="1200">
                <a:solidFill>
                  <a:srgbClr val="FFFFFF"/>
                </a:solidFill>
              </a:endParaRPr>
            </a:p>
          </p:txBody>
        </p:sp>
        <p:sp>
          <p:nvSpPr>
            <p:cNvPr id="16" name="Tekstiruutu 15"/>
            <p:cNvSpPr txBox="1"/>
            <p:nvPr/>
          </p:nvSpPr>
          <p:spPr>
            <a:xfrm>
              <a:off x="3677545" y="2475460"/>
              <a:ext cx="137169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i-FI" sz="1050" dirty="0">
                  <a:solidFill>
                    <a:srgbClr val="000000"/>
                  </a:solidFill>
                </a:rPr>
                <a:t>Työsuhteen muutostilanteiden tuki ja turva</a:t>
              </a:r>
            </a:p>
          </p:txBody>
        </p:sp>
      </p:grpSp>
      <p:sp>
        <p:nvSpPr>
          <p:cNvPr id="17" name="Tekstiruutu 16"/>
          <p:cNvSpPr txBox="1"/>
          <p:nvPr/>
        </p:nvSpPr>
        <p:spPr>
          <a:xfrm>
            <a:off x="6227015" y="2336689"/>
            <a:ext cx="12981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i-FI" sz="1050" dirty="0">
                <a:solidFill>
                  <a:srgbClr val="000000"/>
                </a:solidFill>
              </a:rPr>
              <a:t>Yhteiskunnan koulutus-. panostukset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1793307" y="4538582"/>
            <a:ext cx="41377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1600" b="1" dirty="0" smtClean="0">
                <a:solidFill>
                  <a:srgbClr val="000000"/>
                </a:solidFill>
              </a:rPr>
              <a:t>Uraohjaus</a:t>
            </a:r>
            <a:endParaRPr lang="fi-FI" sz="1600" b="1" dirty="0">
              <a:solidFill>
                <a:srgbClr val="000000"/>
              </a:solidFill>
            </a:endParaRP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</a:pPr>
            <a:r>
              <a:rPr lang="fi-FI" sz="1600" dirty="0">
                <a:solidFill>
                  <a:srgbClr val="000000"/>
                </a:solidFill>
              </a:rPr>
              <a:t>+ </a:t>
            </a:r>
            <a:r>
              <a:rPr lang="fi-FI" sz="1600" dirty="0" smtClean="0">
                <a:solidFill>
                  <a:srgbClr val="000000"/>
                </a:solidFill>
              </a:rPr>
              <a:t>oma </a:t>
            </a:r>
            <a:r>
              <a:rPr lang="fi-FI" sz="1600" dirty="0">
                <a:solidFill>
                  <a:srgbClr val="000000"/>
                </a:solidFill>
              </a:rPr>
              <a:t>työura (ohjaus ja tuki tähän)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</a:pPr>
            <a:r>
              <a:rPr lang="fi-FI" sz="1600" dirty="0">
                <a:solidFill>
                  <a:srgbClr val="000000"/>
                </a:solidFill>
              </a:rPr>
              <a:t>+ kansallinen ennakointitieto </a:t>
            </a:r>
            <a:r>
              <a:rPr lang="fi-FI" sz="1600" dirty="0" smtClean="0">
                <a:solidFill>
                  <a:srgbClr val="000000"/>
                </a:solidFill>
              </a:rPr>
              <a:t/>
            </a:r>
            <a:br>
              <a:rPr lang="fi-FI" sz="1600" dirty="0" smtClean="0">
                <a:solidFill>
                  <a:srgbClr val="000000"/>
                </a:solidFill>
              </a:rPr>
            </a:br>
            <a:r>
              <a:rPr lang="fi-FI" sz="1600" dirty="0" smtClean="0">
                <a:solidFill>
                  <a:srgbClr val="000000"/>
                </a:solidFill>
              </a:rPr>
              <a:t>(</a:t>
            </a:r>
            <a:r>
              <a:rPr lang="fi-FI" sz="1600" dirty="0">
                <a:solidFill>
                  <a:srgbClr val="000000"/>
                </a:solidFill>
              </a:rPr>
              <a:t>työmarkkinat, tarve) 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</a:pPr>
            <a:r>
              <a:rPr lang="fi-FI" sz="1600" dirty="0">
                <a:solidFill>
                  <a:srgbClr val="000000"/>
                </a:solidFill>
              </a:rPr>
              <a:t>+ henkilökohtaisen ennakoinnin </a:t>
            </a:r>
            <a:r>
              <a:rPr lang="fi-FI" sz="1600" dirty="0" smtClean="0">
                <a:solidFill>
                  <a:srgbClr val="000000"/>
                </a:solidFill>
              </a:rPr>
              <a:t/>
            </a:r>
            <a:br>
              <a:rPr lang="fi-FI" sz="1600" dirty="0" smtClean="0">
                <a:solidFill>
                  <a:srgbClr val="000000"/>
                </a:solidFill>
              </a:rPr>
            </a:br>
            <a:r>
              <a:rPr lang="fi-FI" sz="1600" dirty="0" smtClean="0">
                <a:solidFill>
                  <a:srgbClr val="000000"/>
                </a:solidFill>
              </a:rPr>
              <a:t>käytännön </a:t>
            </a:r>
            <a:r>
              <a:rPr lang="fi-FI" sz="1600" dirty="0">
                <a:solidFill>
                  <a:srgbClr val="000000"/>
                </a:solidFill>
              </a:rPr>
              <a:t>työkalut 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</a:pPr>
            <a:r>
              <a:rPr lang="fi-FI" sz="1600" dirty="0">
                <a:solidFill>
                  <a:srgbClr val="000000"/>
                </a:solidFill>
              </a:rPr>
              <a:t>+ tieto palveluista ja vaihtoehdoista </a:t>
            </a:r>
          </a:p>
        </p:txBody>
      </p:sp>
      <p:sp>
        <p:nvSpPr>
          <p:cNvPr id="22" name="Ellipsi 21"/>
          <p:cNvSpPr/>
          <p:nvPr/>
        </p:nvSpPr>
        <p:spPr>
          <a:xfrm>
            <a:off x="7390594" y="2269486"/>
            <a:ext cx="1282170" cy="648072"/>
          </a:xfrm>
          <a:prstGeom prst="ellipse">
            <a:avLst/>
          </a:prstGeom>
          <a:solidFill>
            <a:schemeClr val="bg1"/>
          </a:solidFill>
          <a:ln w="38100">
            <a:solidFill>
              <a:srgbClr val="B3F22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i-FI" sz="1200">
              <a:solidFill>
                <a:srgbClr val="FFFFFF"/>
              </a:solidFill>
            </a:endParaRPr>
          </a:p>
        </p:txBody>
      </p:sp>
      <p:sp>
        <p:nvSpPr>
          <p:cNvPr id="23" name="Tekstiruutu 22"/>
          <p:cNvSpPr txBox="1"/>
          <p:nvPr/>
        </p:nvSpPr>
        <p:spPr>
          <a:xfrm>
            <a:off x="7357038" y="2464131"/>
            <a:ext cx="12981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i-FI" sz="1050" dirty="0">
                <a:solidFill>
                  <a:srgbClr val="000000"/>
                </a:solidFill>
              </a:rPr>
              <a:t>Ansioturva</a:t>
            </a:r>
          </a:p>
        </p:txBody>
      </p:sp>
      <p:sp>
        <p:nvSpPr>
          <p:cNvPr id="24" name="Tekstiruutu 23"/>
          <p:cNvSpPr txBox="1"/>
          <p:nvPr/>
        </p:nvSpPr>
        <p:spPr>
          <a:xfrm>
            <a:off x="6170182" y="4538582"/>
            <a:ext cx="4137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1600" b="1" dirty="0" smtClean="0">
                <a:solidFill>
                  <a:srgbClr val="000000"/>
                </a:solidFill>
              </a:rPr>
              <a:t>Koulutus</a:t>
            </a:r>
            <a:endParaRPr lang="fi-FI" sz="1600" b="1" dirty="0">
              <a:solidFill>
                <a:srgbClr val="000000"/>
              </a:solidFill>
            </a:endParaRP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</a:pPr>
            <a:r>
              <a:rPr lang="fi-FI" sz="1600" dirty="0">
                <a:solidFill>
                  <a:srgbClr val="000000"/>
                </a:solidFill>
              </a:rPr>
              <a:t>+ tietoa koulutusvaihtoehdoista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</a:pPr>
            <a:r>
              <a:rPr lang="fi-FI" sz="1600" dirty="0">
                <a:solidFill>
                  <a:srgbClr val="000000"/>
                </a:solidFill>
              </a:rPr>
              <a:t>+ oikeus käyttää aikaa kouluttautumiseen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</a:pPr>
            <a:r>
              <a:rPr lang="fi-FI" sz="1600" dirty="0">
                <a:solidFill>
                  <a:srgbClr val="000000"/>
                </a:solidFill>
              </a:rPr>
              <a:t>+ rahoitus koulutuksen hankkimiseen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</a:pPr>
            <a:r>
              <a:rPr lang="fi-FI" sz="1600" dirty="0">
                <a:solidFill>
                  <a:srgbClr val="000000"/>
                </a:solidFill>
              </a:rPr>
              <a:t>+ toimeentulo koulutuksen ajaksi</a:t>
            </a:r>
          </a:p>
        </p:txBody>
      </p:sp>
      <p:sp>
        <p:nvSpPr>
          <p:cNvPr id="25" name="Kaarinuoli oikealle 24"/>
          <p:cNvSpPr/>
          <p:nvPr/>
        </p:nvSpPr>
        <p:spPr>
          <a:xfrm>
            <a:off x="6725493" y="3249584"/>
            <a:ext cx="751627" cy="1138107"/>
          </a:xfrm>
          <a:custGeom>
            <a:avLst/>
            <a:gdLst>
              <a:gd name="connsiteX0" fmla="*/ 0 w 717415"/>
              <a:gd name="connsiteY0" fmla="*/ 441549 h 1152128"/>
              <a:gd name="connsiteX1" fmla="*/ 538061 w 717415"/>
              <a:gd name="connsiteY1" fmla="*/ 869077 h 1152128"/>
              <a:gd name="connsiteX2" fmla="*/ 538061 w 717415"/>
              <a:gd name="connsiteY2" fmla="*/ 779399 h 1152128"/>
              <a:gd name="connsiteX3" fmla="*/ 717415 w 717415"/>
              <a:gd name="connsiteY3" fmla="*/ 972774 h 1152128"/>
              <a:gd name="connsiteX4" fmla="*/ 538061 w 717415"/>
              <a:gd name="connsiteY4" fmla="*/ 1138107 h 1152128"/>
              <a:gd name="connsiteX5" fmla="*/ 538061 w 717415"/>
              <a:gd name="connsiteY5" fmla="*/ 1048430 h 1152128"/>
              <a:gd name="connsiteX6" fmla="*/ 0 w 717415"/>
              <a:gd name="connsiteY6" fmla="*/ 620902 h 1152128"/>
              <a:gd name="connsiteX7" fmla="*/ 0 w 717415"/>
              <a:gd name="connsiteY7" fmla="*/ 441549 h 1152128"/>
              <a:gd name="connsiteX0" fmla="*/ 717415 w 717415"/>
              <a:gd name="connsiteY0" fmla="*/ 179354 h 1152128"/>
              <a:gd name="connsiteX1" fmla="*/ 14952 w 717415"/>
              <a:gd name="connsiteY1" fmla="*/ 531226 h 1152128"/>
              <a:gd name="connsiteX2" fmla="*/ 306384 w 717415"/>
              <a:gd name="connsiteY2" fmla="*/ 79655 h 1152128"/>
              <a:gd name="connsiteX3" fmla="*/ 717415 w 717415"/>
              <a:gd name="connsiteY3" fmla="*/ 0 h 1152128"/>
              <a:gd name="connsiteX4" fmla="*/ 717415 w 717415"/>
              <a:gd name="connsiteY4" fmla="*/ 179354 h 1152128"/>
              <a:gd name="connsiteX0" fmla="*/ 0 w 717415"/>
              <a:gd name="connsiteY0" fmla="*/ 441549 h 1152128"/>
              <a:gd name="connsiteX1" fmla="*/ 538061 w 717415"/>
              <a:gd name="connsiteY1" fmla="*/ 869077 h 1152128"/>
              <a:gd name="connsiteX2" fmla="*/ 538061 w 717415"/>
              <a:gd name="connsiteY2" fmla="*/ 779399 h 1152128"/>
              <a:gd name="connsiteX3" fmla="*/ 717415 w 717415"/>
              <a:gd name="connsiteY3" fmla="*/ 972774 h 1152128"/>
              <a:gd name="connsiteX4" fmla="*/ 538061 w 717415"/>
              <a:gd name="connsiteY4" fmla="*/ 1138107 h 1152128"/>
              <a:gd name="connsiteX5" fmla="*/ 538061 w 717415"/>
              <a:gd name="connsiteY5" fmla="*/ 1048430 h 1152128"/>
              <a:gd name="connsiteX6" fmla="*/ 0 w 717415"/>
              <a:gd name="connsiteY6" fmla="*/ 620902 h 1152128"/>
              <a:gd name="connsiteX7" fmla="*/ 0 w 717415"/>
              <a:gd name="connsiteY7" fmla="*/ 441549 h 1152128"/>
              <a:gd name="connsiteX8" fmla="*/ 717415 w 717415"/>
              <a:gd name="connsiteY8" fmla="*/ 0 h 1152128"/>
              <a:gd name="connsiteX9" fmla="*/ 717415 w 717415"/>
              <a:gd name="connsiteY9" fmla="*/ 179354 h 1152128"/>
              <a:gd name="connsiteX10" fmla="*/ 14952 w 717415"/>
              <a:gd name="connsiteY10" fmla="*/ 531226 h 1152128"/>
              <a:gd name="connsiteX0" fmla="*/ 30 w 1025093"/>
              <a:gd name="connsiteY0" fmla="*/ 441549 h 1138107"/>
              <a:gd name="connsiteX1" fmla="*/ 538091 w 1025093"/>
              <a:gd name="connsiteY1" fmla="*/ 869077 h 1138107"/>
              <a:gd name="connsiteX2" fmla="*/ 538091 w 1025093"/>
              <a:gd name="connsiteY2" fmla="*/ 779399 h 1138107"/>
              <a:gd name="connsiteX3" fmla="*/ 717445 w 1025093"/>
              <a:gd name="connsiteY3" fmla="*/ 972774 h 1138107"/>
              <a:gd name="connsiteX4" fmla="*/ 538091 w 1025093"/>
              <a:gd name="connsiteY4" fmla="*/ 1138107 h 1138107"/>
              <a:gd name="connsiteX5" fmla="*/ 538091 w 1025093"/>
              <a:gd name="connsiteY5" fmla="*/ 1048430 h 1138107"/>
              <a:gd name="connsiteX6" fmla="*/ 30 w 1025093"/>
              <a:gd name="connsiteY6" fmla="*/ 620902 h 1138107"/>
              <a:gd name="connsiteX7" fmla="*/ 30 w 1025093"/>
              <a:gd name="connsiteY7" fmla="*/ 441549 h 1138107"/>
              <a:gd name="connsiteX0" fmla="*/ 717445 w 1025093"/>
              <a:gd name="connsiteY0" fmla="*/ 179354 h 1138107"/>
              <a:gd name="connsiteX1" fmla="*/ 14982 w 1025093"/>
              <a:gd name="connsiteY1" fmla="*/ 531226 h 1138107"/>
              <a:gd name="connsiteX2" fmla="*/ 306414 w 1025093"/>
              <a:gd name="connsiteY2" fmla="*/ 79655 h 1138107"/>
              <a:gd name="connsiteX3" fmla="*/ 717445 w 1025093"/>
              <a:gd name="connsiteY3" fmla="*/ 0 h 1138107"/>
              <a:gd name="connsiteX4" fmla="*/ 717445 w 1025093"/>
              <a:gd name="connsiteY4" fmla="*/ 179354 h 1138107"/>
              <a:gd name="connsiteX0" fmla="*/ 30 w 1025093"/>
              <a:gd name="connsiteY0" fmla="*/ 441549 h 1138107"/>
              <a:gd name="connsiteX1" fmla="*/ 538091 w 1025093"/>
              <a:gd name="connsiteY1" fmla="*/ 869077 h 1138107"/>
              <a:gd name="connsiteX2" fmla="*/ 538091 w 1025093"/>
              <a:gd name="connsiteY2" fmla="*/ 779399 h 1138107"/>
              <a:gd name="connsiteX3" fmla="*/ 1025093 w 1025093"/>
              <a:gd name="connsiteY3" fmla="*/ 665125 h 1138107"/>
              <a:gd name="connsiteX4" fmla="*/ 538091 w 1025093"/>
              <a:gd name="connsiteY4" fmla="*/ 1138107 h 1138107"/>
              <a:gd name="connsiteX5" fmla="*/ 538091 w 1025093"/>
              <a:gd name="connsiteY5" fmla="*/ 1048430 h 1138107"/>
              <a:gd name="connsiteX6" fmla="*/ 30 w 1025093"/>
              <a:gd name="connsiteY6" fmla="*/ 620902 h 1138107"/>
              <a:gd name="connsiteX7" fmla="*/ 30 w 1025093"/>
              <a:gd name="connsiteY7" fmla="*/ 441549 h 1138107"/>
              <a:gd name="connsiteX8" fmla="*/ 717445 w 1025093"/>
              <a:gd name="connsiteY8" fmla="*/ 0 h 1138107"/>
              <a:gd name="connsiteX9" fmla="*/ 717445 w 1025093"/>
              <a:gd name="connsiteY9" fmla="*/ 179354 h 1138107"/>
              <a:gd name="connsiteX10" fmla="*/ 14982 w 1025093"/>
              <a:gd name="connsiteY10" fmla="*/ 531226 h 1138107"/>
              <a:gd name="connsiteX0" fmla="*/ 30 w 751627"/>
              <a:gd name="connsiteY0" fmla="*/ 441549 h 1138107"/>
              <a:gd name="connsiteX1" fmla="*/ 538091 w 751627"/>
              <a:gd name="connsiteY1" fmla="*/ 869077 h 1138107"/>
              <a:gd name="connsiteX2" fmla="*/ 538091 w 751627"/>
              <a:gd name="connsiteY2" fmla="*/ 779399 h 1138107"/>
              <a:gd name="connsiteX3" fmla="*/ 717445 w 751627"/>
              <a:gd name="connsiteY3" fmla="*/ 972774 h 1138107"/>
              <a:gd name="connsiteX4" fmla="*/ 538091 w 751627"/>
              <a:gd name="connsiteY4" fmla="*/ 1138107 h 1138107"/>
              <a:gd name="connsiteX5" fmla="*/ 538091 w 751627"/>
              <a:gd name="connsiteY5" fmla="*/ 1048430 h 1138107"/>
              <a:gd name="connsiteX6" fmla="*/ 30 w 751627"/>
              <a:gd name="connsiteY6" fmla="*/ 620902 h 1138107"/>
              <a:gd name="connsiteX7" fmla="*/ 30 w 751627"/>
              <a:gd name="connsiteY7" fmla="*/ 441549 h 1138107"/>
              <a:gd name="connsiteX0" fmla="*/ 717445 w 751627"/>
              <a:gd name="connsiteY0" fmla="*/ 179354 h 1138107"/>
              <a:gd name="connsiteX1" fmla="*/ 14982 w 751627"/>
              <a:gd name="connsiteY1" fmla="*/ 531226 h 1138107"/>
              <a:gd name="connsiteX2" fmla="*/ 306414 w 751627"/>
              <a:gd name="connsiteY2" fmla="*/ 79655 h 1138107"/>
              <a:gd name="connsiteX3" fmla="*/ 717445 w 751627"/>
              <a:gd name="connsiteY3" fmla="*/ 0 h 1138107"/>
              <a:gd name="connsiteX4" fmla="*/ 717445 w 751627"/>
              <a:gd name="connsiteY4" fmla="*/ 179354 h 1138107"/>
              <a:gd name="connsiteX0" fmla="*/ 30 w 751627"/>
              <a:gd name="connsiteY0" fmla="*/ 441549 h 1138107"/>
              <a:gd name="connsiteX1" fmla="*/ 538091 w 751627"/>
              <a:gd name="connsiteY1" fmla="*/ 869077 h 1138107"/>
              <a:gd name="connsiteX2" fmla="*/ 538091 w 751627"/>
              <a:gd name="connsiteY2" fmla="*/ 779399 h 1138107"/>
              <a:gd name="connsiteX3" fmla="*/ 751627 w 751627"/>
              <a:gd name="connsiteY3" fmla="*/ 1015502 h 1138107"/>
              <a:gd name="connsiteX4" fmla="*/ 538091 w 751627"/>
              <a:gd name="connsiteY4" fmla="*/ 1138107 h 1138107"/>
              <a:gd name="connsiteX5" fmla="*/ 538091 w 751627"/>
              <a:gd name="connsiteY5" fmla="*/ 1048430 h 1138107"/>
              <a:gd name="connsiteX6" fmla="*/ 30 w 751627"/>
              <a:gd name="connsiteY6" fmla="*/ 620902 h 1138107"/>
              <a:gd name="connsiteX7" fmla="*/ 30 w 751627"/>
              <a:gd name="connsiteY7" fmla="*/ 441549 h 1138107"/>
              <a:gd name="connsiteX8" fmla="*/ 717445 w 751627"/>
              <a:gd name="connsiteY8" fmla="*/ 0 h 1138107"/>
              <a:gd name="connsiteX9" fmla="*/ 717445 w 751627"/>
              <a:gd name="connsiteY9" fmla="*/ 179354 h 1138107"/>
              <a:gd name="connsiteX10" fmla="*/ 14982 w 751627"/>
              <a:gd name="connsiteY10" fmla="*/ 531226 h 113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1627" h="1138107" stroke="0" extrusionOk="0">
                <a:moveTo>
                  <a:pt x="30" y="441549"/>
                </a:moveTo>
                <a:cubicBezTo>
                  <a:pt x="30" y="642895"/>
                  <a:pt x="221339" y="818741"/>
                  <a:pt x="538091" y="869077"/>
                </a:cubicBezTo>
                <a:lnTo>
                  <a:pt x="538091" y="779399"/>
                </a:lnTo>
                <a:lnTo>
                  <a:pt x="717445" y="972774"/>
                </a:lnTo>
                <a:lnTo>
                  <a:pt x="538091" y="1138107"/>
                </a:lnTo>
                <a:lnTo>
                  <a:pt x="538091" y="1048430"/>
                </a:lnTo>
                <a:cubicBezTo>
                  <a:pt x="221339" y="998094"/>
                  <a:pt x="30" y="822248"/>
                  <a:pt x="30" y="620902"/>
                </a:cubicBezTo>
                <a:lnTo>
                  <a:pt x="30" y="441549"/>
                </a:lnTo>
                <a:close/>
              </a:path>
              <a:path w="751627" h="1138107" fill="darkenLess" stroke="0" extrusionOk="0">
                <a:moveTo>
                  <a:pt x="717445" y="179354"/>
                </a:moveTo>
                <a:cubicBezTo>
                  <a:pt x="377387" y="179354"/>
                  <a:pt x="84046" y="326292"/>
                  <a:pt x="14982" y="531226"/>
                </a:cubicBezTo>
                <a:cubicBezTo>
                  <a:pt x="-43268" y="358380"/>
                  <a:pt x="71343" y="180792"/>
                  <a:pt x="306414" y="79655"/>
                </a:cubicBezTo>
                <a:cubicBezTo>
                  <a:pt x="426925" y="27807"/>
                  <a:pt x="570410" y="0"/>
                  <a:pt x="717445" y="0"/>
                </a:cubicBezTo>
                <a:lnTo>
                  <a:pt x="717445" y="179354"/>
                </a:lnTo>
                <a:close/>
              </a:path>
              <a:path w="751627" h="1138107" fill="none" extrusionOk="0">
                <a:moveTo>
                  <a:pt x="30" y="441549"/>
                </a:moveTo>
                <a:cubicBezTo>
                  <a:pt x="30" y="642895"/>
                  <a:pt x="221339" y="818741"/>
                  <a:pt x="538091" y="869077"/>
                </a:cubicBezTo>
                <a:lnTo>
                  <a:pt x="538091" y="779399"/>
                </a:lnTo>
                <a:lnTo>
                  <a:pt x="751627" y="1015502"/>
                </a:lnTo>
                <a:lnTo>
                  <a:pt x="538091" y="1138107"/>
                </a:lnTo>
                <a:lnTo>
                  <a:pt x="538091" y="1048430"/>
                </a:lnTo>
                <a:cubicBezTo>
                  <a:pt x="221339" y="998094"/>
                  <a:pt x="30" y="822248"/>
                  <a:pt x="30" y="620902"/>
                </a:cubicBezTo>
                <a:lnTo>
                  <a:pt x="30" y="441549"/>
                </a:lnTo>
                <a:cubicBezTo>
                  <a:pt x="30" y="197688"/>
                  <a:pt x="321228" y="0"/>
                  <a:pt x="717445" y="0"/>
                </a:cubicBezTo>
                <a:lnTo>
                  <a:pt x="717445" y="179354"/>
                </a:lnTo>
                <a:cubicBezTo>
                  <a:pt x="377387" y="179354"/>
                  <a:pt x="84046" y="326292"/>
                  <a:pt x="14982" y="531226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i-FI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2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Millainen taitekohtaturva voisi olla?</a:t>
            </a:r>
            <a:endParaRPr lang="fi-FI" dirty="0"/>
          </a:p>
        </p:txBody>
      </p:sp>
      <p:graphicFrame>
        <p:nvGraphicFramePr>
          <p:cNvPr id="5" name="Sisällön paikkamerkk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5130139"/>
              </p:ext>
            </p:extLst>
          </p:nvPr>
        </p:nvGraphicFramePr>
        <p:xfrm>
          <a:off x="2209797" y="1721369"/>
          <a:ext cx="9144001" cy="4385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63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idx="4294967295"/>
          </p:nvPr>
        </p:nvSpPr>
        <p:spPr>
          <a:xfrm>
            <a:off x="0" y="4906241"/>
            <a:ext cx="12192000" cy="991125"/>
          </a:xfrm>
          <a:solidFill>
            <a:schemeClr val="bg2">
              <a:lumMod val="50000"/>
              <a:alpha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i-FI" sz="4400" dirty="0" smtClean="0">
                <a:solidFill>
                  <a:schemeClr val="bg1"/>
                </a:solidFill>
              </a:rPr>
              <a:t>TYÖELÄMÄN MURROS ON JO TÄÄLLÄ!</a:t>
            </a:r>
            <a:endParaRPr lang="fi-FI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32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Alustavia johtopäätöksiä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i-FI" dirty="0" smtClean="0"/>
              <a:t>Sama työelämän murros haastaa aikuiskoulutuksen myös Suomessa. Olisiko Ranskan mallista jotain opittavaa Suomelle?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Voisiko henkilökohtainen uratili / taitekohtaturva lisätä aikuiskoulutusta?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Motivoisiko tällainen malli kouluttautumaan myös niitä, jotka eivät nyt lähde aikuiskoulutukseen?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/>
              <a:t>Jos tällaista mallia lähdetään valmistelemaan, saadaanko työnantajat ja valtiovalta mukaan?</a:t>
            </a:r>
          </a:p>
          <a:p>
            <a:pPr marL="342900" indent="-342900">
              <a:buFont typeface="+mj-lt"/>
              <a:buAutoNum type="arabicPeriod"/>
            </a:pP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A78-E98D-4E42-8662-8475C5321379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055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81" y="917801"/>
            <a:ext cx="10890837" cy="3299924"/>
          </a:xfrm>
          <a:prstGeom prst="rect">
            <a:avLst/>
          </a:prstGeom>
        </p:spPr>
      </p:pic>
      <p:sp>
        <p:nvSpPr>
          <p:cNvPr id="6" name="Otsikko 1"/>
          <p:cNvSpPr txBox="1">
            <a:spLocks/>
          </p:cNvSpPr>
          <p:nvPr/>
        </p:nvSpPr>
        <p:spPr>
          <a:xfrm>
            <a:off x="1364510" y="4618146"/>
            <a:ext cx="9462977" cy="103475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i-FI" sz="4000" dirty="0">
                <a:solidFill>
                  <a:schemeClr val="bg1"/>
                </a:solidFill>
              </a:rPr>
              <a:t>www.facebook.com/groups/mahikset</a:t>
            </a:r>
          </a:p>
        </p:txBody>
      </p:sp>
    </p:spTree>
    <p:extLst>
      <p:ext uri="{BB962C8B-B14F-4D97-AF65-F5344CB8AC3E}">
        <p14:creationId xmlns:p14="http://schemas.microsoft.com/office/powerpoint/2010/main" val="2197920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60000"/>
              <a:lumOff val="40000"/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4940512" y="4068009"/>
            <a:ext cx="6813123" cy="23293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0" dirty="0" smtClean="0">
                <a:solidFill>
                  <a:schemeClr val="bg1"/>
                </a:solidFill>
              </a:rPr>
              <a:t>Projekti 1</a:t>
            </a:r>
          </a:p>
          <a:p>
            <a:pPr>
              <a:spcBef>
                <a:spcPts val="1200"/>
              </a:spcBef>
            </a:pPr>
            <a:r>
              <a:rPr lang="fi-FI" sz="4400" dirty="0" smtClean="0">
                <a:solidFill>
                  <a:schemeClr val="bg1"/>
                </a:solidFill>
              </a:rPr>
              <a:t>KATOAVAT TYÖPAIKAT</a:t>
            </a:r>
            <a:br>
              <a:rPr lang="fi-FI" sz="4400" dirty="0" smtClean="0">
                <a:solidFill>
                  <a:schemeClr val="bg1"/>
                </a:solidFill>
              </a:rPr>
            </a:br>
            <a:r>
              <a:rPr lang="fi-FI" dirty="0" smtClean="0">
                <a:solidFill>
                  <a:schemeClr val="bg1"/>
                </a:solidFill>
              </a:rPr>
              <a:t>Työllisten </a:t>
            </a:r>
            <a:r>
              <a:rPr lang="fi-FI" dirty="0">
                <a:solidFill>
                  <a:schemeClr val="bg1"/>
                </a:solidFill>
              </a:rPr>
              <a:t>määrän ja rakenteen kehitys Suomessa </a:t>
            </a:r>
            <a:r>
              <a:rPr lang="fi-FI" dirty="0" smtClean="0">
                <a:solidFill>
                  <a:schemeClr val="bg1"/>
                </a:solidFill>
              </a:rPr>
              <a:t>1987–2015</a:t>
            </a:r>
            <a:endParaRPr lang="fi-FI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fi-FI" b="0" dirty="0" smtClean="0">
                <a:solidFill>
                  <a:schemeClr val="bg1"/>
                </a:solidFill>
              </a:rPr>
              <a:t>Tilastotutkija Pekka Myrskylä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2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Mitä selvisi?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Viime 28 vuoden aikana Suomessa on tapahtunut raju rakennemuutos.</a:t>
            </a:r>
          </a:p>
          <a:p>
            <a:r>
              <a:rPr lang="fi-FI" dirty="0" smtClean="0"/>
              <a:t>Väkiluku on kasvanut puolella miljoonalla, mutta työpaikkojen määrässä ei juuri muutosta.</a:t>
            </a:r>
          </a:p>
          <a:p>
            <a:r>
              <a:rPr lang="fi-FI" dirty="0" smtClean="0"/>
              <a:t>Suomi on jakautunut kahteen osaan. Työpaikkojen määrä kasvaa Helsingin, Tampereen ja Oulun seuduilla. Kaikkialla muualla työpaikat vähenevät.</a:t>
            </a:r>
          </a:p>
          <a:p>
            <a:pPr lvl="1"/>
            <a:r>
              <a:rPr lang="fi-FI" dirty="0" smtClean="0"/>
              <a:t>Varsinais-Suomen nousu ei vielä näy!</a:t>
            </a:r>
          </a:p>
          <a:p>
            <a:r>
              <a:rPr lang="fi-FI" dirty="0"/>
              <a:t>Kolmen viime vuosikymmenen aikana Suomesta on kadonnut yli 600 000 työpaikkaa, joihin on riittänyt perusasteen koulutus. </a:t>
            </a:r>
            <a:endParaRPr lang="fi-FI" dirty="0" smtClean="0"/>
          </a:p>
          <a:p>
            <a:r>
              <a:rPr lang="fi-FI" dirty="0" smtClean="0"/>
              <a:t>Peruskoulun </a:t>
            </a:r>
            <a:r>
              <a:rPr lang="fi-FI" dirty="0"/>
              <a:t>varassa olevien työllisyys on tippunut </a:t>
            </a:r>
            <a:r>
              <a:rPr lang="fi-FI" dirty="0" smtClean="0"/>
              <a:t>samaan aikaan yli </a:t>
            </a:r>
            <a:r>
              <a:rPr lang="fi-FI" dirty="0"/>
              <a:t>20 prosenttiyksikköä vajaaseen 43 prosenttiin.</a:t>
            </a:r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61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Tilastot kertovat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Mitä korkeampi koulutus, sitä</a:t>
            </a:r>
          </a:p>
          <a:p>
            <a:pPr lvl="1"/>
            <a:r>
              <a:rPr lang="fi-FI" dirty="0"/>
              <a:t>p</a:t>
            </a:r>
            <a:r>
              <a:rPr lang="fi-FI" dirty="0" smtClean="0"/>
              <a:t>idempi työura </a:t>
            </a:r>
          </a:p>
          <a:p>
            <a:pPr lvl="1"/>
            <a:r>
              <a:rPr lang="fi-FI" dirty="0"/>
              <a:t>k</a:t>
            </a:r>
            <a:r>
              <a:rPr lang="fi-FI" dirty="0" smtClean="0"/>
              <a:t>orkeampi työllisyysaste</a:t>
            </a:r>
          </a:p>
          <a:p>
            <a:pPr lvl="1"/>
            <a:r>
              <a:rPr lang="fi-FI" dirty="0"/>
              <a:t>p</a:t>
            </a:r>
            <a:r>
              <a:rPr lang="fi-FI" dirty="0" smtClean="0"/>
              <a:t>aremmat mahdollisuudet työllistyä työttömänä</a:t>
            </a:r>
          </a:p>
          <a:p>
            <a:pPr lvl="1"/>
            <a:r>
              <a:rPr lang="fi-FI" dirty="0"/>
              <a:t>p</a:t>
            </a:r>
            <a:r>
              <a:rPr lang="fi-FI" dirty="0" smtClean="0"/>
              <a:t>aremmat mahdollisuudet läpi työuran nousevaan palkkaan.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80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Työvuosien määrät</a:t>
            </a:r>
            <a:br>
              <a:rPr lang="fi-FI" dirty="0" smtClean="0"/>
            </a:br>
            <a:r>
              <a:rPr lang="fi-FI" sz="2000" b="0" dirty="0" smtClean="0"/>
              <a:t>Elinaikaisten työvuosien odotearvot sukupuolen ja koulutustason mukaan 2014</a:t>
            </a:r>
            <a:endParaRPr lang="fi-FI" sz="2000" b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A78-E98D-4E42-8662-8475C5321379}" type="slidenum">
              <a:rPr lang="fi-FI" smtClean="0"/>
              <a:t>7</a:t>
            </a:fld>
            <a:endParaRPr lang="fi-FI"/>
          </a:p>
        </p:txBody>
      </p:sp>
      <p:graphicFrame>
        <p:nvGraphicFramePr>
          <p:cNvPr id="7" name="Kaavi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287552"/>
              </p:ext>
            </p:extLst>
          </p:nvPr>
        </p:nvGraphicFramePr>
        <p:xfrm>
          <a:off x="2209798" y="1592779"/>
          <a:ext cx="8125183" cy="5128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65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Työllisyysasteiden kehitys</a:t>
            </a:r>
            <a:br>
              <a:rPr lang="fi-FI" dirty="0" smtClean="0"/>
            </a:br>
            <a:r>
              <a:rPr lang="fi-FI" sz="2000" b="0" dirty="0" smtClean="0"/>
              <a:t>Työllisyyden kehitys eri koulutustasoilla 1987–2015</a:t>
            </a:r>
            <a:endParaRPr lang="fi-FI" sz="2000" b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8</a:t>
            </a:fld>
            <a:endParaRPr lang="fi-FI"/>
          </a:p>
        </p:txBody>
      </p:sp>
      <p:graphicFrame>
        <p:nvGraphicFramePr>
          <p:cNvPr id="8" name="Kaavi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4828730"/>
              </p:ext>
            </p:extLst>
          </p:nvPr>
        </p:nvGraphicFramePr>
        <p:xfrm>
          <a:off x="2209798" y="1628524"/>
          <a:ext cx="6934202" cy="5089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135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Todennäköisyys työllistyä</a:t>
            </a:r>
            <a:br>
              <a:rPr lang="fi-FI" dirty="0" smtClean="0"/>
            </a:br>
            <a:r>
              <a:rPr lang="fi-FI" sz="2000" b="0" dirty="0" smtClean="0"/>
              <a:t>Työttömän naisen todennäköisyys työllistyä ensimmäisen työttömyysvuoden aikana iän ja koulutuksen mukaan 2014 (%)</a:t>
            </a:r>
            <a:endParaRPr lang="fi-FI" sz="2000" b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i-FI" smtClean="0"/>
              <a:t>1.6.2017</a:t>
            </a: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Uusi aikuiskoulutus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3D2A78-E98D-4E42-8662-8475C5321379}" type="slidenum">
              <a:rPr lang="fi-FI" smtClean="0"/>
              <a:t>9</a:t>
            </a:fld>
            <a:endParaRPr lang="fi-FI"/>
          </a:p>
        </p:txBody>
      </p:sp>
      <p:graphicFrame>
        <p:nvGraphicFramePr>
          <p:cNvPr id="8" name="Kaavi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7643534"/>
              </p:ext>
            </p:extLst>
          </p:nvPr>
        </p:nvGraphicFramePr>
        <p:xfrm>
          <a:off x="2209798" y="1738311"/>
          <a:ext cx="6327826" cy="498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003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ukautettu 1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ukautettu 1">
    <a:dk1>
      <a:srgbClr val="000000"/>
    </a:dk1>
    <a:lt1>
      <a:srgbClr val="FFFFFF"/>
    </a:lt1>
    <a:dk2>
      <a:srgbClr val="000000"/>
    </a:dk2>
    <a:lt2>
      <a:srgbClr val="B4C8BD"/>
    </a:lt2>
    <a:accent1>
      <a:srgbClr val="1D1DB9"/>
    </a:accent1>
    <a:accent2>
      <a:srgbClr val="0070C0"/>
    </a:accent2>
    <a:accent3>
      <a:srgbClr val="69BFFF"/>
    </a:accent3>
    <a:accent4>
      <a:srgbClr val="C5E6FF"/>
    </a:accent4>
    <a:accent5>
      <a:srgbClr val="BFBFBF"/>
    </a:accent5>
    <a:accent6>
      <a:srgbClr val="D8D8D8"/>
    </a:accent6>
    <a:hlink>
      <a:srgbClr val="4D675E"/>
    </a:hlink>
    <a:folHlink>
      <a:srgbClr val="E6EDE4"/>
    </a:folHlink>
  </a:clrScheme>
  <a:fontScheme name="Perusdia (tekstin kirjoittaminen)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ukautettu 1">
    <a:dk1>
      <a:srgbClr val="000000"/>
    </a:dk1>
    <a:lt1>
      <a:srgbClr val="FFFFFF"/>
    </a:lt1>
    <a:dk2>
      <a:srgbClr val="000000"/>
    </a:dk2>
    <a:lt2>
      <a:srgbClr val="B4C8BD"/>
    </a:lt2>
    <a:accent1>
      <a:srgbClr val="1D1DB9"/>
    </a:accent1>
    <a:accent2>
      <a:srgbClr val="0070C0"/>
    </a:accent2>
    <a:accent3>
      <a:srgbClr val="69BFFF"/>
    </a:accent3>
    <a:accent4>
      <a:srgbClr val="C5E6FF"/>
    </a:accent4>
    <a:accent5>
      <a:srgbClr val="BFBFBF"/>
    </a:accent5>
    <a:accent6>
      <a:srgbClr val="D8D8D8"/>
    </a:accent6>
    <a:hlink>
      <a:srgbClr val="4D675E"/>
    </a:hlink>
    <a:folHlink>
      <a:srgbClr val="E6EDE4"/>
    </a:folHlink>
  </a:clrScheme>
  <a:fontScheme name="Perusdia (tekstin kirjoittaminen)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1071</Words>
  <Application>Microsoft Office PowerPoint</Application>
  <PresentationFormat>Laajakuva</PresentationFormat>
  <Paragraphs>234</Paragraphs>
  <Slides>31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31</vt:i4>
      </vt:variant>
    </vt:vector>
  </HeadingPairs>
  <TitlesOfParts>
    <vt:vector size="39" baseType="lpstr">
      <vt:lpstr>Arial</vt:lpstr>
      <vt:lpstr>Calibri</vt:lpstr>
      <vt:lpstr>Georgia</vt:lpstr>
      <vt:lpstr>Lucida Grande</vt:lpstr>
      <vt:lpstr>Myriad Pro</vt:lpstr>
      <vt:lpstr>Tahoma</vt:lpstr>
      <vt:lpstr>Trebuchet MS</vt:lpstr>
      <vt:lpstr>Office-teema</vt:lpstr>
      <vt:lpstr>UUSI AIKUISKOULUTUS Mikko Koskinen 1. kesäkuuta 2017</vt:lpstr>
      <vt:lpstr>Miksi koulutus ja osaaminen?</vt:lpstr>
      <vt:lpstr>TYÖELÄMÄN MURROS ON JO TÄÄLLÄ!</vt:lpstr>
      <vt:lpstr>PowerPoint-esitys</vt:lpstr>
      <vt:lpstr>Mitä selvisi?</vt:lpstr>
      <vt:lpstr>Tilastot kertovat</vt:lpstr>
      <vt:lpstr>Työvuosien määrät Elinaikaisten työvuosien odotearvot sukupuolen ja koulutustason mukaan 2014</vt:lpstr>
      <vt:lpstr>Työllisyysasteiden kehitys Työllisyyden kehitys eri koulutustasoilla 1987–2015</vt:lpstr>
      <vt:lpstr>Todennäköisyys työllistyä Työttömän naisen todennäköisyys työllistyä ensimmäisen työttömyysvuoden aikana iän ja koulutuksen mukaan 2014 (%)</vt:lpstr>
      <vt:lpstr>Koulutus ja palkka Koulutustason ja iän vaikutus palkkatasoon 2015</vt:lpstr>
      <vt:lpstr>Alustavia johtopäätöksiä</vt:lpstr>
      <vt:lpstr>PowerPoint-esitys</vt:lpstr>
      <vt:lpstr>Keskeisimmät havainnot</vt:lpstr>
      <vt:lpstr>Alustavia johtopäätöksiä</vt:lpstr>
      <vt:lpstr>PowerPoint-esitys</vt:lpstr>
      <vt:lpstr>Tutkimuksen peruskysymykset ja tausta</vt:lpstr>
      <vt:lpstr>Sitran työelämätutkimus 2017 (N5000) </vt:lpstr>
      <vt:lpstr>Sitran työelämätutkimus 2017 (N5000)</vt:lpstr>
      <vt:lpstr>Laadullinen haastattelututkimus (N20)</vt:lpstr>
      <vt:lpstr>Alustavia johtopäätöksiä</vt:lpstr>
      <vt:lpstr>PowerPoint-esitys</vt:lpstr>
      <vt:lpstr>Ovatko aikuiskoulutuksen rakenteet kunnossa?</vt:lpstr>
      <vt:lpstr>Nykyisin haasteena on…</vt:lpstr>
      <vt:lpstr>Millaisista elementeistä tulevaisuuden työelämää  palvelevan koulutusjärjestelmän tulisi rakentua?</vt:lpstr>
      <vt:lpstr>MITÄ SIIS  TULISI TEHDÄ?</vt:lpstr>
      <vt:lpstr>Ranskan henkilökohtainen uratili</vt:lpstr>
      <vt:lpstr>Koulutus on edelleen kolmesta kiinni!</vt:lpstr>
      <vt:lpstr>Taitekohtaturva  – yhdistetään uraohjaus, koulutus ja muutosturva uudeksi kokonaisuudeksi</vt:lpstr>
      <vt:lpstr>Millainen taitekohtaturva voisi olla?</vt:lpstr>
      <vt:lpstr>Alustavia johtopäätöksiä</vt:lpstr>
      <vt:lpstr>PowerPoint-esitys</vt:lpstr>
    </vt:vector>
  </TitlesOfParts>
  <Company>SAK 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Uusi aikuiskoulutus</dc:title>
  <dc:creator>SAK</dc:creator>
  <cp:lastModifiedBy>Pauli Vento</cp:lastModifiedBy>
  <cp:revision>97</cp:revision>
  <cp:lastPrinted>2017-12-11T19:56:42Z</cp:lastPrinted>
  <dcterms:created xsi:type="dcterms:W3CDTF">2016-11-14T16:24:09Z</dcterms:created>
  <dcterms:modified xsi:type="dcterms:W3CDTF">2017-12-11T19:59:36Z</dcterms:modified>
</cp:coreProperties>
</file>