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8" r:id="rId3"/>
    <p:sldId id="283" r:id="rId4"/>
    <p:sldId id="292" r:id="rId5"/>
    <p:sldId id="265" r:id="rId6"/>
    <p:sldId id="266" r:id="rId7"/>
    <p:sldId id="268" r:id="rId8"/>
    <p:sldId id="267" r:id="rId9"/>
    <p:sldId id="278" r:id="rId10"/>
    <p:sldId id="277" r:id="rId11"/>
    <p:sldId id="285" r:id="rId12"/>
    <p:sldId id="289" r:id="rId13"/>
    <p:sldId id="290" r:id="rId14"/>
    <p:sldId id="269" r:id="rId15"/>
    <p:sldId id="270" r:id="rId16"/>
    <p:sldId id="271" r:id="rId17"/>
    <p:sldId id="272" r:id="rId18"/>
    <p:sldId id="273" r:id="rId19"/>
    <p:sldId id="284" r:id="rId20"/>
    <p:sldId id="291" r:id="rId21"/>
    <p:sldId id="274" r:id="rId22"/>
    <p:sldId id="282" r:id="rId23"/>
    <p:sldId id="287" r:id="rId24"/>
  </p:sldIdLst>
  <p:sldSz cx="12192000" cy="6858000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A1F7-2C3C-4CF8-A6B0-83DC09FF2C55}" type="datetimeFigureOut">
              <a:rPr lang="fi-FI" smtClean="0"/>
              <a:t>11.12.2017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6AE7B-82D1-40B6-A052-C00EEB44C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888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4BFB-E5D7-41C0-9801-7CFC7F9FC104}" type="datetimeFigureOut">
              <a:rPr lang="fi-FI" smtClean="0"/>
              <a:t>11.12.2017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5F086-4660-4FDC-9CEC-008EF5EB7D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51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F086-4660-4FDC-9CEC-008EF5EB7D1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98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37284" y="2173574"/>
            <a:ext cx="7474423" cy="1525058"/>
          </a:xfrm>
        </p:spPr>
        <p:txBody>
          <a:bodyPr anchor="b">
            <a:normAutofit/>
          </a:bodyPr>
          <a:lstStyle>
            <a:lvl1pPr algn="ctr">
              <a:defRPr sz="3200" b="1" baseline="0">
                <a:latin typeface="Trebuchet MS" panose="020B0603020202020204" pitchFamily="34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37284" y="3698632"/>
            <a:ext cx="7474424" cy="1655762"/>
          </a:xfrm>
        </p:spPr>
        <p:txBody>
          <a:bodyPr/>
          <a:lstStyle>
            <a:lvl1pPr marL="0" indent="0" algn="ctr">
              <a:buNone/>
              <a:defRPr sz="2400" b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0" y="323175"/>
            <a:ext cx="3652149" cy="528953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707" y="468858"/>
            <a:ext cx="900000" cy="34119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55" y="5786532"/>
            <a:ext cx="175787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77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87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5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209798" y="395806"/>
            <a:ext cx="9144001" cy="1325563"/>
          </a:xfrm>
        </p:spPr>
        <p:txBody>
          <a:bodyPr>
            <a:normAutofit/>
          </a:bodyPr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1721369"/>
            <a:ext cx="9143998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0" y="2695449"/>
            <a:ext cx="617142" cy="144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8" y="395806"/>
            <a:ext cx="149136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914400"/>
            <a:ext cx="9143998" cy="51583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0" y="2695449"/>
            <a:ext cx="617142" cy="144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8" y="395806"/>
            <a:ext cx="149136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30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85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70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56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80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23.11.2017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A538-AFC0-41AD-8678-AAC92159BF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62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4600575" y="0"/>
            <a:ext cx="759142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/>
          <a:stretch/>
        </p:blipFill>
        <p:spPr>
          <a:xfrm rot="5400000">
            <a:off x="-119062" y="119063"/>
            <a:ext cx="6858002" cy="6619878"/>
          </a:xfrm>
          <a:prstGeom prst="rect">
            <a:avLst/>
          </a:prstGeom>
        </p:spPr>
      </p:pic>
      <p:sp>
        <p:nvSpPr>
          <p:cNvPr id="8" name="Otsikko 6"/>
          <p:cNvSpPr txBox="1">
            <a:spLocks/>
          </p:cNvSpPr>
          <p:nvPr/>
        </p:nvSpPr>
        <p:spPr>
          <a:xfrm>
            <a:off x="7086600" y="4478523"/>
            <a:ext cx="4525108" cy="141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i-FI" sz="3600" dirty="0" smtClean="0">
                <a:solidFill>
                  <a:schemeClr val="bg1"/>
                </a:solidFill>
              </a:rPr>
              <a:t>KUULUUKO TYÖNTEKIJÄN ÄÄNI ALUSTATALOUDESSA?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9" name="Alaotsikko 7"/>
          <p:cNvSpPr txBox="1">
            <a:spLocks/>
          </p:cNvSpPr>
          <p:nvPr/>
        </p:nvSpPr>
        <p:spPr>
          <a:xfrm>
            <a:off x="7086600" y="5894573"/>
            <a:ext cx="4525108" cy="821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 smtClean="0">
                <a:solidFill>
                  <a:srgbClr val="39845E"/>
                </a:solidFill>
                <a:latin typeface="+mj-lt"/>
              </a:rPr>
              <a:t>Riitta Juntunen</a:t>
            </a:r>
            <a:br>
              <a:rPr lang="fi-FI" dirty="0" smtClean="0">
                <a:solidFill>
                  <a:srgbClr val="39845E"/>
                </a:solidFill>
                <a:latin typeface="+mj-lt"/>
              </a:rPr>
            </a:br>
            <a:r>
              <a:rPr lang="fi-FI" dirty="0" smtClean="0">
                <a:solidFill>
                  <a:srgbClr val="39845E"/>
                </a:solidFill>
                <a:latin typeface="+mj-lt"/>
              </a:rPr>
              <a:t>SAK:n edustajisto 23.11.2017</a:t>
            </a:r>
            <a:endParaRPr lang="fi-FI" dirty="0">
              <a:solidFill>
                <a:srgbClr val="39845E"/>
              </a:solidFill>
              <a:latin typeface="+mj-lt"/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49" y="1961970"/>
            <a:ext cx="1737951" cy="251655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01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Suomessa toimii kaksi uuden alustatalouden mukaista ruoanvälitystä harjoittavaa yritystä, Foodora ja </a:t>
            </a:r>
            <a:r>
              <a:rPr lang="fi-FI" dirty="0" err="1"/>
              <a:t>Wolt</a:t>
            </a:r>
            <a:endParaRPr lang="fi-FI" dirty="0"/>
          </a:p>
          <a:p>
            <a:r>
              <a:rPr lang="fi-FI" dirty="0"/>
              <a:t>arviolta 300-400 polkupyörällä, skootterilla tai autolla ruokaa kuljettavaa kuriiria</a:t>
            </a:r>
          </a:p>
          <a:p>
            <a:r>
              <a:rPr lang="fi-FI" dirty="0"/>
              <a:t>Toiminta on pääosin pääkaupunkiseudulla.</a:t>
            </a:r>
          </a:p>
          <a:p>
            <a:r>
              <a:rPr lang="fi-FI" dirty="0" smtClean="0"/>
              <a:t>70-80 % </a:t>
            </a:r>
            <a:r>
              <a:rPr lang="fi-FI" dirty="0"/>
              <a:t>kuriireista ulkomaalaistaustaisia</a:t>
            </a:r>
          </a:p>
          <a:p>
            <a:r>
              <a:rPr lang="fi-FI" dirty="0" smtClean="0"/>
              <a:t>Valtaosa </a:t>
            </a:r>
            <a:r>
              <a:rPr lang="fi-FI" dirty="0"/>
              <a:t>opiskelijoita, etenkin käytännössä kaikki ns. </a:t>
            </a:r>
            <a:r>
              <a:rPr lang="fi-FI" dirty="0" smtClean="0"/>
              <a:t>kantasuomalaiset </a:t>
            </a:r>
            <a:r>
              <a:rPr lang="fi-FI" dirty="0"/>
              <a:t>kuriirit ovat opiskelijoita (ja perheettömiä)</a:t>
            </a:r>
          </a:p>
          <a:p>
            <a:r>
              <a:rPr lang="fi-FI" dirty="0" smtClean="0"/>
              <a:t>Valtaosa </a:t>
            </a:r>
            <a:r>
              <a:rPr lang="fi-FI" dirty="0"/>
              <a:t>17-20+ </a:t>
            </a:r>
            <a:r>
              <a:rPr lang="fi-FI" dirty="0" smtClean="0"/>
              <a:t>vuotiaita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79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Ruokalähettien kertomaa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Valtaosalla läheteistä ei ole työsuhdetta</a:t>
            </a:r>
          </a:p>
          <a:p>
            <a:pPr lvl="1"/>
            <a:r>
              <a:rPr lang="fi-FI" dirty="0"/>
              <a:t>Noin </a:t>
            </a:r>
            <a:r>
              <a:rPr lang="fi-FI" dirty="0" smtClean="0"/>
              <a:t>20 prosentilla </a:t>
            </a:r>
            <a:r>
              <a:rPr lang="fi-FI" dirty="0"/>
              <a:t>(Foodora) on työntekijäasema yrityksessä, yleisimmin nollatuntisopimuksella</a:t>
            </a:r>
          </a:p>
          <a:p>
            <a:pPr lvl="1"/>
            <a:r>
              <a:rPr lang="fi-FI" dirty="0"/>
              <a:t>Alusta ei katso olevansa työnantaja</a:t>
            </a:r>
          </a:p>
          <a:p>
            <a:r>
              <a:rPr lang="fi-FI" dirty="0"/>
              <a:t>Työvuoroista kilpaillaan</a:t>
            </a:r>
          </a:p>
          <a:p>
            <a:pPr lvl="1"/>
            <a:r>
              <a:rPr lang="fi-FI" dirty="0"/>
              <a:t>Jonkin verran vakioituja vuoroja, joista maksetaan tuntipalkka</a:t>
            </a:r>
          </a:p>
          <a:p>
            <a:pPr lvl="1"/>
            <a:r>
              <a:rPr lang="fi-FI" dirty="0"/>
              <a:t>Pääosa tunneista jaetaan on-line – ’nopeat syövät hitaat’</a:t>
            </a:r>
          </a:p>
          <a:p>
            <a:pPr lvl="1"/>
            <a:r>
              <a:rPr lang="fi-FI" dirty="0"/>
              <a:t>Suuntauksena on tuntipalkkaisten työvuorojen vähentäminen, jolloin vain toteutuneista kuljetuksista maksetaan</a:t>
            </a:r>
          </a:p>
          <a:p>
            <a:pPr lvl="1"/>
            <a:r>
              <a:rPr lang="fi-FI" dirty="0"/>
              <a:t>Lähetit on jaettu eri kriteerien perusteella suorituskategorioihin, mikä vaikuttaa siihen kuinka hyviä ja kuinka paljon vuoroja saa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42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Ruokalähettien </a:t>
            </a:r>
            <a:r>
              <a:rPr lang="fi-FI" dirty="0" smtClean="0"/>
              <a:t>kertomaa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Toimeentulo on heikko</a:t>
            </a:r>
          </a:p>
          <a:p>
            <a:pPr lvl="1"/>
            <a:r>
              <a:rPr lang="fi-FI" dirty="0"/>
              <a:t>Minimi-elintason voi saavuttaa, jos on edullinen asunto ja tekee töitä koko ajan (yksi vapaapäivä viikossa)</a:t>
            </a:r>
          </a:p>
          <a:p>
            <a:pPr lvl="1"/>
            <a:r>
              <a:rPr lang="fi-FI" dirty="0"/>
              <a:t>Palkka ei mahdollista säästämistä, lomamatkoja tai lainan lyhentämistä</a:t>
            </a:r>
          </a:p>
          <a:p>
            <a:pPr lvl="1"/>
            <a:r>
              <a:rPr lang="fi-FI" dirty="0"/>
              <a:t>Terveyden pettäminen on merkittävä taloudellinen riski</a:t>
            </a:r>
          </a:p>
          <a:p>
            <a:r>
              <a:rPr lang="fi-FI" dirty="0"/>
              <a:t>Käteen jäävä tulo on eri kuin palkkio</a:t>
            </a:r>
          </a:p>
          <a:p>
            <a:pPr lvl="1"/>
            <a:r>
              <a:rPr lang="fi-FI" dirty="0" smtClean="0"/>
              <a:t>Lähetit </a:t>
            </a:r>
            <a:r>
              <a:rPr lang="fi-FI" dirty="0"/>
              <a:t>kustantavat itse huomattavan osan työvälineistään</a:t>
            </a:r>
          </a:p>
          <a:p>
            <a:r>
              <a:rPr lang="fi-FI" dirty="0"/>
              <a:t>Lisäansiomadollisuus opiskelijalle, jos on oikeutettu opiskelija-asuntoon tai muuhun tukeen opiskelijana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03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Ruokalähettien </a:t>
            </a:r>
            <a:r>
              <a:rPr lang="fi-FI" dirty="0" smtClean="0"/>
              <a:t>kertomaa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Ruokalähettinä toiminen on nuorten, etenkin ulkomailta tulleiden ja suomea heikosti osaavien keino ansaita rahaa oman alan työtä odotellessa</a:t>
            </a:r>
          </a:p>
          <a:p>
            <a:pPr lvl="1"/>
            <a:r>
              <a:rPr lang="fi-FI" dirty="0"/>
              <a:t>Työ sopii hyväkuntoisille, pyöräilystä pitäville: iso osa kuriireista on pyöräentusiasteja</a:t>
            </a:r>
          </a:p>
          <a:p>
            <a:pPr lvl="1"/>
            <a:r>
              <a:rPr lang="fi-FI" dirty="0"/>
              <a:t>Jos yrittää elättää itsensä pelkästään ruokalähettinä, joutuu käytännössä tekemään työtä koko ajan</a:t>
            </a:r>
          </a:p>
          <a:p>
            <a:r>
              <a:rPr lang="fi-FI" dirty="0"/>
              <a:t>Freelance-sopimus saattaa näyttää paperilla hyvältä</a:t>
            </a:r>
          </a:p>
          <a:p>
            <a:pPr lvl="1"/>
            <a:r>
              <a:rPr lang="fi-FI" dirty="0"/>
              <a:t>Käytäntö on eri asia – ota tai jätä- maailma, ”tulijoita on” </a:t>
            </a:r>
          </a:p>
          <a:p>
            <a:r>
              <a:rPr lang="fi-FI" dirty="0"/>
              <a:t>Ulkomaalaistaustaiset lähetit eivät tunne suomalaista työlainsäädäntöä ja/tai normeja, ja ammattiliitotkaan eivät ole pystyneet auttamaan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24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Ongelmakohdat alustataloudessa työntekijän kannalta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Työntekijän asema</a:t>
            </a:r>
          </a:p>
          <a:p>
            <a:r>
              <a:rPr lang="fi-FI" dirty="0" smtClean="0"/>
              <a:t>Toimeentulo</a:t>
            </a:r>
          </a:p>
          <a:p>
            <a:r>
              <a:rPr lang="fi-FI" dirty="0" smtClean="0"/>
              <a:t>Sosiaaliturva ja verotus</a:t>
            </a:r>
          </a:p>
          <a:p>
            <a:r>
              <a:rPr lang="fi-FI" dirty="0" smtClean="0"/>
              <a:t>Mahdollisuus järjestäytyä</a:t>
            </a:r>
          </a:p>
          <a:p>
            <a:r>
              <a:rPr lang="fi-FI" dirty="0" smtClean="0"/>
              <a:t>Ammattiyhdistysliikkeen rooli alustataloudessa</a:t>
            </a:r>
          </a:p>
          <a:p>
            <a:r>
              <a:rPr lang="fi-FI" dirty="0"/>
              <a:t>Työntekijöiden arviointi ja </a:t>
            </a:r>
            <a:r>
              <a:rPr lang="fi-FI" dirty="0" smtClean="0"/>
              <a:t>mainejärjestelmät</a:t>
            </a:r>
          </a:p>
          <a:p>
            <a:r>
              <a:rPr lang="fi-FI" dirty="0"/>
              <a:t>Osaaminen ja työnteon tekniset edellytykset</a:t>
            </a:r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85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798" y="723900"/>
            <a:ext cx="9144001" cy="885825"/>
          </a:xfrm>
        </p:spPr>
        <p:txBody>
          <a:bodyPr/>
          <a:lstStyle/>
          <a:p>
            <a:r>
              <a:rPr lang="fi-FI" dirty="0" smtClean="0"/>
              <a:t>Työntekijän asema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2057400"/>
            <a:ext cx="9143998" cy="4010025"/>
          </a:xfrm>
        </p:spPr>
        <p:txBody>
          <a:bodyPr>
            <a:normAutofit/>
          </a:bodyPr>
          <a:lstStyle/>
          <a:p>
            <a:r>
              <a:rPr lang="fi-FI" dirty="0" smtClean="0"/>
              <a:t>Työntekijä vai yrittäjä?</a:t>
            </a:r>
          </a:p>
          <a:p>
            <a:pPr lvl="1"/>
            <a:r>
              <a:rPr lang="fi-FI" dirty="0" smtClean="0"/>
              <a:t>Työsuhde: työn </a:t>
            </a:r>
            <a:r>
              <a:rPr lang="fi-FI" dirty="0"/>
              <a:t>tekeminen työnantajan lukuun, tämän johdon ja valvonnan alaisena palkkaa tai muuta vastiketta </a:t>
            </a:r>
            <a:r>
              <a:rPr lang="fi-FI" dirty="0" smtClean="0"/>
              <a:t>vastaan.</a:t>
            </a:r>
            <a:endParaRPr lang="fi-FI" dirty="0"/>
          </a:p>
          <a:p>
            <a:pPr lvl="1"/>
            <a:r>
              <a:rPr lang="fi-FI" dirty="0" smtClean="0"/>
              <a:t>Yrittäjä </a:t>
            </a:r>
            <a:r>
              <a:rPr lang="fi-FI" dirty="0"/>
              <a:t>voi </a:t>
            </a:r>
            <a:r>
              <a:rPr lang="fi-FI" dirty="0" smtClean="0"/>
              <a:t>päättää </a:t>
            </a:r>
            <a:r>
              <a:rPr lang="fi-FI" dirty="0"/>
              <a:t>itse muun muassa </a:t>
            </a:r>
            <a:r>
              <a:rPr lang="fi-FI" dirty="0" smtClean="0"/>
              <a:t>siitä, millaisia </a:t>
            </a:r>
            <a:r>
              <a:rPr lang="fi-FI" dirty="0"/>
              <a:t>töitä </a:t>
            </a:r>
            <a:r>
              <a:rPr lang="fi-FI" dirty="0" smtClean="0"/>
              <a:t>tekee, ottaako </a:t>
            </a:r>
            <a:r>
              <a:rPr lang="fi-FI" dirty="0"/>
              <a:t>työn </a:t>
            </a:r>
            <a:r>
              <a:rPr lang="fi-FI" dirty="0" smtClean="0"/>
              <a:t>vastaan ja miten </a:t>
            </a:r>
            <a:r>
              <a:rPr lang="fi-FI" dirty="0"/>
              <a:t>hinnoittelee työnsä.</a:t>
            </a:r>
          </a:p>
          <a:p>
            <a:r>
              <a:rPr lang="fi-FI" dirty="0" smtClean="0"/>
              <a:t>Työnantaja vai työnvälittäjä?</a:t>
            </a:r>
          </a:p>
          <a:p>
            <a:pPr lvl="1"/>
            <a:r>
              <a:rPr lang="fi-FI" dirty="0" smtClean="0"/>
              <a:t>’alusta on vain markkinapaikka’</a:t>
            </a:r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16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Toimeentulo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1838325"/>
            <a:ext cx="9143998" cy="4234382"/>
          </a:xfrm>
        </p:spPr>
        <p:txBody>
          <a:bodyPr>
            <a:normAutofit/>
          </a:bodyPr>
          <a:lstStyle/>
          <a:p>
            <a:r>
              <a:rPr lang="fi-FI" dirty="0" smtClean="0"/>
              <a:t>Ei työehtosopimuksia tai minimipalkkaa</a:t>
            </a:r>
          </a:p>
          <a:p>
            <a:pPr lvl="1"/>
            <a:r>
              <a:rPr lang="fi-FI" dirty="0"/>
              <a:t>v. 2017 keskimääräinen palkka/palkkio kaksi dollaria/tunti</a:t>
            </a:r>
          </a:p>
          <a:p>
            <a:pPr lvl="1"/>
            <a:r>
              <a:rPr lang="fi-FI" dirty="0" smtClean="0"/>
              <a:t>Tulosta vähennettävä sosiaaliturvamaksut, verot, vakuutukset ja työvälineet</a:t>
            </a:r>
          </a:p>
          <a:p>
            <a:r>
              <a:rPr lang="fi-FI" dirty="0" smtClean="0"/>
              <a:t>Pilvityössä </a:t>
            </a:r>
            <a:r>
              <a:rPr lang="fi-FI" dirty="0"/>
              <a:t>korvauksen saaminen </a:t>
            </a:r>
            <a:r>
              <a:rPr lang="fi-FI" dirty="0" smtClean="0"/>
              <a:t>epävarmaa</a:t>
            </a:r>
          </a:p>
          <a:p>
            <a:pPr lvl="1"/>
            <a:r>
              <a:rPr lang="fi-FI" dirty="0" smtClean="0"/>
              <a:t>Työn hylkääminen, työsuorituksista kilpaillaan hinnalla, palkkiot voivat olla </a:t>
            </a:r>
            <a:r>
              <a:rPr lang="fi-FI" dirty="0" err="1" smtClean="0"/>
              <a:t>virtuaalirahaa</a:t>
            </a:r>
            <a:r>
              <a:rPr lang="fi-FI" dirty="0"/>
              <a:t> </a:t>
            </a:r>
            <a:r>
              <a:rPr lang="fi-FI" dirty="0" smtClean="0"/>
              <a:t>tai ostokuponkeja</a:t>
            </a:r>
            <a:endParaRPr lang="fi-FI" dirty="0"/>
          </a:p>
          <a:p>
            <a:r>
              <a:rPr lang="fi-FI" dirty="0" smtClean="0"/>
              <a:t>Klikkaustyössä (</a:t>
            </a:r>
            <a:r>
              <a:rPr lang="fi-FI" dirty="0" err="1" smtClean="0"/>
              <a:t>joukkoistetussa</a:t>
            </a:r>
            <a:r>
              <a:rPr lang="fi-FI" dirty="0" smtClean="0"/>
              <a:t> työssä) korvaukset minimaalisia</a:t>
            </a:r>
          </a:p>
          <a:p>
            <a:pPr lvl="1"/>
            <a:r>
              <a:rPr lang="fi-FI" dirty="0" smtClean="0"/>
              <a:t>Esim. 0,01 $/tehtävä – noin 2 $/tunti (European </a:t>
            </a:r>
            <a:r>
              <a:rPr lang="fi-FI" dirty="0" err="1" smtClean="0"/>
              <a:t>Parliament</a:t>
            </a:r>
            <a:r>
              <a:rPr lang="fi-FI" dirty="0" smtClean="0"/>
              <a:t> 2016)</a:t>
            </a:r>
          </a:p>
          <a:p>
            <a:r>
              <a:rPr lang="fi-FI" dirty="0" smtClean="0"/>
              <a:t>Työn tarjonta epäsäännöllistä</a:t>
            </a:r>
          </a:p>
          <a:p>
            <a:r>
              <a:rPr lang="fi-FI" dirty="0" smtClean="0"/>
              <a:t>Korvauksettomat odotusajat ja työn etsiminen pienentävät päiväansioita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727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798" y="395806"/>
            <a:ext cx="9144001" cy="1185343"/>
          </a:xfrm>
        </p:spPr>
        <p:txBody>
          <a:bodyPr/>
          <a:lstStyle/>
          <a:p>
            <a:r>
              <a:rPr lang="fi-FI" dirty="0" smtClean="0"/>
              <a:t>Sosiaaliturva ja verot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1895475"/>
            <a:ext cx="9143998" cy="4826000"/>
          </a:xfrm>
        </p:spPr>
        <p:txBody>
          <a:bodyPr>
            <a:normAutofit/>
          </a:bodyPr>
          <a:lstStyle/>
          <a:p>
            <a:r>
              <a:rPr lang="fi-FI" dirty="0" smtClean="0"/>
              <a:t>Pilvityötä ja </a:t>
            </a:r>
            <a:r>
              <a:rPr lang="fi-FI" dirty="0" err="1" smtClean="0"/>
              <a:t>joukkoistettua</a:t>
            </a:r>
            <a:r>
              <a:rPr lang="fi-FI" dirty="0" smtClean="0"/>
              <a:t> työtä teettävät alustayritykset eivät huolehdi työntekijöiden sosiaaliturvamaksuista eikä veroista – ei myöskään valtaosa keikkatyötä välittävistä yrityksistä</a:t>
            </a:r>
          </a:p>
          <a:p>
            <a:pPr lvl="1"/>
            <a:r>
              <a:rPr lang="fi-FI" dirty="0" smtClean="0"/>
              <a:t>Maksut alustatyöntekijöiden omalla vastuulla</a:t>
            </a:r>
          </a:p>
          <a:p>
            <a:pPr lvl="2"/>
            <a:r>
              <a:rPr lang="fi-FI" dirty="0" smtClean="0"/>
              <a:t>Halpa- ja silpputyöstä verojen maksaminen tuntuu turhalta, vakuutuksia ei hankita</a:t>
            </a:r>
          </a:p>
          <a:p>
            <a:r>
              <a:rPr lang="fi-FI" dirty="0" smtClean="0"/>
              <a:t> Alustayritysten veronkierto helppoa</a:t>
            </a:r>
          </a:p>
          <a:p>
            <a:pPr lvl="1"/>
            <a:r>
              <a:rPr lang="fi-FI" dirty="0" smtClean="0"/>
              <a:t>yrityksellä </a:t>
            </a:r>
            <a:r>
              <a:rPr lang="fi-FI" dirty="0"/>
              <a:t>ei fyysistä </a:t>
            </a:r>
            <a:r>
              <a:rPr lang="fi-FI" dirty="0" smtClean="0"/>
              <a:t>sijaintia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sim. </a:t>
            </a:r>
            <a:r>
              <a:rPr lang="fi-FI" dirty="0" err="1" smtClean="0"/>
              <a:t>Uber</a:t>
            </a:r>
            <a:r>
              <a:rPr lang="fi-FI" dirty="0" smtClean="0"/>
              <a:t> jättänyt maksamatta arvonlisäverot</a:t>
            </a:r>
          </a:p>
          <a:p>
            <a:pPr lvl="1"/>
            <a:r>
              <a:rPr lang="fi-FI" dirty="0"/>
              <a:t>y</a:t>
            </a:r>
            <a:r>
              <a:rPr lang="fi-FI" dirty="0" smtClean="0"/>
              <a:t>rityksellä ei työntekijöitä</a:t>
            </a:r>
            <a:endParaRPr lang="fi-FI" dirty="0"/>
          </a:p>
          <a:p>
            <a:r>
              <a:rPr lang="fi-FI" dirty="0" smtClean="0"/>
              <a:t>Uhkana </a:t>
            </a:r>
            <a:r>
              <a:rPr lang="fi-FI" dirty="0"/>
              <a:t>luisuminen harmaaseen </a:t>
            </a:r>
            <a:r>
              <a:rPr lang="fi-FI" dirty="0" smtClean="0"/>
              <a:t>talouteen</a:t>
            </a:r>
          </a:p>
          <a:p>
            <a:pPr lvl="1"/>
            <a:r>
              <a:rPr lang="fi-FI" dirty="0" smtClean="0"/>
              <a:t>Hyvinvointiyhteiskunnan rapautuminen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10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Mahdollisuus järjestäytyä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1962149"/>
            <a:ext cx="9143998" cy="4110557"/>
          </a:xfrm>
        </p:spPr>
        <p:txBody>
          <a:bodyPr>
            <a:normAutofit/>
          </a:bodyPr>
          <a:lstStyle/>
          <a:p>
            <a:r>
              <a:rPr lang="fi-FI" dirty="0" smtClean="0"/>
              <a:t>Alustatyöntekijöillä (itsensä työllistäjillä) ei mahdollisuutta neuvotella kollektiivisesti työehdoistaan</a:t>
            </a:r>
          </a:p>
          <a:p>
            <a:pPr lvl="1"/>
            <a:r>
              <a:rPr lang="fi-FI" dirty="0" smtClean="0"/>
              <a:t>nk</a:t>
            </a:r>
            <a:r>
              <a:rPr lang="fi-FI" dirty="0"/>
              <a:t>. </a:t>
            </a:r>
            <a:r>
              <a:rPr lang="fi-FI" dirty="0" smtClean="0"/>
              <a:t>antikartelli-lait </a:t>
            </a:r>
            <a:endParaRPr lang="fi-FI" dirty="0"/>
          </a:p>
          <a:p>
            <a:r>
              <a:rPr lang="fi-FI" dirty="0" smtClean="0"/>
              <a:t>Kenen </a:t>
            </a:r>
            <a:r>
              <a:rPr lang="fi-FI" dirty="0"/>
              <a:t>kanssa </a:t>
            </a:r>
            <a:r>
              <a:rPr lang="fi-FI" dirty="0" smtClean="0"/>
              <a:t>neuvoteltaisiin?</a:t>
            </a:r>
          </a:p>
          <a:p>
            <a:r>
              <a:rPr lang="fi-FI" dirty="0" smtClean="0"/>
              <a:t>Mikä </a:t>
            </a:r>
            <a:r>
              <a:rPr lang="fi-FI" dirty="0"/>
              <a:t>on alustatyöntekijöiden oma halukkuus tehdä yhteistyötä ja </a:t>
            </a:r>
            <a:r>
              <a:rPr lang="fi-FI" dirty="0" smtClean="0"/>
              <a:t>järjestäytyä?</a:t>
            </a:r>
          </a:p>
          <a:p>
            <a:pPr lvl="1"/>
            <a:r>
              <a:rPr lang="fi-FI" dirty="0" smtClean="0"/>
              <a:t>Mitä ammattiliitoilla on heille tarjota?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04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Pohdintaa ratkaistavista asioista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Työntekijä vai yrittäjä?</a:t>
            </a:r>
          </a:p>
          <a:p>
            <a:pPr lvl="1"/>
            <a:r>
              <a:rPr lang="fi-FI" dirty="0"/>
              <a:t>Työsuojelu, sosiaaliturva ja oikeus edunvalvontaan on taattava kaikille riippumatta työnteon muodosta</a:t>
            </a:r>
          </a:p>
          <a:p>
            <a:pPr lvl="1"/>
            <a:r>
              <a:rPr lang="fi-FI" dirty="0" smtClean="0"/>
              <a:t>Työlainsäädännön päivittäminen koskemaan myös alustatyöntekijöitä/itsensä työllistäjiä </a:t>
            </a:r>
          </a:p>
          <a:p>
            <a:pPr lvl="2"/>
            <a:r>
              <a:rPr lang="fi-FI" dirty="0" smtClean="0"/>
              <a:t>erityispykälät </a:t>
            </a:r>
            <a:r>
              <a:rPr lang="fi-FI" dirty="0"/>
              <a:t>tai erillinen lainsäädäntö keikka-/ </a:t>
            </a:r>
            <a:r>
              <a:rPr lang="fi-FI" dirty="0" smtClean="0"/>
              <a:t>alustatyölle</a:t>
            </a:r>
            <a:endParaRPr lang="fi-FI" dirty="0"/>
          </a:p>
          <a:p>
            <a:r>
              <a:rPr lang="fi-FI" dirty="0" smtClean="0"/>
              <a:t>Onko alusta työnantaja vai työn välittäjä?</a:t>
            </a:r>
          </a:p>
          <a:p>
            <a:pPr lvl="1"/>
            <a:r>
              <a:rPr lang="fi-FI" dirty="0"/>
              <a:t>Työnantaja -määritelmän laajentaminen koskemaan myös </a:t>
            </a:r>
            <a:r>
              <a:rPr lang="fi-FI" dirty="0" smtClean="0"/>
              <a:t>alustayrityksiä</a:t>
            </a:r>
          </a:p>
          <a:p>
            <a:pPr lvl="1"/>
            <a:r>
              <a:rPr lang="fi-FI" dirty="0"/>
              <a:t>Alustoille säädettävä selkeästi työnantajan </a:t>
            </a:r>
            <a:r>
              <a:rPr lang="fi-FI" dirty="0" smtClean="0"/>
              <a:t>status</a:t>
            </a:r>
          </a:p>
          <a:p>
            <a:pPr lvl="1"/>
            <a:endParaRPr lang="fi-FI" dirty="0"/>
          </a:p>
          <a:p>
            <a:r>
              <a:rPr lang="fi-FI" dirty="0"/>
              <a:t>Oikeus järjestäytymiseen ja työtaisteluun taattava kaikille riippumatta työn tekemisen tavasta</a:t>
            </a:r>
          </a:p>
          <a:p>
            <a:pPr lvl="1"/>
            <a:r>
              <a:rPr lang="fi-FI" dirty="0"/>
              <a:t>Euroopan unionin/kansallista kilpailulainsäädäntöä muutettava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83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798" y="707721"/>
            <a:ext cx="9144001" cy="1302054"/>
          </a:xfrm>
        </p:spPr>
        <p:txBody>
          <a:bodyPr>
            <a:normAutofit/>
          </a:bodyPr>
          <a:lstStyle/>
          <a:p>
            <a:r>
              <a:rPr lang="fi-FI" sz="2700" dirty="0"/>
              <a:t>M</a:t>
            </a:r>
            <a:r>
              <a:rPr lang="fi-FI" sz="2700" dirty="0" smtClean="0"/>
              <a:t>ahdollisuuksien aika -hanke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1572016"/>
            <a:ext cx="9143998" cy="4500691"/>
          </a:xfrm>
        </p:spPr>
        <p:txBody>
          <a:bodyPr/>
          <a:lstStyle/>
          <a:p>
            <a:r>
              <a:rPr lang="fi-FI" dirty="0" smtClean="0"/>
              <a:t>Työelämän tulevaisuutta käsittelevä nelivuotinen hanke (2016–2020)</a:t>
            </a:r>
          </a:p>
          <a:p>
            <a:r>
              <a:rPr lang="fi-FI" dirty="0" smtClean="0"/>
              <a:t>Hankkeella on kolme tavoitetta: </a:t>
            </a:r>
          </a:p>
          <a:p>
            <a:pPr marL="800100" lvl="1" indent="-342900">
              <a:buAutoNum type="arabicParenR"/>
            </a:pPr>
            <a:r>
              <a:rPr lang="fi-FI" sz="2000" dirty="0" smtClean="0"/>
              <a:t>lisätä </a:t>
            </a:r>
            <a:r>
              <a:rPr lang="fi-FI" sz="2000" dirty="0"/>
              <a:t>ymmärrystä työelämää ja ammattiyhdistysliikettä kohtaavista haasteista </a:t>
            </a:r>
            <a:r>
              <a:rPr lang="fi-FI" sz="2000" dirty="0" smtClean="0">
                <a:solidFill>
                  <a:srgbClr val="FF0000"/>
                </a:solidFill>
              </a:rPr>
              <a:t>→</a:t>
            </a:r>
            <a:r>
              <a:rPr lang="fi-FI" sz="2000" dirty="0" smtClean="0"/>
              <a:t> tietoisuutta lisäävä</a:t>
            </a:r>
          </a:p>
          <a:p>
            <a:pPr marL="800100" lvl="1" indent="-342900">
              <a:buAutoNum type="arabicParenR"/>
            </a:pPr>
            <a:r>
              <a:rPr lang="fi-FI" sz="2000" dirty="0" smtClean="0"/>
              <a:t>etsiä kyseisiin haasteisiin ratkaisuja, jotta hyvä työ olisi mahdollista mahdollisimman monelle </a:t>
            </a:r>
            <a:r>
              <a:rPr lang="fi-FI" sz="2000" dirty="0">
                <a:solidFill>
                  <a:srgbClr val="FF0000"/>
                </a:solidFill>
              </a:rPr>
              <a:t>→</a:t>
            </a:r>
            <a:r>
              <a:rPr lang="fi-FI" sz="2000" dirty="0" smtClean="0"/>
              <a:t> toimintaa suuntaava</a:t>
            </a:r>
          </a:p>
          <a:p>
            <a:pPr marL="800100" lvl="1" indent="-342900">
              <a:buAutoNum type="arabicParenR"/>
            </a:pPr>
            <a:r>
              <a:rPr lang="fi-FI" sz="2000" dirty="0" smtClean="0"/>
              <a:t>vaikuttaa Suomessa käytävään työelämäkeskusteluun ja kansalaisten mielipiteisiin ammattiyhdistysliikkeestä </a:t>
            </a:r>
            <a:r>
              <a:rPr lang="fi-FI" sz="2000" dirty="0">
                <a:solidFill>
                  <a:srgbClr val="FF0000"/>
                </a:solidFill>
              </a:rPr>
              <a:t>→ </a:t>
            </a:r>
            <a:r>
              <a:rPr lang="fi-FI" sz="2000" dirty="0" smtClean="0"/>
              <a:t>SAK:n brändin kirkastaminen työelämäasioissa.</a:t>
            </a:r>
          </a:p>
          <a:p>
            <a:pPr marL="342900" indent="-342900">
              <a:buAutoNum type="arabicParenR"/>
            </a:pP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Pohdintaa ratkaistavista asioista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Kenellä vastuu työntekijän toimeentulosta ja sosiaaliturvasta?</a:t>
            </a:r>
          </a:p>
          <a:p>
            <a:pPr lvl="1"/>
            <a:r>
              <a:rPr lang="fi-FI" dirty="0"/>
              <a:t>Nykyisten työehtojen/muiden säädösten laajentaminen </a:t>
            </a:r>
            <a:r>
              <a:rPr lang="fi-FI" dirty="0" smtClean="0"/>
              <a:t>alustatyöntekijöihin</a:t>
            </a:r>
          </a:p>
          <a:p>
            <a:pPr lvl="1"/>
            <a:r>
              <a:rPr lang="fi-FI" dirty="0"/>
              <a:t>Minimipalkka/minimipalkkiot</a:t>
            </a:r>
          </a:p>
          <a:p>
            <a:pPr lvl="1"/>
            <a:r>
              <a:rPr lang="fi-FI" dirty="0"/>
              <a:t>Perustulo</a:t>
            </a:r>
          </a:p>
          <a:p>
            <a:pPr lvl="1"/>
            <a:r>
              <a:rPr lang="fi-FI" dirty="0"/>
              <a:t>Alustayrityksille velvollisuus hoitaa </a:t>
            </a:r>
            <a:r>
              <a:rPr lang="fi-FI" dirty="0" smtClean="0"/>
              <a:t>ennakonpidätykset</a:t>
            </a:r>
          </a:p>
          <a:p>
            <a:pPr marL="457200" lvl="1" indent="0">
              <a:buNone/>
            </a:pPr>
            <a:endParaRPr lang="fi-FI" dirty="0" smtClean="0"/>
          </a:p>
          <a:p>
            <a:pPr lvl="1"/>
            <a:r>
              <a:rPr lang="fi-FI" dirty="0"/>
              <a:t>Sosiaaliturvajärjestelmän kokonaisuudistus tai nykyisten lakien laajentaminen</a:t>
            </a:r>
          </a:p>
          <a:p>
            <a:pPr lvl="1"/>
            <a:r>
              <a:rPr lang="fi-FI" dirty="0" smtClean="0"/>
              <a:t>Henkilökohtaiset sosiaaliturvatilit</a:t>
            </a:r>
          </a:p>
          <a:p>
            <a:pPr lvl="1"/>
            <a:r>
              <a:rPr lang="fi-FI" dirty="0"/>
              <a:t>Osuuskunnat</a:t>
            </a:r>
          </a:p>
          <a:p>
            <a:pPr lvl="1"/>
            <a:r>
              <a:rPr lang="fi-FI" dirty="0"/>
              <a:t> Alustayrityksille mahdollisuus perustaa omia vakuutusjärjestelmiä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45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798" y="395806"/>
            <a:ext cx="9144001" cy="1423850"/>
          </a:xfrm>
        </p:spPr>
        <p:txBody>
          <a:bodyPr/>
          <a:lstStyle/>
          <a:p>
            <a:r>
              <a:rPr lang="fi-FI" dirty="0"/>
              <a:t>Ammattiyhdistysliikkeen rooli </a:t>
            </a:r>
            <a:r>
              <a:rPr lang="fi-FI" dirty="0" smtClean="0"/>
              <a:t>alustataloudessa?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798" y="1892808"/>
            <a:ext cx="9143998" cy="4828668"/>
          </a:xfrm>
        </p:spPr>
        <p:txBody>
          <a:bodyPr>
            <a:normAutofit/>
          </a:bodyPr>
          <a:lstStyle/>
          <a:p>
            <a:r>
              <a:rPr lang="fi-FI" dirty="0" smtClean="0"/>
              <a:t>Itsensä työllistäjille </a:t>
            </a:r>
            <a:r>
              <a:rPr lang="fi-FI" dirty="0"/>
              <a:t>ja </a:t>
            </a:r>
            <a:r>
              <a:rPr lang="fi-FI" dirty="0" smtClean="0"/>
              <a:t>alustatyöntekijöille mahdollisuus </a:t>
            </a:r>
            <a:r>
              <a:rPr lang="fi-FI" dirty="0"/>
              <a:t>organisoitua </a:t>
            </a:r>
            <a:r>
              <a:rPr lang="fi-FI" dirty="0" smtClean="0"/>
              <a:t>ammattiliittoihin</a:t>
            </a:r>
          </a:p>
          <a:p>
            <a:pPr lvl="1"/>
            <a:r>
              <a:rPr lang="fi-FI" dirty="0" smtClean="0"/>
              <a:t>Mm. Saksassa </a:t>
            </a:r>
            <a:r>
              <a:rPr lang="fi-FI" dirty="0" err="1" smtClean="0"/>
              <a:t>IGMetall</a:t>
            </a:r>
            <a:r>
              <a:rPr lang="fi-FI" dirty="0" smtClean="0"/>
              <a:t>, </a:t>
            </a:r>
            <a:r>
              <a:rPr lang="fi-FI" dirty="0" err="1" smtClean="0"/>
              <a:t>ver.di</a:t>
            </a:r>
            <a:r>
              <a:rPr lang="fi-FI" dirty="0" smtClean="0"/>
              <a:t> ja Itävallassa ÖGB  - alustatyöntekijät voivat liittyä jäseniksi</a:t>
            </a:r>
          </a:p>
          <a:p>
            <a:pPr lvl="1"/>
            <a:r>
              <a:rPr lang="fi-FI" dirty="0"/>
              <a:t>Useimmiten ammattiliitot tarjoavat neuvontaa ja </a:t>
            </a:r>
            <a:r>
              <a:rPr lang="fi-FI" dirty="0" smtClean="0"/>
              <a:t>asianajoapua </a:t>
            </a:r>
          </a:p>
          <a:p>
            <a:pPr lvl="2"/>
            <a:r>
              <a:rPr lang="fi-FI" dirty="0" err="1" smtClean="0"/>
              <a:t>Faire</a:t>
            </a:r>
            <a:r>
              <a:rPr lang="fi-FI" dirty="0" smtClean="0"/>
              <a:t> </a:t>
            </a:r>
            <a:r>
              <a:rPr lang="fi-FI" dirty="0" err="1" smtClean="0"/>
              <a:t>Growd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Plattform</a:t>
            </a:r>
            <a:r>
              <a:rPr lang="fi-FI" dirty="0" smtClean="0"/>
              <a:t>, IGM, ÖGB, </a:t>
            </a:r>
            <a:r>
              <a:rPr lang="fi-FI" dirty="0" err="1" smtClean="0"/>
              <a:t>Unionen</a:t>
            </a:r>
            <a:endParaRPr lang="fi-FI" dirty="0"/>
          </a:p>
          <a:p>
            <a:r>
              <a:rPr lang="fi-FI" dirty="0" smtClean="0"/>
              <a:t>Toinen </a:t>
            </a:r>
            <a:r>
              <a:rPr lang="fi-FI" dirty="0"/>
              <a:t>mahdollisuus perustaa kokonaan uusi ammattijärjestö itsensä työllistäjille </a:t>
            </a:r>
            <a:endParaRPr lang="fi-FI" dirty="0" smtClean="0"/>
          </a:p>
          <a:p>
            <a:pPr lvl="1"/>
            <a:r>
              <a:rPr lang="fi-FI" dirty="0"/>
              <a:t>Esim. Iso-Britanniassa IWGB auttaa talokohtaisissa </a:t>
            </a:r>
            <a:r>
              <a:rPr lang="fi-FI" dirty="0" smtClean="0"/>
              <a:t>sopimuksissa, antaa asianajoapua ja järjestää kielikoulutusta. Vahva mediavaikuttaja (</a:t>
            </a:r>
            <a:r>
              <a:rPr lang="fi-FI" dirty="0" err="1" smtClean="0"/>
              <a:t>some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USA:ssa </a:t>
            </a:r>
            <a:r>
              <a:rPr lang="fi-FI" dirty="0" err="1"/>
              <a:t>Teamsters</a:t>
            </a:r>
            <a:r>
              <a:rPr lang="fi-FI" dirty="0"/>
              <a:t> 117 ja New York Taxi </a:t>
            </a:r>
            <a:r>
              <a:rPr lang="fi-FI" dirty="0" err="1"/>
              <a:t>Workers</a:t>
            </a:r>
            <a:r>
              <a:rPr lang="fi-FI" dirty="0"/>
              <a:t> </a:t>
            </a:r>
            <a:r>
              <a:rPr lang="fi-FI" dirty="0" smtClean="0"/>
              <a:t>Alliance alueellisia sopimuksia</a:t>
            </a:r>
            <a:endParaRPr lang="fi-FI" dirty="0"/>
          </a:p>
          <a:p>
            <a:r>
              <a:rPr lang="fi-FI" dirty="0" smtClean="0"/>
              <a:t>Vaikuttaminen lainsäädäntöön</a:t>
            </a:r>
          </a:p>
          <a:p>
            <a:pPr lvl="1"/>
            <a:r>
              <a:rPr lang="fi-FI" dirty="0" smtClean="0"/>
              <a:t>Työntekijän asema, alustan työnantaja-asema ja velvoitteet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5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Ammattiyhdistysliikkeen rooli alustataloudessa?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’</a:t>
            </a:r>
            <a:r>
              <a:rPr lang="fi-FI" dirty="0" err="1"/>
              <a:t>Crowdsourcing</a:t>
            </a:r>
            <a:r>
              <a:rPr lang="fi-FI" dirty="0"/>
              <a:t> </a:t>
            </a:r>
            <a:r>
              <a:rPr lang="fi-FI" dirty="0" err="1"/>
              <a:t>Code</a:t>
            </a:r>
            <a:r>
              <a:rPr lang="fi-FI" dirty="0"/>
              <a:t> of </a:t>
            </a:r>
            <a:r>
              <a:rPr lang="fi-FI" dirty="0" err="1"/>
              <a:t>Conduct</a:t>
            </a:r>
            <a:r>
              <a:rPr lang="fi-FI" dirty="0"/>
              <a:t>’ - alan itsesääntely ja sovittelu (Saksa)</a:t>
            </a:r>
          </a:p>
          <a:p>
            <a:r>
              <a:rPr lang="fi-FI" dirty="0"/>
              <a:t>Yhteistyö työnantajajärjestöjen kanssa</a:t>
            </a:r>
          </a:p>
          <a:p>
            <a:pPr lvl="1"/>
            <a:r>
              <a:rPr lang="fi-FI" dirty="0"/>
              <a:t>Yhteisiä intressejä</a:t>
            </a:r>
          </a:p>
          <a:p>
            <a:r>
              <a:rPr lang="fi-FI" dirty="0"/>
              <a:t>’Hyvän alustatyön periaatteet’ (</a:t>
            </a:r>
            <a:r>
              <a:rPr lang="fi-FI" dirty="0" err="1"/>
              <a:t>Unionen</a:t>
            </a:r>
            <a:r>
              <a:rPr lang="fi-FI" dirty="0"/>
              <a:t>)</a:t>
            </a:r>
          </a:p>
          <a:p>
            <a:r>
              <a:rPr lang="fi-FI" dirty="0"/>
              <a:t>’Pohjoismainen malli’ alustatalouteen, jossa alustat sopeutuvat pohjoismaisiin perinteisiin</a:t>
            </a:r>
          </a:p>
          <a:p>
            <a:r>
              <a:rPr lang="fi-FI" dirty="0"/>
              <a:t>Asiantuntijapaneeli, jossa yhdessä pohditaan ratkaisuja alustatalouden ongelmiin (Tanska, Saksa)</a:t>
            </a:r>
          </a:p>
          <a:p>
            <a:r>
              <a:rPr lang="fi-FI" dirty="0"/>
              <a:t>Neuvotteleminen suoraan alustojen kanssa (Australia: NSW ja </a:t>
            </a:r>
            <a:r>
              <a:rPr lang="fi-FI" dirty="0" err="1"/>
              <a:t>AirTasker</a:t>
            </a:r>
            <a:r>
              <a:rPr lang="fi-FI" dirty="0"/>
              <a:t>) </a:t>
            </a:r>
          </a:p>
          <a:p>
            <a:r>
              <a:rPr lang="fi-FI" dirty="0"/>
              <a:t>Yritysneuvostojen perustaminen alustayrityksiin (Itävalta Foodoran </a:t>
            </a:r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council</a:t>
            </a:r>
            <a:r>
              <a:rPr lang="fi-FI" dirty="0"/>
              <a:t>)</a:t>
            </a:r>
          </a:p>
          <a:p>
            <a:r>
              <a:rPr lang="fi-FI" dirty="0"/>
              <a:t>’Digitaalinen ay-liike’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64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Mahdollisuuksien </a:t>
            </a:r>
            <a:r>
              <a:rPr lang="fi-FI" dirty="0" smtClean="0"/>
              <a:t>aika -hankkeen </a:t>
            </a:r>
            <a:r>
              <a:rPr lang="fi-FI" dirty="0"/>
              <a:t>teemat 2018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2148213"/>
            <a:ext cx="9143998" cy="3924493"/>
          </a:xfrm>
        </p:spPr>
        <p:txBody>
          <a:bodyPr/>
          <a:lstStyle/>
          <a:p>
            <a:r>
              <a:rPr lang="fi-FI" sz="2400" dirty="0"/>
              <a:t>Tekoäly tulee – muuttuuko työ? (</a:t>
            </a:r>
            <a:r>
              <a:rPr lang="fi-FI" sz="2400" dirty="0" smtClean="0"/>
              <a:t>kevät)</a:t>
            </a:r>
          </a:p>
          <a:p>
            <a:pPr lvl="1"/>
            <a:r>
              <a:rPr lang="fi-FI" dirty="0" smtClean="0"/>
              <a:t>Selvitetään </a:t>
            </a:r>
            <a:r>
              <a:rPr lang="fi-FI" dirty="0"/>
              <a:t>tekoälyn/muun kehittyneen </a:t>
            </a:r>
            <a:r>
              <a:rPr lang="fi-FI" dirty="0" err="1"/>
              <a:t>digitalisaation</a:t>
            </a:r>
            <a:r>
              <a:rPr lang="fi-FI" dirty="0"/>
              <a:t> </a:t>
            </a:r>
            <a:r>
              <a:rPr lang="fi-FI" dirty="0" smtClean="0"/>
              <a:t>käyttöönoton </a:t>
            </a:r>
            <a:r>
              <a:rPr lang="fi-FI" dirty="0"/>
              <a:t>vaikutuksia </a:t>
            </a:r>
            <a:r>
              <a:rPr lang="fi-FI" dirty="0" err="1"/>
              <a:t>SAK:laisten</a:t>
            </a:r>
            <a:r>
              <a:rPr lang="fi-FI" dirty="0"/>
              <a:t> palkansaajien työhön ja </a:t>
            </a:r>
            <a:r>
              <a:rPr lang="fi-FI" dirty="0" smtClean="0"/>
              <a:t>hahmotellaan </a:t>
            </a:r>
            <a:r>
              <a:rPr lang="fi-FI" dirty="0"/>
              <a:t>mahdollisia toimenpidesuosituksia ay –</a:t>
            </a:r>
            <a:r>
              <a:rPr lang="fi-FI" dirty="0" smtClean="0"/>
              <a:t>liikkeelle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sz="2400" dirty="0"/>
              <a:t>Keikkatyöntekijöiden toimeentulo.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Palkan </a:t>
            </a:r>
            <a:r>
              <a:rPr lang="fi-FI" sz="2400" dirty="0"/>
              <a:t>ja työttömyysturvan kysymys (</a:t>
            </a:r>
            <a:r>
              <a:rPr lang="fi-FI" sz="2400" dirty="0" smtClean="0"/>
              <a:t>syksy)</a:t>
            </a:r>
          </a:p>
          <a:p>
            <a:pPr lvl="1"/>
            <a:r>
              <a:rPr lang="fi-FI" dirty="0" smtClean="0"/>
              <a:t>Selvitetään </a:t>
            </a:r>
            <a:r>
              <a:rPr lang="fi-FI" dirty="0"/>
              <a:t>keikkatyöntekijöiden taloudellisia selviytymiskeinoja </a:t>
            </a:r>
            <a:r>
              <a:rPr lang="fi-FI" dirty="0" smtClean="0"/>
              <a:t>ja </a:t>
            </a:r>
            <a:r>
              <a:rPr lang="fi-FI" dirty="0"/>
              <a:t>etsitään mahdollisia ratkaisuja heidän toimeentulonsa </a:t>
            </a:r>
            <a:r>
              <a:rPr lang="fi-FI" dirty="0" smtClean="0"/>
              <a:t>turvaamiseksi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23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yksyn 2017 teema:</a:t>
            </a:r>
            <a:br>
              <a:rPr lang="fi-FI" dirty="0" smtClean="0"/>
            </a:br>
            <a:r>
              <a:rPr lang="fi-FI" dirty="0" smtClean="0"/>
              <a:t>Kuuluuko työntekijän ääni alustataloudessa?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dirty="0" smtClean="0"/>
              <a:t>Mitä on tehty?</a:t>
            </a:r>
          </a:p>
          <a:p>
            <a:r>
              <a:rPr lang="fi-FI" dirty="0" smtClean="0"/>
              <a:t>Tutkimusyhteistyö </a:t>
            </a:r>
            <a:r>
              <a:rPr lang="fi-FI" dirty="0" err="1"/>
              <a:t>SWIPE:n</a:t>
            </a:r>
            <a:r>
              <a:rPr lang="fi-FI" dirty="0"/>
              <a:t> kanssa (Fiksu työ alustataloudessa)</a:t>
            </a:r>
          </a:p>
          <a:p>
            <a:pPr lvl="1"/>
            <a:r>
              <a:rPr lang="fi-FI" dirty="0"/>
              <a:t>Alusta/keikkatalous työntekijän näkökulmasta</a:t>
            </a:r>
          </a:p>
          <a:p>
            <a:r>
              <a:rPr lang="fi-FI" dirty="0"/>
              <a:t>Tutkimusyhteistyö Kalevi Sorsa –säätiön </a:t>
            </a:r>
            <a:r>
              <a:rPr lang="fi-FI" dirty="0" smtClean="0"/>
              <a:t>kanssa</a:t>
            </a:r>
          </a:p>
          <a:p>
            <a:r>
              <a:rPr lang="fi-FI" dirty="0" smtClean="0"/>
              <a:t>Selvitys </a:t>
            </a:r>
            <a:r>
              <a:rPr lang="fi-FI" dirty="0"/>
              <a:t>kansainvälisen ammattiyhdistysliikkeen näkökulmista ja mahdollisista ratkaisumalleista alustatyöntekijöiden edunvalvontaan ja </a:t>
            </a:r>
            <a:r>
              <a:rPr lang="fi-FI" dirty="0" smtClean="0"/>
              <a:t>järjestäytymiseen</a:t>
            </a:r>
          </a:p>
          <a:p>
            <a:r>
              <a:rPr lang="fi-FI" dirty="0" smtClean="0"/>
              <a:t>Video pilvityöstä</a:t>
            </a:r>
          </a:p>
          <a:p>
            <a:r>
              <a:rPr lang="fi-FI" dirty="0" smtClean="0"/>
              <a:t>Video keikkatyöstä</a:t>
            </a:r>
            <a:endParaRPr lang="fi-FI" dirty="0"/>
          </a:p>
          <a:p>
            <a:r>
              <a:rPr lang="fi-FI" dirty="0" smtClean="0"/>
              <a:t>Ajatuspaja liittojen kanssa 21.9., ajatuspaja </a:t>
            </a:r>
            <a:r>
              <a:rPr lang="fi-FI" dirty="0"/>
              <a:t>työelämätapahtumassa 7.10.</a:t>
            </a:r>
          </a:p>
          <a:p>
            <a:r>
              <a:rPr lang="fi-FI" dirty="0"/>
              <a:t>Tutustumismatka IWGB, </a:t>
            </a:r>
            <a:r>
              <a:rPr lang="fi-FI" dirty="0" smtClean="0"/>
              <a:t>Lontoo, syyskuu 2017</a:t>
            </a:r>
          </a:p>
          <a:p>
            <a:r>
              <a:rPr lang="fi-FI" dirty="0" smtClean="0"/>
              <a:t>Ajatuspaja SAK:n henkilöstölle 17.11.2017</a:t>
            </a:r>
          </a:p>
          <a:p>
            <a:r>
              <a:rPr lang="fi-FI" dirty="0" smtClean="0"/>
              <a:t>Osallistuminen kansainvälisiin alustatalousseminaareihin, Berliini, Tukholma, Bryssel, Oslo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07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lustatalous luo uusia liiketoiminnan muotoja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Maailman suurin majoitusketju (</a:t>
            </a:r>
            <a:r>
              <a:rPr lang="fi-FI" dirty="0" err="1"/>
              <a:t>Airbnb</a:t>
            </a:r>
            <a:r>
              <a:rPr lang="fi-FI" dirty="0"/>
              <a:t>) ei omista yhtään vuodepaikkaa/huonetta</a:t>
            </a:r>
          </a:p>
          <a:p>
            <a:r>
              <a:rPr lang="fi-FI" dirty="0"/>
              <a:t>Maailman nopeimmin kasvava kuljetusfirma (</a:t>
            </a:r>
            <a:r>
              <a:rPr lang="fi-FI" dirty="0" err="1"/>
              <a:t>Uber</a:t>
            </a:r>
            <a:r>
              <a:rPr lang="fi-FI" dirty="0"/>
              <a:t>) ei omista yhtään autoa</a:t>
            </a:r>
          </a:p>
          <a:p>
            <a:r>
              <a:rPr lang="fi-FI" dirty="0"/>
              <a:t>Maailman suurin mediafirma (Facebook) ei tuota ollenkaan omaa sisältöä</a:t>
            </a:r>
          </a:p>
          <a:p>
            <a:r>
              <a:rPr lang="fi-FI" dirty="0"/>
              <a:t>Maailman suurimmat kauppaketjut Alibaba ja Amazon eivät omista yhtään myymälää</a:t>
            </a:r>
          </a:p>
          <a:p>
            <a:r>
              <a:rPr lang="fi-FI" dirty="0"/>
              <a:t>Freelancer.com on välittänyt yhteensä </a:t>
            </a:r>
            <a:r>
              <a:rPr lang="fi-FI" dirty="0" smtClean="0"/>
              <a:t>lähes 13 </a:t>
            </a:r>
            <a:r>
              <a:rPr lang="fi-FI" dirty="0"/>
              <a:t>milj. työtä ja sillä on yhteensä 23 milj. rekisteröitynyttä työnhakijaa 247 maasta/alueelta</a:t>
            </a:r>
          </a:p>
          <a:p>
            <a:r>
              <a:rPr lang="fi-FI" dirty="0"/>
              <a:t>Joukkorahoitus</a:t>
            </a:r>
          </a:p>
          <a:p>
            <a:r>
              <a:rPr lang="fi-FI" dirty="0"/>
              <a:t>Esim. </a:t>
            </a:r>
            <a:r>
              <a:rPr lang="fi-FI" dirty="0" err="1"/>
              <a:t>Kickstarterin</a:t>
            </a:r>
            <a:r>
              <a:rPr lang="fi-FI" dirty="0"/>
              <a:t> avulla on kerätty 2,8 </a:t>
            </a:r>
            <a:r>
              <a:rPr lang="fi-FI" dirty="0" err="1"/>
              <a:t>mrd</a:t>
            </a:r>
            <a:r>
              <a:rPr lang="fi-FI" dirty="0"/>
              <a:t> dollaria 340 000 projektiin, joita on tukenut noin 10 miljoonaa </a:t>
            </a:r>
            <a:r>
              <a:rPr lang="fi-FI" dirty="0" smtClean="0"/>
              <a:t>henkilöä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66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i-FI" sz="2800" dirty="0" smtClean="0"/>
          </a:p>
          <a:p>
            <a:pPr marL="0" indent="0" algn="ctr">
              <a:buNone/>
            </a:pPr>
            <a:endParaRPr lang="fi-FI" sz="2800" dirty="0"/>
          </a:p>
          <a:p>
            <a:pPr marL="0" indent="0" algn="ctr">
              <a:buNone/>
            </a:pPr>
            <a:r>
              <a:rPr lang="fi-FI" sz="3600" b="1" dirty="0" smtClean="0"/>
              <a:t>Alustatalous on</a:t>
            </a:r>
          </a:p>
          <a:p>
            <a:pPr marL="0" indent="0" algn="ctr">
              <a:buNone/>
            </a:pPr>
            <a:r>
              <a:rPr lang="fi-FI" sz="3600" b="1" dirty="0"/>
              <a:t>t</a:t>
            </a:r>
            <a:r>
              <a:rPr lang="fi-FI" sz="3600" b="1" dirty="0" smtClean="0"/>
              <a:t>yön, palveluiden ja tavaroiden </a:t>
            </a:r>
          </a:p>
          <a:p>
            <a:pPr marL="0" indent="0" algn="ctr">
              <a:buNone/>
            </a:pPr>
            <a:r>
              <a:rPr lang="fi-FI" sz="3600" b="1" dirty="0" smtClean="0"/>
              <a:t>ostamista ja myymistä sekä jakamista verkossa.</a:t>
            </a:r>
            <a:endParaRPr lang="fi-FI" sz="3600" b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87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209801" y="647700"/>
            <a:ext cx="9143998" cy="570865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pic>
        <p:nvPicPr>
          <p:cNvPr id="5" name="Sisällön paikkamerkk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36" y="647701"/>
            <a:ext cx="9734550" cy="58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781" y="609600"/>
            <a:ext cx="9572844" cy="57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798" y="395806"/>
            <a:ext cx="9144001" cy="832919"/>
          </a:xfrm>
        </p:spPr>
        <p:txBody>
          <a:bodyPr/>
          <a:lstStyle/>
          <a:p>
            <a:r>
              <a:rPr lang="fi-FI" dirty="0"/>
              <a:t>Kasvava talous?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1" y="1400175"/>
            <a:ext cx="9143998" cy="467253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v. 2017 noin 2 300 alustatalousyritystä</a:t>
            </a:r>
          </a:p>
          <a:p>
            <a:r>
              <a:rPr lang="fi-FI" dirty="0"/>
              <a:t>Rekisteröityneitä työntekijöitä/työnhakijoita esim.</a:t>
            </a:r>
          </a:p>
          <a:p>
            <a:pPr lvl="1"/>
            <a:r>
              <a:rPr lang="fi-FI" dirty="0"/>
              <a:t>Freelancer (Australia) 14 miljoonaa</a:t>
            </a:r>
          </a:p>
          <a:p>
            <a:pPr lvl="1"/>
            <a:r>
              <a:rPr lang="fi-FI" dirty="0" err="1"/>
              <a:t>Upwork</a:t>
            </a:r>
            <a:r>
              <a:rPr lang="fi-FI" dirty="0"/>
              <a:t> (USA) 12 miljoonaa</a:t>
            </a:r>
          </a:p>
          <a:p>
            <a:pPr lvl="1"/>
            <a:r>
              <a:rPr lang="fi-FI" dirty="0" err="1"/>
              <a:t>Crowdsource</a:t>
            </a:r>
            <a:r>
              <a:rPr lang="fi-FI" dirty="0"/>
              <a:t> (Iso-Britannia) 8 miljoonaa </a:t>
            </a:r>
          </a:p>
          <a:p>
            <a:pPr lvl="1"/>
            <a:r>
              <a:rPr lang="fi-FI" dirty="0" err="1"/>
              <a:t>Mechanical</a:t>
            </a:r>
            <a:r>
              <a:rPr lang="fi-FI" dirty="0"/>
              <a:t> </a:t>
            </a:r>
            <a:r>
              <a:rPr lang="fi-FI" dirty="0" err="1"/>
              <a:t>Turk</a:t>
            </a:r>
            <a:r>
              <a:rPr lang="fi-FI" dirty="0"/>
              <a:t> (USA) 1 miljoona</a:t>
            </a:r>
          </a:p>
          <a:p>
            <a:pPr lvl="1"/>
            <a:r>
              <a:rPr lang="fi-FI" dirty="0" err="1"/>
              <a:t>Clickworker</a:t>
            </a:r>
            <a:r>
              <a:rPr lang="fi-FI" dirty="0"/>
              <a:t> (Saksa) 700 000</a:t>
            </a:r>
          </a:p>
          <a:p>
            <a:pPr lvl="1"/>
            <a:r>
              <a:rPr lang="fi-FI" dirty="0" err="1"/>
              <a:t>Uber</a:t>
            </a:r>
            <a:r>
              <a:rPr lang="fi-FI" dirty="0"/>
              <a:t> 160 000 (USA)</a:t>
            </a:r>
          </a:p>
          <a:p>
            <a:r>
              <a:rPr lang="fi-FI" dirty="0" smtClean="0"/>
              <a:t>EU:ssa </a:t>
            </a:r>
            <a:r>
              <a:rPr lang="fi-FI" dirty="0"/>
              <a:t>20 % on osallistunut alustataloustoimintaan </a:t>
            </a:r>
          </a:p>
          <a:p>
            <a:pPr lvl="1"/>
            <a:r>
              <a:rPr lang="fi-FI" dirty="0"/>
              <a:t>Ruotsissa noin 12 % työskentelee alustoilla joskus, Norjassa 10 % </a:t>
            </a:r>
          </a:p>
          <a:p>
            <a:r>
              <a:rPr lang="fi-FI" dirty="0"/>
              <a:t>Suomessa (2016):</a:t>
            </a:r>
          </a:p>
          <a:p>
            <a:pPr lvl="1"/>
            <a:r>
              <a:rPr lang="fi-FI" dirty="0"/>
              <a:t>8 % on käyttänyt jakamistalouden palveluja </a:t>
            </a:r>
          </a:p>
          <a:p>
            <a:pPr lvl="1"/>
            <a:r>
              <a:rPr lang="fi-FI" dirty="0"/>
              <a:t>40 % tarjonnut itse palveluja alustojen kautta </a:t>
            </a:r>
          </a:p>
          <a:p>
            <a:r>
              <a:rPr lang="fi-FI" dirty="0"/>
              <a:t>Maailmanpankin arvio vuoteen 2020 mennessä</a:t>
            </a:r>
          </a:p>
          <a:p>
            <a:pPr lvl="1"/>
            <a:r>
              <a:rPr lang="fi-FI" dirty="0"/>
              <a:t>Alustatalouden liikevaihto n. 25 miljardia dollaria</a:t>
            </a:r>
          </a:p>
          <a:p>
            <a:pPr lvl="1"/>
            <a:r>
              <a:rPr lang="fi-FI" dirty="0"/>
              <a:t>Alustataloudessa n. 112 miljoonaan </a:t>
            </a:r>
            <a:r>
              <a:rPr lang="fi-FI" dirty="0" smtClean="0"/>
              <a:t>työntekijää</a:t>
            </a:r>
          </a:p>
          <a:p>
            <a:r>
              <a:rPr lang="fi-FI" dirty="0" smtClean="0"/>
              <a:t>Alustoilla välitettyjen töiden määrä kasvoi vuonna 2016 maailmanlaajuisesti 26% (Oxfordin yliopisto)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33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Ruokalähettien kertomaa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Yhteistyö </a:t>
            </a:r>
            <a:r>
              <a:rPr lang="fi-FI" dirty="0" err="1" smtClean="0"/>
              <a:t>Swipe:n</a:t>
            </a:r>
            <a:r>
              <a:rPr lang="fi-FI" dirty="0" smtClean="0"/>
              <a:t> (Fiksu työ alustataloudessa) ja </a:t>
            </a:r>
            <a:r>
              <a:rPr lang="fi-FI" dirty="0" err="1" smtClean="0"/>
              <a:t>TTL:n</a:t>
            </a:r>
            <a:r>
              <a:rPr lang="fi-FI" dirty="0" smtClean="0"/>
              <a:t> kanssa</a:t>
            </a:r>
          </a:p>
          <a:p>
            <a:pPr lvl="1"/>
            <a:r>
              <a:rPr lang="fi-FI" dirty="0"/>
              <a:t>Mervi </a:t>
            </a:r>
            <a:r>
              <a:rPr lang="fi-FI" dirty="0" smtClean="0"/>
              <a:t>Hasu, vanhempi tutkija, Työterveyslaitos / apulaisprofessori, Oslon yliopisto</a:t>
            </a:r>
            <a:endParaRPr lang="fi-FI" dirty="0"/>
          </a:p>
          <a:p>
            <a:r>
              <a:rPr lang="fi-FI" dirty="0" smtClean="0"/>
              <a:t>Yritykset </a:t>
            </a:r>
            <a:r>
              <a:rPr lang="fi-FI" dirty="0"/>
              <a:t>käynnistää laaja haastattelututkimus, jossa olisi haastateltu sekä yritysten johto/toimihenkilöt että kuriireja, yritysten johdon kautta epäonnistuivat</a:t>
            </a:r>
          </a:p>
          <a:p>
            <a:r>
              <a:rPr lang="fi-FI" dirty="0" smtClean="0"/>
              <a:t>Haastateltiin neljää ruokalähettiä</a:t>
            </a:r>
            <a:endParaRPr lang="fi-FI" dirty="0"/>
          </a:p>
          <a:p>
            <a:pPr lvl="1"/>
            <a:r>
              <a:rPr lang="fi-FI" dirty="0" smtClean="0"/>
              <a:t>perheettömiä </a:t>
            </a:r>
            <a:r>
              <a:rPr lang="fi-FI" dirty="0"/>
              <a:t>miehiä ja muualta Suomeen muuttaneita</a:t>
            </a:r>
          </a:p>
          <a:p>
            <a:pPr lvl="1"/>
            <a:r>
              <a:rPr lang="fi-FI" dirty="0" smtClean="0"/>
              <a:t>kolme </a:t>
            </a:r>
            <a:r>
              <a:rPr lang="fi-FI" dirty="0"/>
              <a:t>toimi Foodorassa, </a:t>
            </a:r>
            <a:r>
              <a:rPr lang="fi-FI" dirty="0" smtClean="0"/>
              <a:t>yksi </a:t>
            </a:r>
            <a:r>
              <a:rPr lang="fi-FI" dirty="0" err="1"/>
              <a:t>Woltissa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23.11.2017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47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1243</Words>
  <Application>Microsoft Office PowerPoint</Application>
  <PresentationFormat>Laajakuva</PresentationFormat>
  <Paragraphs>203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Office-teema</vt:lpstr>
      <vt:lpstr>PowerPoint-esitys</vt:lpstr>
      <vt:lpstr>Mahdollisuuksien aika -hanke  </vt:lpstr>
      <vt:lpstr>Syksyn 2017 teema: Kuuluuko työntekijän ääni alustataloudessa?</vt:lpstr>
      <vt:lpstr>Alustatalous luo uusia liiketoiminnan muotoja</vt:lpstr>
      <vt:lpstr>PowerPoint-esitys</vt:lpstr>
      <vt:lpstr>PowerPoint-esitys</vt:lpstr>
      <vt:lpstr>PowerPoint-esitys</vt:lpstr>
      <vt:lpstr>Kasvava talous?</vt:lpstr>
      <vt:lpstr>Ruokalähettien kertomaa</vt:lpstr>
      <vt:lpstr>Taustaa</vt:lpstr>
      <vt:lpstr>Ruokalähettien kertomaa</vt:lpstr>
      <vt:lpstr>Ruokalähettien kertomaa</vt:lpstr>
      <vt:lpstr>Ruokalähettien kertomaa</vt:lpstr>
      <vt:lpstr>Ongelmakohdat alustataloudessa työntekijän kannalta</vt:lpstr>
      <vt:lpstr>Työntekijän asema</vt:lpstr>
      <vt:lpstr>Toimeentulo</vt:lpstr>
      <vt:lpstr>Sosiaaliturva ja verot</vt:lpstr>
      <vt:lpstr>Mahdollisuus järjestäytyä</vt:lpstr>
      <vt:lpstr>Pohdintaa ratkaistavista asioista</vt:lpstr>
      <vt:lpstr>Pohdintaa ratkaistavista asioista</vt:lpstr>
      <vt:lpstr>Ammattiyhdistysliikkeen rooli alustataloudessa?</vt:lpstr>
      <vt:lpstr>Ammattiyhdistysliikkeen rooli alustataloudessa?</vt:lpstr>
      <vt:lpstr>Mahdollisuuksien aika -hankkeen teemat 2018</vt:lpstr>
    </vt:vector>
  </TitlesOfParts>
  <Company>SAK 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Kuuluuko työntekijän ääni alustataloudessa?</dc:title>
  <dc:creator>SAK</dc:creator>
  <cp:lastModifiedBy>Pauli Vento</cp:lastModifiedBy>
  <cp:revision>102</cp:revision>
  <cp:lastPrinted>2017-05-31T11:22:11Z</cp:lastPrinted>
  <dcterms:created xsi:type="dcterms:W3CDTF">2016-11-14T16:24:09Z</dcterms:created>
  <dcterms:modified xsi:type="dcterms:W3CDTF">2017-12-11T09:44:01Z</dcterms:modified>
</cp:coreProperties>
</file>